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9" r:id="rId2"/>
    <p:sldId id="320" r:id="rId3"/>
    <p:sldId id="258" r:id="rId4"/>
    <p:sldId id="259" r:id="rId5"/>
    <p:sldId id="327" r:id="rId6"/>
    <p:sldId id="260" r:id="rId7"/>
    <p:sldId id="267" r:id="rId8"/>
    <p:sldId id="323" r:id="rId9"/>
    <p:sldId id="332" r:id="rId10"/>
    <p:sldId id="282" r:id="rId11"/>
    <p:sldId id="325" r:id="rId12"/>
    <p:sldId id="326" r:id="rId13"/>
    <p:sldId id="285" r:id="rId14"/>
    <p:sldId id="331" r:id="rId15"/>
    <p:sldId id="319" r:id="rId16"/>
    <p:sldId id="321"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Entwistle" initials="TE" lastIdx="28" clrIdx="0">
    <p:extLst>
      <p:ext uri="{19B8F6BF-5375-455C-9EA6-DF929625EA0E}">
        <p15:presenceInfo xmlns:p15="http://schemas.microsoft.com/office/powerpoint/2012/main" userId="S::Tony.Entwistle@mineralproducts.org::5d3d08ca-713e-40c6-9306-d54300f0e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E"/>
    <a:srgbClr val="134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631"/>
  </p:normalViewPr>
  <p:slideViewPr>
    <p:cSldViewPr snapToGrid="0" snapToObjects="1">
      <p:cViewPr varScale="1">
        <p:scale>
          <a:sx n="81" d="100"/>
          <a:sy n="81" d="100"/>
        </p:scale>
        <p:origin x="3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AEB8E-1886-4E6A-B52C-BC7A4FDDBAC3}"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0D92-0143-4EB9-9596-90BE12B18096}" type="slidenum">
              <a:rPr lang="en-GB" smtClean="0"/>
              <a:t>‹#›</a:t>
            </a:fld>
            <a:endParaRPr lang="en-GB"/>
          </a:p>
        </p:txBody>
      </p:sp>
    </p:spTree>
    <p:extLst>
      <p:ext uri="{BB962C8B-B14F-4D97-AF65-F5344CB8AC3E}">
        <p14:creationId xmlns:p14="http://schemas.microsoft.com/office/powerpoint/2010/main" val="331612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designed to provide an overview of the key elements of Vision Zero and help ensure that we all have a common understanding of what it is. Hopefully, you will be able to use some slides as basis for a discussion or to ask questions. It would be ideal to have the printed leaflet and Vision Zero card available to hand out at the end of the session. You will need an WIFI link to view the videos. If this is not available I would recommend that you delete this slide but mention to the audience that the videos can be viewed on </a:t>
            </a:r>
            <a:r>
              <a:rPr lang="en-GB" dirty="0" err="1"/>
              <a:t>Safequarry</a:t>
            </a:r>
            <a:r>
              <a:rPr lang="en-GB" dirty="0"/>
              <a:t>.  If you want to re-brand the slides you can delete the MPA logo and add your own. </a:t>
            </a:r>
            <a:r>
              <a:rPr lang="en-GB" b="1" dirty="0"/>
              <a:t>This slide can be  used to remind everyone why this is important – we all want to go home safe and well everyday.</a:t>
            </a:r>
            <a:r>
              <a:rPr lang="en-GB" dirty="0"/>
              <a:t> You could ask the audience what they understand by the word ‘vision’. </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1</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6 strategies provide a general background to the key elements of the Vision Zero strategy and align with the core values. Leaders includes supervisors / foreman / individual responsible for specific task working with others. Main point of this slide is to emphasise that everyone is evolved – senior management should be facilitating their organisation delivering the strategy. You could </a:t>
            </a:r>
            <a:r>
              <a:rPr lang="en-GB" sz="1800" dirty="0">
                <a:effectLst/>
                <a:latin typeface="Calibri" panose="020F0502020204030204" pitchFamily="34" charset="0"/>
                <a:ea typeface="Times New Roman" panose="02020603050405020304" pitchFamily="18" charset="0"/>
              </a:rPr>
              <a:t>discuss what each of these means to the audience and how they can help to bring a strategy to life. It  For an audience which is mainly formed of operational or maintenance staff, drivers etc. the focus might be  more on number one (although they could also discuss “Recognition” amongst their own team and how they recognise each other’s good behaviour). For managers and supervisors discussion could be extended to items 2 – 6.</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10</a:t>
            </a:fld>
            <a:endParaRPr lang="en-GB"/>
          </a:p>
        </p:txBody>
      </p:sp>
    </p:spTree>
    <p:extLst>
      <p:ext uri="{BB962C8B-B14F-4D97-AF65-F5344CB8AC3E}">
        <p14:creationId xmlns:p14="http://schemas.microsoft.com/office/powerpoint/2010/main" val="312136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the key targets that will be used to measure progress. Remind them of the MPA strategies.. By following these strategies we will reduce ‘The Fatal 6’ reportable incidents to zero</a:t>
            </a:r>
          </a:p>
        </p:txBody>
      </p:sp>
      <p:sp>
        <p:nvSpPr>
          <p:cNvPr id="4" name="Slide Number Placeholder 3"/>
          <p:cNvSpPr>
            <a:spLocks noGrp="1"/>
          </p:cNvSpPr>
          <p:nvPr>
            <p:ph type="sldNum" sz="quarter" idx="5"/>
          </p:nvPr>
        </p:nvSpPr>
        <p:spPr/>
        <p:txBody>
          <a:bodyPr/>
          <a:lstStyle/>
          <a:p>
            <a:fld id="{05E00D92-0143-4EB9-9596-90BE12B18096}" type="slidenum">
              <a:rPr lang="en-GB" smtClean="0"/>
              <a:t>11</a:t>
            </a:fld>
            <a:endParaRPr lang="en-GB"/>
          </a:p>
        </p:txBody>
      </p:sp>
    </p:spTree>
    <p:extLst>
      <p:ext uri="{BB962C8B-B14F-4D97-AF65-F5344CB8AC3E}">
        <p14:creationId xmlns:p14="http://schemas.microsoft.com/office/powerpoint/2010/main" val="383235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MPA’s leading indicators that have been agreed with member companies will help the industry achieve Vision Zero. They are the type of activities we need to increase, by doing more of these activities we can assume that we will see a reduction in those items we are measuring and show actual events – the hard targets on the previous slide. As the leading indicators go up the graph shows the predicted fall in ‘The Fatal 6’ You could ask which of these or alternative leading indicators could be used them measure the presence of safety on their site/organisation </a:t>
            </a:r>
          </a:p>
        </p:txBody>
      </p:sp>
      <p:sp>
        <p:nvSpPr>
          <p:cNvPr id="4" name="Slide Number Placeholder 3"/>
          <p:cNvSpPr>
            <a:spLocks noGrp="1"/>
          </p:cNvSpPr>
          <p:nvPr>
            <p:ph type="sldNum" sz="quarter" idx="5"/>
          </p:nvPr>
        </p:nvSpPr>
        <p:spPr/>
        <p:txBody>
          <a:bodyPr/>
          <a:lstStyle/>
          <a:p>
            <a:fld id="{05E00D92-0143-4EB9-9596-90BE12B18096}" type="slidenum">
              <a:rPr lang="en-GB" smtClean="0"/>
              <a:t>12</a:t>
            </a:fld>
            <a:endParaRPr lang="en-GB"/>
          </a:p>
        </p:txBody>
      </p:sp>
    </p:spTree>
    <p:extLst>
      <p:ext uri="{BB962C8B-B14F-4D97-AF65-F5344CB8AC3E}">
        <p14:creationId xmlns:p14="http://schemas.microsoft.com/office/powerpoint/2010/main" val="128621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be a good time to hand out the resources and possibly follow the link to </a:t>
            </a:r>
            <a:r>
              <a:rPr lang="en-GB" dirty="0" err="1"/>
              <a:t>Safequarry</a:t>
            </a:r>
            <a:r>
              <a:rPr lang="en-GB" dirty="0"/>
              <a:t> to show them where they can view the on-line resources and videos about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13</a:t>
            </a:fld>
            <a:endParaRPr lang="en-GB"/>
          </a:p>
        </p:txBody>
      </p:sp>
    </p:spTree>
    <p:extLst>
      <p:ext uri="{BB962C8B-B14F-4D97-AF65-F5344CB8AC3E}">
        <p14:creationId xmlns:p14="http://schemas.microsoft.com/office/powerpoint/2010/main" val="5056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time this would be a good opportunity to also show them ‘The Fatal 6’ section of </a:t>
            </a:r>
            <a:r>
              <a:rPr lang="en-GB" dirty="0" err="1"/>
              <a:t>Safequarry</a:t>
            </a:r>
            <a:r>
              <a:rPr lang="en-GB" dirty="0"/>
              <a:t> where they can see Guidance, best practice, incident alerts that relate to each of ‘The Fatal 6’. You could recommend that they register on </a:t>
            </a:r>
            <a:r>
              <a:rPr lang="en-GB" dirty="0" err="1"/>
              <a:t>Safequarry</a:t>
            </a:r>
            <a:r>
              <a:rPr lang="en-GB" dirty="0"/>
              <a:t> to receive incident alerts, toolbox etc.  Or have a look at the site when they have the time. It is the central hub for health and safety information for the mineral products industry.</a:t>
            </a:r>
          </a:p>
        </p:txBody>
      </p:sp>
      <p:sp>
        <p:nvSpPr>
          <p:cNvPr id="4" name="Slide Number Placeholder 3"/>
          <p:cNvSpPr>
            <a:spLocks noGrp="1"/>
          </p:cNvSpPr>
          <p:nvPr>
            <p:ph type="sldNum" sz="quarter" idx="5"/>
          </p:nvPr>
        </p:nvSpPr>
        <p:spPr/>
        <p:txBody>
          <a:bodyPr/>
          <a:lstStyle/>
          <a:p>
            <a:fld id="{05E00D92-0143-4EB9-9596-90BE12B18096}" type="slidenum">
              <a:rPr lang="en-GB" smtClean="0"/>
              <a:t>14</a:t>
            </a:fld>
            <a:endParaRPr lang="en-GB"/>
          </a:p>
        </p:txBody>
      </p:sp>
    </p:spTree>
    <p:extLst>
      <p:ext uri="{BB962C8B-B14F-4D97-AF65-F5344CB8AC3E}">
        <p14:creationId xmlns:p14="http://schemas.microsoft.com/office/powerpoint/2010/main" val="43406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the card if you have them (they can be ordered from david.yelland@mineralproducts.org) - Urge them to regularly review the items on the card. Ask them where they could put it so they see it on a regular basis. If you do not have the card this slide can be used as a useful summary and reminder for the audience.</a:t>
            </a:r>
          </a:p>
        </p:txBody>
      </p:sp>
      <p:sp>
        <p:nvSpPr>
          <p:cNvPr id="4" name="Slide Number Placeholder 3"/>
          <p:cNvSpPr>
            <a:spLocks noGrp="1"/>
          </p:cNvSpPr>
          <p:nvPr>
            <p:ph type="sldNum" sz="quarter" idx="5"/>
          </p:nvPr>
        </p:nvSpPr>
        <p:spPr/>
        <p:txBody>
          <a:bodyPr/>
          <a:lstStyle/>
          <a:p>
            <a:fld id="{05E00D92-0143-4EB9-9596-90BE12B18096}" type="slidenum">
              <a:rPr lang="en-GB" smtClean="0"/>
              <a:t>15</a:t>
            </a:fld>
            <a:endParaRPr lang="en-GB"/>
          </a:p>
        </p:txBody>
      </p:sp>
    </p:spTree>
    <p:extLst>
      <p:ext uri="{BB962C8B-B14F-4D97-AF65-F5344CB8AC3E}">
        <p14:creationId xmlns:p14="http://schemas.microsoft.com/office/powerpoint/2010/main" val="90062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powerful short video that reflects on the importance of health and safety – this slide is a good way to close the Toolbox talk as it shows a wide variety of organisations and individuals. After viewing you could take the opportunity to ask them what they think about the video – what comments had a particular impact and why?  Hopefully, this can be used to facilitate an open discussion. What did you think of the video? Now we have run through Vision Zero what comments do you have?</a:t>
            </a:r>
          </a:p>
        </p:txBody>
      </p:sp>
      <p:sp>
        <p:nvSpPr>
          <p:cNvPr id="4" name="Slide Number Placeholder 3"/>
          <p:cNvSpPr>
            <a:spLocks noGrp="1"/>
          </p:cNvSpPr>
          <p:nvPr>
            <p:ph type="sldNum" sz="quarter" idx="5"/>
          </p:nvPr>
        </p:nvSpPr>
        <p:spPr/>
        <p:txBody>
          <a:bodyPr/>
          <a:lstStyle/>
          <a:p>
            <a:fld id="{05E00D92-0143-4EB9-9596-90BE12B18096}" type="slidenum">
              <a:rPr lang="en-GB" smtClean="0"/>
              <a:t>16</a:t>
            </a:fld>
            <a:endParaRPr lang="en-GB"/>
          </a:p>
        </p:txBody>
      </p:sp>
    </p:spTree>
    <p:extLst>
      <p:ext uri="{BB962C8B-B14F-4D97-AF65-F5344CB8AC3E}">
        <p14:creationId xmlns:p14="http://schemas.microsoft.com/office/powerpoint/2010/main" val="30473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slide - </a:t>
            </a:r>
            <a:r>
              <a:rPr lang="en-GB" b="1" dirty="0"/>
              <a:t>Remind everyone why this is important – we all want to go home safe and well everyday.</a:t>
            </a:r>
          </a:p>
        </p:txBody>
      </p:sp>
      <p:sp>
        <p:nvSpPr>
          <p:cNvPr id="4" name="Slide Number Placeholder 3"/>
          <p:cNvSpPr>
            <a:spLocks noGrp="1"/>
          </p:cNvSpPr>
          <p:nvPr>
            <p:ph type="sldNum" sz="quarter" idx="5"/>
          </p:nvPr>
        </p:nvSpPr>
        <p:spPr/>
        <p:txBody>
          <a:bodyPr/>
          <a:lstStyle/>
          <a:p>
            <a:fld id="{05E00D92-0143-4EB9-9596-90BE12B18096}" type="slidenum">
              <a:rPr lang="en-GB" smtClean="0"/>
              <a:t>17</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provides a graphic visual summary of Vision Zero. If you do not have a WIFI link suggest that you delete this file but recommend that they look at the video on </a:t>
            </a:r>
            <a:r>
              <a:rPr lang="en-GB" dirty="0" err="1"/>
              <a:t>Safequarry</a:t>
            </a:r>
            <a:r>
              <a:rPr lang="en-GB" dirty="0"/>
              <a:t> in the section on Vision Zero or go to the Mineral Products YouTube channel and search for Vision Zero. </a:t>
            </a:r>
          </a:p>
        </p:txBody>
      </p:sp>
      <p:sp>
        <p:nvSpPr>
          <p:cNvPr id="4" name="Slide Number Placeholder 3"/>
          <p:cNvSpPr>
            <a:spLocks noGrp="1"/>
          </p:cNvSpPr>
          <p:nvPr>
            <p:ph type="sldNum" sz="quarter" idx="5"/>
          </p:nvPr>
        </p:nvSpPr>
        <p:spPr/>
        <p:txBody>
          <a:bodyPr/>
          <a:lstStyle/>
          <a:p>
            <a:fld id="{05E00D92-0143-4EB9-9596-90BE12B18096}" type="slidenum">
              <a:rPr lang="en-GB" smtClean="0"/>
              <a:t>2</a:t>
            </a:fld>
            <a:endParaRPr lang="en-GB"/>
          </a:p>
        </p:txBody>
      </p:sp>
    </p:spTree>
    <p:extLst>
      <p:ext uri="{BB962C8B-B14F-4D97-AF65-F5344CB8AC3E}">
        <p14:creationId xmlns:p14="http://schemas.microsoft.com/office/powerpoint/2010/main" val="426496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purpose of this slide is to highlight what the ultimate goal of Vision Zero is and to emphasise to the audience </a:t>
            </a:r>
            <a:r>
              <a:rPr lang="en-GB" b="1" dirty="0"/>
              <a:t>that everyone has a key role to play in achieving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3</a:t>
            </a:fld>
            <a:endParaRPr lang="en-GB"/>
          </a:p>
        </p:txBody>
      </p:sp>
    </p:spTree>
    <p:extLst>
      <p:ext uri="{BB962C8B-B14F-4D97-AF65-F5344CB8AC3E}">
        <p14:creationId xmlns:p14="http://schemas.microsoft.com/office/powerpoint/2010/main" val="2608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an overview of what is to come and effectively lists the key sections seen in the video. At the end of the Toolbox talk the hope is that everyone will know what the 6 core values are, what constitutes ‘The Fatal 6’ and why it is important to eliminate them from the workforce, and how MPA is supporting members with resources and measuring industry performance against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4</a:t>
            </a:fld>
            <a:endParaRPr lang="en-GB"/>
          </a:p>
        </p:txBody>
      </p:sp>
    </p:spTree>
    <p:extLst>
      <p:ext uri="{BB962C8B-B14F-4D97-AF65-F5344CB8AC3E}">
        <p14:creationId xmlns:p14="http://schemas.microsoft.com/office/powerpoint/2010/main" val="234131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dirty="0">
              <a:effectLst/>
            </a:endParaRPr>
          </a:p>
          <a:p>
            <a:pPr marL="457200" marR="0" lvl="1" indent="0">
              <a:spcBef>
                <a:spcPts val="0"/>
              </a:spcBef>
              <a:spcAft>
                <a:spcPts val="0"/>
              </a:spcAft>
              <a:buFont typeface="Courier New" panose="02070309020205020404" pitchFamily="49" charset="0"/>
              <a:buNone/>
            </a:pPr>
            <a:r>
              <a:rPr lang="en-GB" sz="1100" dirty="0">
                <a:effectLst/>
                <a:latin typeface="Calibri" panose="020F0502020204030204" pitchFamily="34" charset="0"/>
                <a:ea typeface="Times New Roman" panose="02020603050405020304" pitchFamily="18" charset="0"/>
              </a:rPr>
              <a:t>You might consider discussing with the audience what is a shared value? Answers might be along the lines of:</a:t>
            </a:r>
            <a:r>
              <a:rPr lang="en-GB" sz="1100" dirty="0">
                <a:effectLst/>
                <a:latin typeface="Calibri" panose="020F0502020204030204" pitchFamily="34" charset="0"/>
                <a:ea typeface="Calibri" panose="020F0502020204030204" pitchFamily="34" charset="0"/>
              </a:rPr>
              <a:t> </a:t>
            </a: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S</a:t>
            </a:r>
            <a:r>
              <a:rPr lang="en-GB" sz="1100" i="1" dirty="0">
                <a:effectLst/>
                <a:latin typeface="Calibri" panose="020F0502020204030204" pitchFamily="34" charset="0"/>
                <a:ea typeface="Times New Roman" panose="02020603050405020304" pitchFamily="18" charset="0"/>
              </a:rPr>
              <a:t>hared values can help to create trust, shared understanding and help link employees and organisations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“This is the way we work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“These are the work attitudes and principles that we all agree upon and which we value”.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Employees share a common work attitudes and principles with their colleagues. This can help to build a feeling of camaraderie and a shared interest in success”</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5</a:t>
            </a:fld>
            <a:endParaRPr lang="en-GB"/>
          </a:p>
        </p:txBody>
      </p:sp>
    </p:spTree>
    <p:extLst>
      <p:ext uri="{BB962C8B-B14F-4D97-AF65-F5344CB8AC3E}">
        <p14:creationId xmlns:p14="http://schemas.microsoft.com/office/powerpoint/2010/main" val="294277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slide. You could ask the audience for examples of these values being demonstrated in their workplace – or examples of failing to follow them. How could things be changed in their work place to help them change their behaviour or ways or working to reflect these values?  You could ask them if they can think of 1 or maybe 3 things they could do that would show their commitment to these values.  It is important to emphasise that Vision Zero is about everyone in the organisation from the MD downwards living and working with these values. The main point of this slide is to open a discussion about the core health and safety values – hopefully the graphics in the video will help them think about it. There is a separate PowerPoint on </a:t>
            </a:r>
            <a:r>
              <a:rPr lang="en-GB" dirty="0" err="1"/>
              <a:t>Safequarry</a:t>
            </a:r>
            <a:r>
              <a:rPr lang="en-GB" dirty="0"/>
              <a:t> that looks at the Core values in more detail.</a:t>
            </a:r>
          </a:p>
        </p:txBody>
      </p:sp>
      <p:sp>
        <p:nvSpPr>
          <p:cNvPr id="4" name="Slide Number Placeholder 3"/>
          <p:cNvSpPr>
            <a:spLocks noGrp="1"/>
          </p:cNvSpPr>
          <p:nvPr>
            <p:ph type="sldNum" sz="quarter" idx="5"/>
          </p:nvPr>
        </p:nvSpPr>
        <p:spPr/>
        <p:txBody>
          <a:bodyPr/>
          <a:lstStyle/>
          <a:p>
            <a:fld id="{05E00D92-0143-4EB9-9596-90BE12B18096}" type="slidenum">
              <a:rPr lang="en-GB" smtClean="0"/>
              <a:t>6</a:t>
            </a:fld>
            <a:endParaRPr lang="en-GB"/>
          </a:p>
        </p:txBody>
      </p:sp>
    </p:spTree>
    <p:extLst>
      <p:ext uri="{BB962C8B-B14F-4D97-AF65-F5344CB8AC3E}">
        <p14:creationId xmlns:p14="http://schemas.microsoft.com/office/powerpoint/2010/main" val="36844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point of this slide is to ensure that the audience understands that the six high consequence hazards that form</a:t>
            </a:r>
            <a:r>
              <a:rPr lang="en-GB" b="1" dirty="0"/>
              <a:t> ‘The Fatal 6’ are responsible for the vast majority of fatalities and serious injuries within the Mineral Products industry. </a:t>
            </a:r>
            <a:r>
              <a:rPr lang="en-GB" dirty="0"/>
              <a:t>You could ask the audience if they can remember from the video what they are.</a:t>
            </a:r>
          </a:p>
        </p:txBody>
      </p:sp>
      <p:sp>
        <p:nvSpPr>
          <p:cNvPr id="4" name="Slide Number Placeholder 3"/>
          <p:cNvSpPr>
            <a:spLocks noGrp="1"/>
          </p:cNvSpPr>
          <p:nvPr>
            <p:ph type="sldNum" sz="quarter" idx="5"/>
          </p:nvPr>
        </p:nvSpPr>
        <p:spPr/>
        <p:txBody>
          <a:bodyPr/>
          <a:lstStyle/>
          <a:p>
            <a:fld id="{05E00D92-0143-4EB9-9596-90BE12B18096}" type="slidenum">
              <a:rPr lang="en-GB" smtClean="0"/>
              <a:t>7</a:t>
            </a:fld>
            <a:endParaRPr lang="en-GB"/>
          </a:p>
        </p:txBody>
      </p:sp>
    </p:spTree>
    <p:extLst>
      <p:ext uri="{BB962C8B-B14F-4D97-AF65-F5344CB8AC3E}">
        <p14:creationId xmlns:p14="http://schemas.microsoft.com/office/powerpoint/2010/main" val="317031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to ensure that everyone understands what ‘The Fatal 6’ are and why they are important. You could ask the audience can they identify any of these high consequence hazards in their work place – how could they be eliminated?  Can they think of an incident or near miss that related to one of ‘The Fatal 6’? Ask how could we identify any of these high consequence hazards on our site? The main point is to use this slide to open up a discussion. Another PowerPoint is available on </a:t>
            </a:r>
            <a:r>
              <a:rPr lang="en-GB" dirty="0" err="1"/>
              <a:t>Safequarry</a:t>
            </a:r>
            <a:r>
              <a:rPr lang="en-GB" dirty="0"/>
              <a:t> that examines ‘The Fatal 6’ in more detail. Suggest they look at ‘The Fatal 6’ section of </a:t>
            </a:r>
            <a:r>
              <a:rPr lang="en-GB" dirty="0" err="1"/>
              <a:t>Safequarry</a:t>
            </a:r>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8</a:t>
            </a:fld>
            <a:endParaRPr lang="en-GB"/>
          </a:p>
        </p:txBody>
      </p:sp>
    </p:spTree>
    <p:extLst>
      <p:ext uri="{BB962C8B-B14F-4D97-AF65-F5344CB8AC3E}">
        <p14:creationId xmlns:p14="http://schemas.microsoft.com/office/powerpoint/2010/main" val="239804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3 slides provide an overview of the MPA and members strategy in terms of Vision Zero and the ways in which progress will be measured. After these 3 slides the PowerPoint shows resources produced by MPA that can help to remind people about Vision Zero. You could have copies of these resources to hand out when you come to these slides.</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9</a:t>
            </a:fld>
            <a:endParaRPr lang="en-GB"/>
          </a:p>
        </p:txBody>
      </p:sp>
    </p:spTree>
    <p:extLst>
      <p:ext uri="{BB962C8B-B14F-4D97-AF65-F5344CB8AC3E}">
        <p14:creationId xmlns:p14="http://schemas.microsoft.com/office/powerpoint/2010/main" val="155046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CD6-37F4-6C41-B12E-26BBC71601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A69DB8-2B93-8D44-AE14-8BAA42475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A31976-4B20-5F45-A72B-F1C63332D362}"/>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03A66BBD-2EC1-114B-A5FD-A0E04F9C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2CE4-3273-894F-A125-417BD865A39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88540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0364-BDCF-164F-9669-AD207A5E67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EF4FD9-4CF2-3247-981C-3683979F2E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CD7058-B7CC-2844-9750-BAF297A1CA3D}"/>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D0D0A522-B285-A242-A74D-EC1CD1827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DA4B-E65C-1E4A-8CFC-7B5CB16B7BB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2993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2E380-F677-CC41-9899-89850122D0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C5A53-D017-964B-8B79-675E286C1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5EC7C1-7251-7348-9F67-7845D4B71416}"/>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17E26559-4497-3E44-B847-1815148B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1FD6-7FEF-614A-8B56-E5BC5EEACED6}"/>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2324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8F2F-A59C-244B-B18C-C6D0D83FD6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735B23-6AA4-E743-98F8-9E82537A75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94BE1F-EB43-9041-B106-22E3A79C4C86}"/>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D11DB7FA-20B1-8544-AAC5-2B2A598B0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72172-259D-8745-B7C7-DF8BF2BE758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7133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6C7E-F53C-E542-AE5C-5FD9A54BBC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8B374F-42D6-B749-8C96-D4D23101B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417C1-EEDF-1B4C-B3B1-D7809A9F12DF}"/>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80C159CC-F79A-3C4C-9525-193B8DA2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ABFAA-C2C0-054C-952B-56CB8D2C641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37200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A87F-481B-9246-8D88-B3E827503E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24EA4-9F1A-3741-86C7-2280C53258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C28B7D-3567-F94F-956F-E5DB01BA3E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6FD6AB-6044-4947-9D14-004428D06395}"/>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6" name="Footer Placeholder 5">
            <a:extLst>
              <a:ext uri="{FF2B5EF4-FFF2-40B4-BE49-F238E27FC236}">
                <a16:creationId xmlns:a16="http://schemas.microsoft.com/office/drawing/2014/main" id="{90CA5F01-3E58-C64E-8BBF-05C45487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AA3AF-D582-3848-8A1B-C636DDE9B4A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05597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8E6D-3CBD-9D41-AE19-4A85A98103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8BC83B-769D-3349-91A4-2741BD33A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C876A7-B319-7849-BC46-C3D6807DE3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0565C3-059A-1D41-8966-DA0755A09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AFA41-4137-9542-9634-61671D592E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EE6952-C819-B646-B7D7-9149E7C1F33D}"/>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8" name="Footer Placeholder 7">
            <a:extLst>
              <a:ext uri="{FF2B5EF4-FFF2-40B4-BE49-F238E27FC236}">
                <a16:creationId xmlns:a16="http://schemas.microsoft.com/office/drawing/2014/main" id="{7BD9AE3D-E7D8-5D4D-B469-6B16664EF5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E28E6-F3C6-9D45-BF0A-1742CBC39E0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23764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955-4464-364E-88D9-D3A2201E8C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8E3C5A-DF46-E246-AF94-4E472BF40E29}"/>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4" name="Footer Placeholder 3">
            <a:extLst>
              <a:ext uri="{FF2B5EF4-FFF2-40B4-BE49-F238E27FC236}">
                <a16:creationId xmlns:a16="http://schemas.microsoft.com/office/drawing/2014/main" id="{F9F1EB1E-D8D6-3B4F-8F55-535EFAEEB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FC1D4-A6AB-9E41-8F0E-E15E8660F041}"/>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8059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206E8-7824-6441-AD37-E647F1BA9AE7}"/>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3" name="Footer Placeholder 2">
            <a:extLst>
              <a:ext uri="{FF2B5EF4-FFF2-40B4-BE49-F238E27FC236}">
                <a16:creationId xmlns:a16="http://schemas.microsoft.com/office/drawing/2014/main" id="{9C11F7C5-3C6D-9E4F-A621-790AD073E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2B067-9AAA-BA42-A08F-00A5F256A77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407286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74A-2ADC-2A45-A792-03C1935F59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255189-6ACE-BD48-B3C2-F9F8708B4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057B9F-91CD-4A4E-83D1-69C5283AB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041EC3-4347-EE4F-91E9-4D823D3BB301}"/>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6" name="Footer Placeholder 5">
            <a:extLst>
              <a:ext uri="{FF2B5EF4-FFF2-40B4-BE49-F238E27FC236}">
                <a16:creationId xmlns:a16="http://schemas.microsoft.com/office/drawing/2014/main" id="{4C71D1B6-61DE-D14B-83C4-F8629439E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8A478-8AC2-2141-B4A7-8506DD0EDB2F}"/>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9167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B80-AE99-4C44-8322-892A83F874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C618E4-73E3-DD46-8F8F-16B3F19EA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4A473-3BB8-5241-9000-BCA08507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A04989-1C52-254B-AB6C-017577400858}"/>
              </a:ext>
            </a:extLst>
          </p:cNvPr>
          <p:cNvSpPr>
            <a:spLocks noGrp="1"/>
          </p:cNvSpPr>
          <p:nvPr>
            <p:ph type="dt" sz="half" idx="10"/>
          </p:nvPr>
        </p:nvSpPr>
        <p:spPr/>
        <p:txBody>
          <a:bodyPr/>
          <a:lstStyle/>
          <a:p>
            <a:fld id="{0E3D56F2-ED36-1E44-B286-15C935315841}" type="datetimeFigureOut">
              <a:rPr lang="en-US" smtClean="0"/>
              <a:t>2/4/2021</a:t>
            </a:fld>
            <a:endParaRPr lang="en-US"/>
          </a:p>
        </p:txBody>
      </p:sp>
      <p:sp>
        <p:nvSpPr>
          <p:cNvPr id="6" name="Footer Placeholder 5">
            <a:extLst>
              <a:ext uri="{FF2B5EF4-FFF2-40B4-BE49-F238E27FC236}">
                <a16:creationId xmlns:a16="http://schemas.microsoft.com/office/drawing/2014/main" id="{AFF0B7B6-AE3B-464C-9B65-1F4267868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F32A2-31FE-7545-91E7-F193498F765B}"/>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6779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EC406-F67C-E747-B469-9DC7F3962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C887C5-DBA0-C948-8BC9-C129EC60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E2D3E5-10C1-D744-AB63-317A091DD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D56F2-ED36-1E44-B286-15C935315841}" type="datetimeFigureOut">
              <a:rPr lang="en-US" smtClean="0"/>
              <a:t>2/4/2021</a:t>
            </a:fld>
            <a:endParaRPr lang="en-US"/>
          </a:p>
        </p:txBody>
      </p:sp>
      <p:sp>
        <p:nvSpPr>
          <p:cNvPr id="5" name="Footer Placeholder 4">
            <a:extLst>
              <a:ext uri="{FF2B5EF4-FFF2-40B4-BE49-F238E27FC236}">
                <a16:creationId xmlns:a16="http://schemas.microsoft.com/office/drawing/2014/main" id="{D4793FF1-10A0-F045-8894-287FA52A0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BEED6-04C3-4F4D-AEED-5B5CEA475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85A5F-6BA8-1A4E-A13C-F75376061C00}" type="slidenum">
              <a:rPr lang="en-US" smtClean="0"/>
              <a:t>‹#›</a:t>
            </a:fld>
            <a:endParaRPr lang="en-US"/>
          </a:p>
        </p:txBody>
      </p:sp>
    </p:spTree>
    <p:extLst>
      <p:ext uri="{BB962C8B-B14F-4D97-AF65-F5344CB8AC3E}">
        <p14:creationId xmlns:p14="http://schemas.microsoft.com/office/powerpoint/2010/main" val="397358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afequarry.com/home/about-the-hub/Vision-Zero.aspx" TargetMode="External"/><Relationship Id="rId5" Type="http://schemas.openxmlformats.org/officeDocument/2006/relationships/image" Target="../media/image13.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www.safequarr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iRjlvTEI6M&amp;t=108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U1stHrf-oo&amp;t=135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7" name="Picture 6">
            <a:extLst>
              <a:ext uri="{FF2B5EF4-FFF2-40B4-BE49-F238E27FC236}">
                <a16:creationId xmlns:a16="http://schemas.microsoft.com/office/drawing/2014/main" id="{5A1E7218-7095-FC47-B758-7F3F273610C5}"/>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148959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2063194"/>
          </a:xfrm>
          <a:prstGeom prst="rect">
            <a:avLst/>
          </a:prstGeom>
          <a:noFill/>
        </p:spPr>
        <p:txBody>
          <a:bodyPr wrap="square" t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6 strategies for MPA and its members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600" y="1628507"/>
            <a:ext cx="795020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An unrelenting approach to eliminating the things that can kill or seriously harm people through adoption of industry safety principles and good practices focused on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‘The Fatal 6’.</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Developing competent and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committed leaders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all levels.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recognition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 a means to support a positive culture within the workforce.</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Creating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forward looking measurement systems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which balance the measurement of ‘the presence of safety’ with the ‘absence of incidents’.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Helping members to create workplaces where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health and well-being is protected and promoted.</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Actively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and facilitating engagement</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from all member organisations</a:t>
            </a:r>
          </a:p>
        </p:txBody>
      </p:sp>
    </p:spTree>
    <p:extLst>
      <p:ext uri="{BB962C8B-B14F-4D97-AF65-F5344CB8AC3E}">
        <p14:creationId xmlns:p14="http://schemas.microsoft.com/office/powerpoint/2010/main" val="140846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3 Hard targets to help measure our success</a:t>
            </a:r>
            <a:endParaRPr lang="en-US" sz="3200" b="1" dirty="0">
              <a:solidFill>
                <a:srgbClr val="134980"/>
              </a:solidFill>
              <a:latin typeface="Myriad Pro" panose="020B0503030403020204" pitchFamily="34" charset="0"/>
            </a:endParaRPr>
          </a:p>
        </p:txBody>
      </p:sp>
      <p:sp>
        <p:nvSpPr>
          <p:cNvPr id="3" name="Content Placeholder 2">
            <a:extLst>
              <a:ext uri="{FF2B5EF4-FFF2-40B4-BE49-F238E27FC236}">
                <a16:creationId xmlns:a16="http://schemas.microsoft.com/office/drawing/2014/main" id="{D2D18A4C-29B9-4714-99D9-6327A68E4AF2}"/>
              </a:ext>
            </a:extLst>
          </p:cNvPr>
          <p:cNvSpPr>
            <a:spLocks noGrp="1"/>
          </p:cNvSpPr>
          <p:nvPr>
            <p:ph sz="half" idx="1"/>
          </p:nvPr>
        </p:nvSpPr>
        <p:spPr/>
        <p:txBody>
          <a:bodyPr/>
          <a:lstStyle/>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1 </a:t>
            </a:r>
            <a:r>
              <a:rPr kumimoji="0" lang="en-GB" sz="180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Reportable Incidents (fatalities or serious injuries) relating to ‘The Fatal 6’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2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 50% reduction in Lost Time Injury Frequency Rate (LTIFR) to 1.5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3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incidences of uncontrolled personal exposures to RCS above the Workplace Exposure Limit (WEL) where the hierarchy of control has not been applied.</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endParaRPr lang="en-GB" dirty="0"/>
          </a:p>
        </p:txBody>
      </p:sp>
      <p:pic>
        <p:nvPicPr>
          <p:cNvPr id="10" name="Content Placeholder 9" descr="A picture containing headdress, clothing, helmet&#10;&#10;Description automatically generated">
            <a:extLst>
              <a:ext uri="{FF2B5EF4-FFF2-40B4-BE49-F238E27FC236}">
                <a16:creationId xmlns:a16="http://schemas.microsoft.com/office/drawing/2014/main" id="{4D798760-2AE6-4A8B-BFB3-FADBB649CDEF}"/>
              </a:ext>
            </a:extLst>
          </p:cNvPr>
          <p:cNvPicPr>
            <a:picLocks noGrp="1" noChangeAspect="1"/>
          </p:cNvPicPr>
          <p:nvPr>
            <p:ph sz="half" idx="2"/>
          </p:nvPr>
        </p:nvPicPr>
        <p:blipFill>
          <a:blip r:embed="rId4"/>
          <a:stretch>
            <a:fillRect/>
          </a:stretch>
        </p:blipFill>
        <p:spPr>
          <a:xfrm>
            <a:off x="7372731" y="1776698"/>
            <a:ext cx="4437888" cy="3785616"/>
          </a:xfrm>
        </p:spPr>
      </p:pic>
    </p:spTree>
    <p:extLst>
      <p:ext uri="{BB962C8B-B14F-4D97-AF65-F5344CB8AC3E}">
        <p14:creationId xmlns:p14="http://schemas.microsoft.com/office/powerpoint/2010/main" val="170512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Leading Indicators – activities that help improve health and safety at work</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599" y="1864618"/>
            <a:ext cx="7950200" cy="4262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8C9E"/>
              </a:buClr>
              <a:buSzTx/>
              <a:buFontTx/>
              <a:buNone/>
              <a:tabLst/>
              <a:defRPr/>
            </a:pPr>
            <a:r>
              <a:rPr kumimoji="0" lang="en-GB" sz="1800" b="1"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rPr>
              <a:t>Achieving more of the following: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Auditing of isolation</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Driver and contractor competency/skills cards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Participation in H&amp;S Leadership workshops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H&amp;S Good Practice awards submissions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Sharing of High Potential incidents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Occupational health screening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Routine monitoring of silica exposures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H&amp;S events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Safety Days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‘Safer by Sharing’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‘Exchanging Places’</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5" name="Text Placeholder 4">
            <a:extLst>
              <a:ext uri="{FF2B5EF4-FFF2-40B4-BE49-F238E27FC236}">
                <a16:creationId xmlns:a16="http://schemas.microsoft.com/office/drawing/2014/main" id="{E2C0D66C-3AEC-4D6E-AE20-B27AC95C2715}"/>
              </a:ext>
            </a:extLst>
          </p:cNvPr>
          <p:cNvSpPr>
            <a:spLocks noGrp="1"/>
          </p:cNvSpPr>
          <p:nvPr>
            <p:ph type="body" sz="quarter" idx="3"/>
          </p:nvPr>
        </p:nvSpPr>
        <p:spPr/>
        <p:txBody>
          <a:bodyPr>
            <a:normAutofit fontScale="70000" lnSpcReduction="20000"/>
          </a:bodyPr>
          <a:lstStyle/>
          <a:p>
            <a:endParaRPr lang="en-GB" dirty="0"/>
          </a:p>
          <a:p>
            <a:r>
              <a:rPr lang="en-GB" dirty="0"/>
              <a:t>‘The Fatal 6’ incidents will fall as we increase the activities on the left</a:t>
            </a:r>
          </a:p>
        </p:txBody>
      </p:sp>
      <p:pic>
        <p:nvPicPr>
          <p:cNvPr id="10" name="Content Placeholder 9" descr="Chart&#10;&#10;Description automatically generated with medium confidence">
            <a:extLst>
              <a:ext uri="{FF2B5EF4-FFF2-40B4-BE49-F238E27FC236}">
                <a16:creationId xmlns:a16="http://schemas.microsoft.com/office/drawing/2014/main" id="{1E2F6BC8-4960-4741-83BF-9A7ACBB32412}"/>
              </a:ext>
            </a:extLst>
          </p:cNvPr>
          <p:cNvPicPr>
            <a:picLocks noGrp="1" noChangeAspect="1"/>
          </p:cNvPicPr>
          <p:nvPr>
            <p:ph sz="quarter" idx="4"/>
          </p:nvPr>
        </p:nvPicPr>
        <p:blipFill>
          <a:blip r:embed="rId4"/>
          <a:stretch>
            <a:fillRect/>
          </a:stretch>
        </p:blipFill>
        <p:spPr>
          <a:xfrm>
            <a:off x="6593228" y="3006725"/>
            <a:ext cx="4761365" cy="2940843"/>
          </a:xfrm>
        </p:spPr>
      </p:pic>
    </p:spTree>
    <p:extLst>
      <p:ext uri="{BB962C8B-B14F-4D97-AF65-F5344CB8AC3E}">
        <p14:creationId xmlns:p14="http://schemas.microsoft.com/office/powerpoint/2010/main" val="241291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businesscard&#10;&#10;Description automatically generated">
            <a:extLst>
              <a:ext uri="{FF2B5EF4-FFF2-40B4-BE49-F238E27FC236}">
                <a16:creationId xmlns:a16="http://schemas.microsoft.com/office/drawing/2014/main" id="{3585EDD5-807D-9E4A-B69D-B7255D8F6131}"/>
              </a:ext>
            </a:extLst>
          </p:cNvPr>
          <p:cNvPicPr>
            <a:picLocks noChangeAspect="1"/>
          </p:cNvPicPr>
          <p:nvPr/>
        </p:nvPicPr>
        <p:blipFill>
          <a:blip r:embed="rId4"/>
          <a:stretch>
            <a:fillRect/>
          </a:stretch>
        </p:blipFill>
        <p:spPr>
          <a:xfrm>
            <a:off x="508000" y="698500"/>
            <a:ext cx="3970538" cy="3970538"/>
          </a:xfrm>
          <a:prstGeom prst="rect">
            <a:avLst/>
          </a:prstGeom>
        </p:spPr>
      </p:pic>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resources are available on Vision Zero? </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pPr algn="ctr"/>
            <a:r>
              <a:rPr lang="en-GB" sz="2800" b="1" dirty="0">
                <a:latin typeface="Myriad Pro Light" panose="020B0403030403020204" pitchFamily="34" charset="0"/>
              </a:rPr>
              <a:t>The Employee guide provides a quick reminder and summary of Vision Zero</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9" name="Content Placeholder 9">
            <a:extLst>
              <a:ext uri="{FF2B5EF4-FFF2-40B4-BE49-F238E27FC236}">
                <a16:creationId xmlns:a16="http://schemas.microsoft.com/office/drawing/2014/main" id="{372891E7-DAD3-2749-9E7A-66A961780FF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91746" y="1524097"/>
            <a:ext cx="3468254" cy="2152709"/>
          </a:xfrm>
        </p:spPr>
      </p:pic>
      <p:sp>
        <p:nvSpPr>
          <p:cNvPr id="10" name="TextBox 9">
            <a:extLst>
              <a:ext uri="{FF2B5EF4-FFF2-40B4-BE49-F238E27FC236}">
                <a16:creationId xmlns:a16="http://schemas.microsoft.com/office/drawing/2014/main" id="{B3FBF2D8-934C-7548-94E5-FE948CC76B79}"/>
              </a:ext>
            </a:extLst>
          </p:cNvPr>
          <p:cNvSpPr txBox="1"/>
          <p:nvPr/>
        </p:nvSpPr>
        <p:spPr>
          <a:xfrm>
            <a:off x="6565900" y="3686445"/>
            <a:ext cx="3594100" cy="3108543"/>
          </a:xfrm>
          <a:prstGeom prst="rect">
            <a:avLst/>
          </a:prstGeom>
          <a:noFill/>
        </p:spPr>
        <p:txBody>
          <a:bodyPr wrap="square" rtlCol="0">
            <a:spAutoFit/>
          </a:bodyPr>
          <a:lstStyle/>
          <a:p>
            <a:pPr algn="ctr"/>
            <a:r>
              <a:rPr lang="en-GB" sz="2800" b="1" dirty="0">
                <a:latin typeface="Myriad Pro Light" panose="020B0403030403020204" pitchFamily="34" charset="0"/>
              </a:rPr>
              <a:t>Videos and other resources on </a:t>
            </a:r>
            <a:r>
              <a:rPr lang="en-GB" sz="2800" b="1" dirty="0">
                <a:latin typeface="Myriad Pro Light" panose="020B0403030403020204" pitchFamily="34" charset="0"/>
                <a:hlinkClick r:id="rId6"/>
              </a:rPr>
              <a:t>www.Safequarry.com </a:t>
            </a:r>
            <a:r>
              <a:rPr lang="en-GB" sz="2800" b="1" dirty="0">
                <a:latin typeface="Myriad Pro Light" panose="020B0403030403020204" pitchFamily="34" charset="0"/>
              </a:rPr>
              <a:t>provide an overview of key elements of Vision Zero</a:t>
            </a:r>
          </a:p>
          <a:p>
            <a:pPr algn="ctr"/>
            <a:endParaRPr lang="en-GB" sz="2800" dirty="0">
              <a:latin typeface="Myriad Pro Light" panose="020B0403030403020204" pitchFamily="34" charset="0"/>
            </a:endParaRPr>
          </a:p>
        </p:txBody>
      </p:sp>
    </p:spTree>
    <p:extLst>
      <p:ext uri="{BB962C8B-B14F-4D97-AF65-F5344CB8AC3E}">
        <p14:creationId xmlns:p14="http://schemas.microsoft.com/office/powerpoint/2010/main" val="261441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041401" y="543937"/>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www.Safequarry.com &amp; Safeprecast.com</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r>
              <a:rPr lang="en-GB" sz="2800" b="1" dirty="0" err="1">
                <a:latin typeface="Myriad Pro Light" panose="020B0403030403020204" pitchFamily="34" charset="0"/>
                <a:hlinkClick r:id="rId4"/>
              </a:rPr>
              <a:t>Safequarry</a:t>
            </a:r>
            <a:r>
              <a:rPr lang="en-GB" sz="2800" b="1" dirty="0">
                <a:latin typeface="Myriad Pro Light" panose="020B0403030403020204" pitchFamily="34" charset="0"/>
              </a:rPr>
              <a:t> also provides lots more information on  ‘The Fatal 6’ and much, much more..</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6E6E36C5-7366-469D-9A62-A001296E2D1E}"/>
              </a:ext>
            </a:extLst>
          </p:cNvPr>
          <p:cNvPicPr>
            <a:picLocks noChangeAspect="1"/>
          </p:cNvPicPr>
          <p:nvPr/>
        </p:nvPicPr>
        <p:blipFill rotWithShape="1">
          <a:blip r:embed="rId5"/>
          <a:srcRect l="9938" t="3445" r="14536" b="5622"/>
          <a:stretch/>
        </p:blipFill>
        <p:spPr>
          <a:xfrm>
            <a:off x="1041401" y="1714640"/>
            <a:ext cx="3388541" cy="2290666"/>
          </a:xfrm>
          <a:prstGeom prst="rect">
            <a:avLst/>
          </a:prstGeom>
        </p:spPr>
      </p:pic>
      <p:pic>
        <p:nvPicPr>
          <p:cNvPr id="16" name="Content Placeholder 15" descr="Graphical user interface, text&#10;&#10;Description automatically generated">
            <a:extLst>
              <a:ext uri="{FF2B5EF4-FFF2-40B4-BE49-F238E27FC236}">
                <a16:creationId xmlns:a16="http://schemas.microsoft.com/office/drawing/2014/main" id="{F360823C-01CB-4DB1-8E4D-70F136621790}"/>
              </a:ext>
            </a:extLst>
          </p:cNvPr>
          <p:cNvPicPr>
            <a:picLocks noGrp="1" noChangeAspect="1"/>
          </p:cNvPicPr>
          <p:nvPr>
            <p:ph idx="1"/>
          </p:nvPr>
        </p:nvPicPr>
        <p:blipFill>
          <a:blip r:embed="rId6"/>
          <a:stretch>
            <a:fillRect/>
          </a:stretch>
        </p:blipFill>
        <p:spPr>
          <a:xfrm>
            <a:off x="6316661" y="1806802"/>
            <a:ext cx="5599947" cy="3922486"/>
          </a:xfrm>
        </p:spPr>
      </p:pic>
    </p:spTree>
    <p:extLst>
      <p:ext uri="{BB962C8B-B14F-4D97-AF65-F5344CB8AC3E}">
        <p14:creationId xmlns:p14="http://schemas.microsoft.com/office/powerpoint/2010/main" val="283902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8309"/>
          </a:xfrm>
          <a:prstGeom prst="rect">
            <a:avLst/>
          </a:prstGeom>
          <a:noFill/>
        </p:spPr>
        <p:txBody>
          <a:bodyPr wrap="square" tIns="46800" rtlCol="0">
            <a:spAutoFit/>
          </a:bodyPr>
          <a:lstStyle/>
          <a:p>
            <a:r>
              <a:rPr lang="en-GB" sz="3200" b="1" u="none" strike="noStrike" baseline="0" dirty="0">
                <a:solidFill>
                  <a:srgbClr val="134980"/>
                </a:solidFill>
                <a:latin typeface="Myriad Pro" panose="020B0503030403020204" pitchFamily="34" charset="0"/>
              </a:rPr>
              <a:t>Keep the Vision Zero card on your desk, in your vehicle or in your pocket as a reminder</a:t>
            </a:r>
            <a:endParaRPr lang="en-US" sz="3200" b="1" dirty="0">
              <a:solidFill>
                <a:srgbClr val="134980"/>
              </a:solidFill>
              <a:latin typeface="Myriad Pro" panose="020B0503030403020204" pitchFamily="34" charset="0"/>
            </a:endParaRPr>
          </a:p>
        </p:txBody>
      </p:sp>
      <p:pic>
        <p:nvPicPr>
          <p:cNvPr id="4" name="Picture 3" descr="Graphical user interface, diagram&#10;&#10;Description automatically generated">
            <a:extLst>
              <a:ext uri="{FF2B5EF4-FFF2-40B4-BE49-F238E27FC236}">
                <a16:creationId xmlns:a16="http://schemas.microsoft.com/office/drawing/2014/main" id="{72E82F2E-FF33-C340-A8A3-F0933CB75077}"/>
              </a:ext>
            </a:extLst>
          </p:cNvPr>
          <p:cNvPicPr>
            <a:picLocks noChangeAspect="1"/>
          </p:cNvPicPr>
          <p:nvPr/>
        </p:nvPicPr>
        <p:blipFill rotWithShape="1">
          <a:blip r:embed="rId3"/>
          <a:srcRect t="14031" r="2" b="8863"/>
          <a:stretch/>
        </p:blipFill>
        <p:spPr>
          <a:xfrm>
            <a:off x="5867782" y="2146037"/>
            <a:ext cx="4186255" cy="4546371"/>
          </a:xfrm>
          <a:prstGeom prst="rect">
            <a:avLst/>
          </a:prstGeom>
        </p:spPr>
      </p:pic>
      <p:pic>
        <p:nvPicPr>
          <p:cNvPr id="5" name="Content Placeholder 11" descr="Graphical user interface, application&#10;&#10;Description automatically generated">
            <a:extLst>
              <a:ext uri="{FF2B5EF4-FFF2-40B4-BE49-F238E27FC236}">
                <a16:creationId xmlns:a16="http://schemas.microsoft.com/office/drawing/2014/main" id="{3BE8DF56-98BB-C94A-94C1-195D85E2ABE3}"/>
              </a:ext>
            </a:extLst>
          </p:cNvPr>
          <p:cNvPicPr>
            <a:picLocks noGrp="1" noChangeAspect="1"/>
          </p:cNvPicPr>
          <p:nvPr>
            <p:ph idx="1"/>
          </p:nvPr>
        </p:nvPicPr>
        <p:blipFill rotWithShape="1">
          <a:blip r:embed="rId4"/>
          <a:srcRect t="14388" r="2" b="8506"/>
          <a:stretch/>
        </p:blipFill>
        <p:spPr>
          <a:xfrm>
            <a:off x="1244600" y="2157327"/>
            <a:ext cx="4186255" cy="4546371"/>
          </a:xfrm>
          <a:prstGeom prst="rect">
            <a:avLst/>
          </a:prstGeom>
        </p:spPr>
      </p:pic>
    </p:spTree>
    <p:extLst>
      <p:ext uri="{BB962C8B-B14F-4D97-AF65-F5344CB8AC3E}">
        <p14:creationId xmlns:p14="http://schemas.microsoft.com/office/powerpoint/2010/main" val="220428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A95-65DB-46E8-BFAF-A20580ABBF0D}"/>
              </a:ext>
            </a:extLst>
          </p:cNvPr>
          <p:cNvSpPr>
            <a:spLocks noGrp="1"/>
          </p:cNvSpPr>
          <p:nvPr>
            <p:ph type="title"/>
          </p:nvPr>
        </p:nvSpPr>
        <p:spPr>
          <a:xfrm>
            <a:off x="838200" y="432593"/>
            <a:ext cx="10515600" cy="1325563"/>
          </a:xfrm>
        </p:spPr>
        <p:txBody>
          <a:bodyPr>
            <a:normAutofit fontScale="90000"/>
          </a:bodyPr>
          <a:lstStyle/>
          <a:p>
            <a:r>
              <a:rPr lang="en-GB" sz="4400" b="1" u="none" strike="noStrike" baseline="0" dirty="0">
                <a:solidFill>
                  <a:srgbClr val="134980"/>
                </a:solidFill>
                <a:latin typeface="Myriad Pro" panose="020B0503030403020204" pitchFamily="34" charset="0"/>
              </a:rPr>
              <a:t>Vision Zero - views from </a:t>
            </a:r>
            <a:r>
              <a:rPr lang="en-GB" b="1" dirty="0">
                <a:solidFill>
                  <a:srgbClr val="134980"/>
                </a:solidFill>
                <a:latin typeface="Myriad Pro" panose="020B0503030403020204" pitchFamily="34" charset="0"/>
              </a:rPr>
              <a:t>your colleagues</a:t>
            </a:r>
            <a:br>
              <a:rPr lang="en-US" sz="4400" b="1" dirty="0">
                <a:solidFill>
                  <a:srgbClr val="134980"/>
                </a:solidFill>
                <a:latin typeface="Myriad Pro" panose="020B0503030403020204" pitchFamily="34" charset="0"/>
              </a:rPr>
            </a:br>
            <a:r>
              <a:rPr lang="en-US" sz="4400" b="1" dirty="0">
                <a:solidFill>
                  <a:srgbClr val="134980"/>
                </a:solidFill>
                <a:latin typeface="Myriad Pro" panose="020B0503030403020204" pitchFamily="34" charset="0"/>
              </a:rPr>
              <a:t> from across the industry about H&amp;S</a:t>
            </a:r>
            <a:endParaRPr lang="en-GB" dirty="0"/>
          </a:p>
        </p:txBody>
      </p:sp>
      <p:sp>
        <p:nvSpPr>
          <p:cNvPr id="3" name="Content Placeholder 2">
            <a:extLst>
              <a:ext uri="{FF2B5EF4-FFF2-40B4-BE49-F238E27FC236}">
                <a16:creationId xmlns:a16="http://schemas.microsoft.com/office/drawing/2014/main" id="{D0C3A532-98EF-4630-A023-47F774CF1A1A}"/>
              </a:ext>
            </a:extLst>
          </p:cNvPr>
          <p:cNvSpPr>
            <a:spLocks noGrp="1"/>
          </p:cNvSpPr>
          <p:nvPr>
            <p:ph idx="1"/>
          </p:nvPr>
        </p:nvSpPr>
        <p:spPr/>
        <p:txBody>
          <a:bodyPr/>
          <a:lstStyle/>
          <a:p>
            <a:r>
              <a:rPr lang="en-GB" dirty="0">
                <a:hlinkClick r:id="rId3"/>
              </a:rPr>
              <a:t>Click here</a:t>
            </a:r>
            <a:r>
              <a:rPr lang="en-GB" dirty="0"/>
              <a:t> </a:t>
            </a:r>
          </a:p>
          <a:p>
            <a:endParaRPr lang="en-GB" dirty="0"/>
          </a:p>
          <a:p>
            <a:pPr marL="0" indent="0">
              <a:buNone/>
            </a:pPr>
            <a:endParaRPr lang="en-GB" dirty="0"/>
          </a:p>
        </p:txBody>
      </p:sp>
      <p:pic>
        <p:nvPicPr>
          <p:cNvPr id="5" name="Picture 4" descr="A picture containing text, person, posing&#10;&#10;Description automatically generated">
            <a:extLst>
              <a:ext uri="{FF2B5EF4-FFF2-40B4-BE49-F238E27FC236}">
                <a16:creationId xmlns:a16="http://schemas.microsoft.com/office/drawing/2014/main" id="{499B45C1-43BE-463D-AB19-9B47E5C0B467}"/>
              </a:ext>
            </a:extLst>
          </p:cNvPr>
          <p:cNvPicPr>
            <a:picLocks noChangeAspect="1"/>
          </p:cNvPicPr>
          <p:nvPr/>
        </p:nvPicPr>
        <p:blipFill>
          <a:blip r:embed="rId4"/>
          <a:stretch>
            <a:fillRect/>
          </a:stretch>
        </p:blipFill>
        <p:spPr>
          <a:xfrm>
            <a:off x="2392396" y="2488357"/>
            <a:ext cx="6946157" cy="4055770"/>
          </a:xfrm>
          <a:prstGeom prst="rect">
            <a:avLst/>
          </a:prstGeom>
        </p:spPr>
      </p:pic>
    </p:spTree>
    <p:extLst>
      <p:ext uri="{BB962C8B-B14F-4D97-AF65-F5344CB8AC3E}">
        <p14:creationId xmlns:p14="http://schemas.microsoft.com/office/powerpoint/2010/main" val="63846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6"/>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42424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A65184-C7E8-9643-9E0A-172C5E4773F8}"/>
              </a:ext>
            </a:extLst>
          </p:cNvPr>
          <p:cNvSpPr txBox="1"/>
          <p:nvPr/>
        </p:nvSpPr>
        <p:spPr>
          <a:xfrm>
            <a:off x="990600" y="338328"/>
            <a:ext cx="10210800" cy="1078992"/>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5400" b="1" dirty="0">
                <a:solidFill>
                  <a:srgbClr val="134980"/>
                </a:solidFill>
                <a:latin typeface="Myriad Pro" panose="020B0503030403020204" pitchFamily="34" charset="0"/>
                <a:ea typeface="+mj-ea"/>
                <a:cs typeface="+mj-cs"/>
              </a:rPr>
              <a:t>View the video for a quick overview</a:t>
            </a:r>
          </a:p>
        </p:txBody>
      </p:sp>
      <p:pic>
        <p:nvPicPr>
          <p:cNvPr id="9" name="Picture 8" descr="A group of people sitting in chairs&#10;&#10;Description automatically generated with medium confidence">
            <a:extLst>
              <a:ext uri="{FF2B5EF4-FFF2-40B4-BE49-F238E27FC236}">
                <a16:creationId xmlns:a16="http://schemas.microsoft.com/office/drawing/2014/main" id="{70ABFE99-14B7-477E-96BA-E222D36C03BE}"/>
              </a:ext>
            </a:extLst>
          </p:cNvPr>
          <p:cNvPicPr>
            <a:picLocks noChangeAspect="1"/>
          </p:cNvPicPr>
          <p:nvPr/>
        </p:nvPicPr>
        <p:blipFill>
          <a:blip r:embed="rId3"/>
          <a:stretch>
            <a:fillRect/>
          </a:stretch>
        </p:blipFill>
        <p:spPr>
          <a:xfrm>
            <a:off x="4111751" y="2607013"/>
            <a:ext cx="6412277" cy="3569949"/>
          </a:xfrm>
          <a:prstGeom prst="rect">
            <a:avLst/>
          </a:prstGeom>
        </p:spPr>
      </p:pic>
      <p:sp>
        <p:nvSpPr>
          <p:cNvPr id="3" name="TextBox 2">
            <a:extLst>
              <a:ext uri="{FF2B5EF4-FFF2-40B4-BE49-F238E27FC236}">
                <a16:creationId xmlns:a16="http://schemas.microsoft.com/office/drawing/2014/main" id="{409E3D06-EEEA-874B-B3A3-78348ECF977F}"/>
              </a:ext>
            </a:extLst>
          </p:cNvPr>
          <p:cNvSpPr txBox="1"/>
          <p:nvPr/>
        </p:nvSpPr>
        <p:spPr>
          <a:xfrm>
            <a:off x="4847573" y="2970267"/>
            <a:ext cx="1098570" cy="369332"/>
          </a:xfrm>
          <a:prstGeom prst="rect">
            <a:avLst/>
          </a:prstGeom>
          <a:noFill/>
        </p:spPr>
        <p:txBody>
          <a:bodyPr wrap="none" rtlCol="0">
            <a:spAutoFit/>
          </a:bodyPr>
          <a:lstStyle/>
          <a:p>
            <a:r>
              <a:rPr lang="en-US" dirty="0">
                <a:hlinkClick r:id="rId4"/>
              </a:rPr>
              <a:t>Click here</a:t>
            </a:r>
            <a:endParaRPr lang="en-US" dirty="0"/>
          </a:p>
        </p:txBody>
      </p:sp>
    </p:spTree>
    <p:extLst>
      <p:ext uri="{BB962C8B-B14F-4D97-AF65-F5344CB8AC3E}">
        <p14:creationId xmlns:p14="http://schemas.microsoft.com/office/powerpoint/2010/main" val="421116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93284-7253-694F-A93F-076151981CA7}"/>
              </a:ext>
            </a:extLst>
          </p:cNvPr>
          <p:cNvSpPr txBox="1"/>
          <p:nvPr/>
        </p:nvSpPr>
        <p:spPr>
          <a:xfrm>
            <a:off x="1244600" y="787400"/>
            <a:ext cx="8305800" cy="584775"/>
          </a:xfrm>
          <a:prstGeom prst="rect">
            <a:avLst/>
          </a:prstGeom>
          <a:noFill/>
        </p:spPr>
        <p:txBody>
          <a:bodyPr wrap="square" rtlCol="0">
            <a:spAutoFit/>
          </a:bodyPr>
          <a:lstStyle/>
          <a:p>
            <a:r>
              <a:rPr lang="en-US" sz="3200" b="1" dirty="0">
                <a:solidFill>
                  <a:srgbClr val="134980"/>
                </a:solidFill>
                <a:latin typeface="Myriad Pro" panose="020B0503030403020204" pitchFamily="34" charset="0"/>
              </a:rPr>
              <a:t>Vision Zero explained</a:t>
            </a:r>
          </a:p>
        </p:txBody>
      </p:sp>
      <p:sp>
        <p:nvSpPr>
          <p:cNvPr id="6" name="TextBox 5">
            <a:extLst>
              <a:ext uri="{FF2B5EF4-FFF2-40B4-BE49-F238E27FC236}">
                <a16:creationId xmlns:a16="http://schemas.microsoft.com/office/drawing/2014/main" id="{CCFA81F2-9041-664C-9C7C-3131F596D789}"/>
              </a:ext>
            </a:extLst>
          </p:cNvPr>
          <p:cNvSpPr txBox="1"/>
          <p:nvPr/>
        </p:nvSpPr>
        <p:spPr>
          <a:xfrm>
            <a:off x="1244600" y="1389833"/>
            <a:ext cx="8305800" cy="492443"/>
          </a:xfrm>
          <a:prstGeom prst="rect">
            <a:avLst/>
          </a:prstGeom>
          <a:noFill/>
        </p:spPr>
        <p:txBody>
          <a:bodyPr wrap="square" rtlCol="0">
            <a:spAutoFit/>
          </a:bodyPr>
          <a:lstStyle/>
          <a:p>
            <a:r>
              <a:rPr lang="en-GB" sz="2600" b="1" dirty="0"/>
              <a:t>What is the main objective of Vision Zero?</a:t>
            </a:r>
          </a:p>
        </p:txBody>
      </p:sp>
      <p:sp>
        <p:nvSpPr>
          <p:cNvPr id="7" name="TextBox 6">
            <a:extLst>
              <a:ext uri="{FF2B5EF4-FFF2-40B4-BE49-F238E27FC236}">
                <a16:creationId xmlns:a16="http://schemas.microsoft.com/office/drawing/2014/main" id="{054D741E-514C-EC4D-B23C-DB416E2CE6A5}"/>
              </a:ext>
            </a:extLst>
          </p:cNvPr>
          <p:cNvSpPr txBox="1"/>
          <p:nvPr/>
        </p:nvSpPr>
        <p:spPr>
          <a:xfrm>
            <a:off x="1244600" y="2074583"/>
            <a:ext cx="6400800" cy="3431709"/>
          </a:xfrm>
          <a:prstGeom prst="rect">
            <a:avLst/>
          </a:prstGeom>
          <a:noFill/>
        </p:spPr>
        <p:txBody>
          <a:bodyPr wrap="square" rtlCol="0">
            <a:spAutoFit/>
          </a:bodyPr>
          <a:lstStyle/>
          <a:p>
            <a:pPr lvl="0" algn="ctr">
              <a:spcAft>
                <a:spcPts val="600"/>
              </a:spcAft>
              <a:defRPr/>
            </a:pPr>
            <a:r>
              <a:rPr lang="en-GB" sz="2400" b="1" dirty="0">
                <a:solidFill>
                  <a:srgbClr val="134980"/>
                </a:solidFill>
                <a:latin typeface="Myriad Pro" panose="020B0503030403020204" pitchFamily="34" charset="0"/>
              </a:rPr>
              <a:t>Everyone </a:t>
            </a:r>
          </a:p>
          <a:p>
            <a:pPr lvl="0" algn="ctr">
              <a:spcAft>
                <a:spcPts val="600"/>
              </a:spcAft>
              <a:defRPr/>
            </a:pPr>
            <a:r>
              <a:rPr lang="en-GB" sz="2400" b="1" dirty="0">
                <a:solidFill>
                  <a:srgbClr val="134980"/>
                </a:solidFill>
                <a:latin typeface="Myriad Pro" panose="020B0503030403020204" pitchFamily="34" charset="0"/>
              </a:rPr>
              <a:t>     Safe &amp; Well Every Day</a:t>
            </a:r>
          </a:p>
          <a:p>
            <a:pPr lvl="0">
              <a:spcAft>
                <a:spcPts val="600"/>
              </a:spcAft>
              <a:defRPr/>
            </a:pPr>
            <a:endParaRPr lang="en-GB" sz="2400" b="1" dirty="0">
              <a:solidFill>
                <a:prstClr val="black"/>
              </a:solidFill>
              <a:latin typeface="Myriad Pro" panose="020B0503030403020204" pitchFamily="34" charset="0"/>
            </a:endParaRPr>
          </a:p>
          <a:p>
            <a:pPr lvl="0">
              <a:spcAft>
                <a:spcPts val="600"/>
              </a:spcAft>
              <a:defRPr/>
            </a:pPr>
            <a:r>
              <a:rPr lang="en-GB" sz="2400" b="1" dirty="0">
                <a:solidFill>
                  <a:prstClr val="black"/>
                </a:solidFill>
                <a:latin typeface="Myriad Pro" panose="020B0503030403020204" pitchFamily="34" charset="0"/>
              </a:rPr>
              <a:t>Who is involved?</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Everyone has a part to play - managers, supervisors, operatives, contractors</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We are all responsible for our own and our colleagues health and safety</a:t>
            </a:r>
          </a:p>
        </p:txBody>
      </p:sp>
      <p:pic>
        <p:nvPicPr>
          <p:cNvPr id="14" name="Picture 13" descr="A picture containing text, businesscard&#10;&#10;Description automatically generated">
            <a:extLst>
              <a:ext uri="{FF2B5EF4-FFF2-40B4-BE49-F238E27FC236}">
                <a16:creationId xmlns:a16="http://schemas.microsoft.com/office/drawing/2014/main" id="{072F3763-C297-1A46-B23D-EC3CD2AEE7E6}"/>
              </a:ext>
            </a:extLst>
          </p:cNvPr>
          <p:cNvPicPr>
            <a:picLocks noChangeAspect="1"/>
          </p:cNvPicPr>
          <p:nvPr/>
        </p:nvPicPr>
        <p:blipFill>
          <a:blip r:embed="rId4"/>
          <a:stretch>
            <a:fillRect/>
          </a:stretch>
        </p:blipFill>
        <p:spPr>
          <a:xfrm>
            <a:off x="6350000" y="228600"/>
            <a:ext cx="6400800" cy="6400800"/>
          </a:xfrm>
          <a:prstGeom prst="rect">
            <a:avLst/>
          </a:prstGeom>
        </p:spPr>
      </p:pic>
    </p:spTree>
    <p:extLst>
      <p:ext uri="{BB962C8B-B14F-4D97-AF65-F5344CB8AC3E}">
        <p14:creationId xmlns:p14="http://schemas.microsoft.com/office/powerpoint/2010/main" val="195488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3058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How will Vision Zero be realised?</a:t>
            </a:r>
            <a:endParaRPr lang="en-US" sz="3200" b="1" dirty="0">
              <a:solidFill>
                <a:srgbClr val="134980"/>
              </a:solidFill>
              <a:latin typeface="Myriad Pro" panose="020B0503030403020204" pitchFamily="34" charset="0"/>
            </a:endParaRPr>
          </a:p>
        </p:txBody>
      </p:sp>
      <p:sp>
        <p:nvSpPr>
          <p:cNvPr id="3" name="TextBox 2">
            <a:extLst>
              <a:ext uri="{FF2B5EF4-FFF2-40B4-BE49-F238E27FC236}">
                <a16:creationId xmlns:a16="http://schemas.microsoft.com/office/drawing/2014/main" id="{2DD756E4-8D87-0243-B1C5-1CA408871E4E}"/>
              </a:ext>
            </a:extLst>
          </p:cNvPr>
          <p:cNvSpPr txBox="1"/>
          <p:nvPr/>
        </p:nvSpPr>
        <p:spPr>
          <a:xfrm>
            <a:off x="1244600" y="1651000"/>
            <a:ext cx="6731000" cy="2169825"/>
          </a:xfrm>
          <a:prstGeom prst="rect">
            <a:avLst/>
          </a:prstGeom>
          <a:noFill/>
        </p:spPr>
        <p:txBody>
          <a:bodyPr wrap="square" rtlCol="0">
            <a:spAutoFit/>
          </a:bodyPr>
          <a:lstStyle/>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Embracing </a:t>
            </a:r>
            <a:r>
              <a:rPr lang="en-GB" sz="2400" b="1" dirty="0">
                <a:latin typeface="Myriad Pro" panose="020B0503030403020204" pitchFamily="34" charset="0"/>
              </a:rPr>
              <a:t>6 Core H&amp;S Values</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Focusing on the </a:t>
            </a:r>
            <a:r>
              <a:rPr lang="en-GB" sz="2400" b="1" dirty="0">
                <a:latin typeface="Myriad Pro" panose="020B0503030403020204" pitchFamily="34" charset="0"/>
              </a:rPr>
              <a:t>‘The Fatal 6’</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Following 6 complimentary </a:t>
            </a:r>
            <a:r>
              <a:rPr lang="en-GB" sz="2400" b="1" dirty="0">
                <a:latin typeface="Myriad Pro" panose="020B0503030403020204" pitchFamily="34" charset="0"/>
              </a:rPr>
              <a:t>MPA Strategies </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Monitoring </a:t>
            </a:r>
            <a:r>
              <a:rPr lang="en-GB" sz="2400" b="1" dirty="0">
                <a:latin typeface="Myriad Pro" panose="020B0503030403020204" pitchFamily="34" charset="0"/>
              </a:rPr>
              <a:t>Leading and Lagging indicators </a:t>
            </a:r>
            <a:r>
              <a:rPr lang="en-GB" sz="2400" dirty="0">
                <a:latin typeface="Myriad Pro" panose="020B0503030403020204" pitchFamily="34" charset="0"/>
              </a:rPr>
              <a:t>and </a:t>
            </a:r>
            <a:r>
              <a:rPr lang="en-GB" sz="2400" b="1" dirty="0">
                <a:latin typeface="Myriad Pro" panose="020B0503030403020204" pitchFamily="34" charset="0"/>
              </a:rPr>
              <a:t>Hard Targets </a:t>
            </a:r>
            <a:r>
              <a:rPr lang="en-GB" sz="2400" dirty="0">
                <a:latin typeface="Myriad Pro" panose="020B0503030403020204" pitchFamily="34" charset="0"/>
              </a:rPr>
              <a:t>to track our progress</a:t>
            </a:r>
          </a:p>
        </p:txBody>
      </p:sp>
      <p:pic>
        <p:nvPicPr>
          <p:cNvPr id="5" name="Picture 4" descr="A picture containing text&#10;&#10;Description automatically generated">
            <a:extLst>
              <a:ext uri="{FF2B5EF4-FFF2-40B4-BE49-F238E27FC236}">
                <a16:creationId xmlns:a16="http://schemas.microsoft.com/office/drawing/2014/main" id="{9DCC603C-D26E-D644-9777-9DC75B8EEDAE}"/>
              </a:ext>
            </a:extLst>
          </p:cNvPr>
          <p:cNvPicPr>
            <a:picLocks noChangeAspect="1"/>
          </p:cNvPicPr>
          <p:nvPr/>
        </p:nvPicPr>
        <p:blipFill>
          <a:blip r:embed="rId4"/>
          <a:stretch>
            <a:fillRect/>
          </a:stretch>
        </p:blipFill>
        <p:spPr>
          <a:xfrm>
            <a:off x="8496203" y="658316"/>
            <a:ext cx="2298797" cy="5541367"/>
          </a:xfrm>
          <a:prstGeom prst="rect">
            <a:avLst/>
          </a:prstGeom>
        </p:spPr>
      </p:pic>
    </p:spTree>
    <p:extLst>
      <p:ext uri="{BB962C8B-B14F-4D97-AF65-F5344CB8AC3E}">
        <p14:creationId xmlns:p14="http://schemas.microsoft.com/office/powerpoint/2010/main" val="187731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Logo, company name&#10;&#10;Description automatically generated">
            <a:extLst>
              <a:ext uri="{FF2B5EF4-FFF2-40B4-BE49-F238E27FC236}">
                <a16:creationId xmlns:a16="http://schemas.microsoft.com/office/drawing/2014/main" id="{15D9581C-39DA-5B46-A779-2962AA9E1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sp>
        <p:nvSpPr>
          <p:cNvPr id="11" name="Title 1">
            <a:extLst>
              <a:ext uri="{FF2B5EF4-FFF2-40B4-BE49-F238E27FC236}">
                <a16:creationId xmlns:a16="http://schemas.microsoft.com/office/drawing/2014/main" id="{D71BE766-4E54-1446-AA7A-27849A5DB236}"/>
              </a:ext>
            </a:extLst>
          </p:cNvPr>
          <p:cNvSpPr txBox="1">
            <a:spLocks/>
          </p:cNvSpPr>
          <p:nvPr/>
        </p:nvSpPr>
        <p:spPr>
          <a:xfrm>
            <a:off x="838200" y="1414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134980"/>
                </a:solidFill>
                <a:latin typeface="Myriad Pro" panose="020B0503030403020204" pitchFamily="34" charset="0"/>
              </a:rPr>
              <a:t>CORE VALUES</a:t>
            </a:r>
          </a:p>
        </p:txBody>
      </p:sp>
      <p:pic>
        <p:nvPicPr>
          <p:cNvPr id="7" name="Picture 6">
            <a:extLst>
              <a:ext uri="{FF2B5EF4-FFF2-40B4-BE49-F238E27FC236}">
                <a16:creationId xmlns:a16="http://schemas.microsoft.com/office/drawing/2014/main" id="{7BD6E3CB-43F4-C340-A65C-3341A7038CF7}"/>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133326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630279"/>
            <a:ext cx="10109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are the 6 core MPA Health and Safety values?</a:t>
            </a:r>
            <a:endParaRPr lang="en-US" sz="3200" b="1" dirty="0">
              <a:solidFill>
                <a:srgbClr val="134980"/>
              </a:solidFill>
              <a:latin typeface="Myriad Pro" panose="020B0503030403020204" pitchFamily="34" charset="0"/>
            </a:endParaRPr>
          </a:p>
        </p:txBody>
      </p:sp>
      <p:pic>
        <p:nvPicPr>
          <p:cNvPr id="4" name="Picture 3" descr="Logo, company name&#10;&#10;Description automatically generated">
            <a:extLst>
              <a:ext uri="{FF2B5EF4-FFF2-40B4-BE49-F238E27FC236}">
                <a16:creationId xmlns:a16="http://schemas.microsoft.com/office/drawing/2014/main" id="{2AF4AF5E-1FFE-4141-8003-90B1459477A5}"/>
              </a:ext>
            </a:extLst>
          </p:cNvPr>
          <p:cNvPicPr>
            <a:picLocks noChangeAspect="1"/>
          </p:cNvPicPr>
          <p:nvPr/>
        </p:nvPicPr>
        <p:blipFill>
          <a:blip r:embed="rId4"/>
          <a:stretch>
            <a:fillRect/>
          </a:stretch>
        </p:blipFill>
        <p:spPr>
          <a:xfrm>
            <a:off x="665205" y="1785057"/>
            <a:ext cx="10861589" cy="3831314"/>
          </a:xfrm>
          <a:prstGeom prst="rect">
            <a:avLst/>
          </a:prstGeom>
        </p:spPr>
      </p:pic>
    </p:spTree>
    <p:extLst>
      <p:ext uri="{BB962C8B-B14F-4D97-AF65-F5344CB8AC3E}">
        <p14:creationId xmlns:p14="http://schemas.microsoft.com/office/powerpoint/2010/main" val="391680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9154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At the heart of Vision Zero</a:t>
            </a:r>
            <a:r>
              <a:rPr lang="en-GB" sz="3200" b="1" dirty="0">
                <a:solidFill>
                  <a:srgbClr val="134980"/>
                </a:solidFill>
                <a:latin typeface="Myriad Pro" panose="020B0503030403020204" pitchFamily="34" charset="0"/>
              </a:rPr>
              <a:t> </a:t>
            </a: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is the industry’s determination to eliminate the causes of fatalities, serious injuries and ill health related to ‘The Fatal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134980"/>
              </a:solidFill>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5" name="TextBox 4">
            <a:extLst>
              <a:ext uri="{FF2B5EF4-FFF2-40B4-BE49-F238E27FC236}">
                <a16:creationId xmlns:a16="http://schemas.microsoft.com/office/drawing/2014/main" id="{08B921AE-7BB5-D84A-A063-81FE70648048}"/>
              </a:ext>
            </a:extLst>
          </p:cNvPr>
          <p:cNvSpPr txBox="1"/>
          <p:nvPr/>
        </p:nvSpPr>
        <p:spPr>
          <a:xfrm>
            <a:off x="1244600" y="3542000"/>
            <a:ext cx="9194800" cy="12772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The 6 high consequence hazards in the Mineral Products industry responsible for </a:t>
            </a: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94 % of all fatalities</a:t>
            </a: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r>
          </a:p>
        </p:txBody>
      </p:sp>
      <p:sp>
        <p:nvSpPr>
          <p:cNvPr id="6" name="TextBox 5">
            <a:extLst>
              <a:ext uri="{FF2B5EF4-FFF2-40B4-BE49-F238E27FC236}">
                <a16:creationId xmlns:a16="http://schemas.microsoft.com/office/drawing/2014/main" id="{E7A4973C-442A-FE44-8B29-96ED1579B787}"/>
              </a:ext>
            </a:extLst>
          </p:cNvPr>
          <p:cNvSpPr txBox="1"/>
          <p:nvPr/>
        </p:nvSpPr>
        <p:spPr>
          <a:xfrm>
            <a:off x="1244600" y="2799527"/>
            <a:ext cx="830580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What are ‘The Fatal 6’?</a:t>
            </a:r>
          </a:p>
        </p:txBody>
      </p:sp>
    </p:spTree>
    <p:extLst>
      <p:ext uri="{BB962C8B-B14F-4D97-AF65-F5344CB8AC3E}">
        <p14:creationId xmlns:p14="http://schemas.microsoft.com/office/powerpoint/2010/main" val="60612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87A40-3E19-4C31-9C19-1E65D4887920}"/>
              </a:ext>
            </a:extLst>
          </p:cNvPr>
          <p:cNvPicPr>
            <a:picLocks noChangeAspect="1"/>
          </p:cNvPicPr>
          <p:nvPr/>
        </p:nvPicPr>
        <p:blipFill>
          <a:blip r:embed="rId4"/>
          <a:stretch>
            <a:fillRect/>
          </a:stretch>
        </p:blipFill>
        <p:spPr>
          <a:xfrm>
            <a:off x="1716258" y="2032000"/>
            <a:ext cx="8207234" cy="4030133"/>
          </a:xfrm>
          <a:prstGeom prst="rect">
            <a:avLst/>
          </a:prstGeom>
        </p:spPr>
      </p:pic>
      <p:sp>
        <p:nvSpPr>
          <p:cNvPr id="5" name="TextBox 4">
            <a:extLst>
              <a:ext uri="{FF2B5EF4-FFF2-40B4-BE49-F238E27FC236}">
                <a16:creationId xmlns:a16="http://schemas.microsoft.com/office/drawing/2014/main" id="{39861BCD-4D73-4B18-AD8F-C17C88633AC5}"/>
              </a:ext>
            </a:extLst>
          </p:cNvPr>
          <p:cNvSpPr txBox="1"/>
          <p:nvPr/>
        </p:nvSpPr>
        <p:spPr>
          <a:xfrm>
            <a:off x="1397000" y="1093051"/>
            <a:ext cx="10109200" cy="707886"/>
          </a:xfrm>
          <a:prstGeom prst="rect">
            <a:avLst/>
          </a:prstGeom>
          <a:noFill/>
        </p:spPr>
        <p:txBody>
          <a:bodyPr wrap="square" rtlCol="0">
            <a:spAutoFit/>
          </a:bodyPr>
          <a:lstStyle/>
          <a:p>
            <a:r>
              <a:rPr lang="en-GB" sz="2000" b="1" dirty="0">
                <a:solidFill>
                  <a:srgbClr val="134980"/>
                </a:solidFill>
                <a:latin typeface="Myriad Pro" panose="020B0503030403020204" pitchFamily="34" charset="0"/>
              </a:rPr>
              <a:t>Learning to recognise and eliminate high consequence hazards associated with ‘The Fatal 6’ will make you and your colleagues safer.</a:t>
            </a:r>
          </a:p>
        </p:txBody>
      </p:sp>
    </p:spTree>
    <p:extLst>
      <p:ext uri="{BB962C8B-B14F-4D97-AF65-F5344CB8AC3E}">
        <p14:creationId xmlns:p14="http://schemas.microsoft.com/office/powerpoint/2010/main" val="240298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965735"/>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sp>
        <p:nvSpPr>
          <p:cNvPr id="2" name="Title 1">
            <a:extLst>
              <a:ext uri="{FF2B5EF4-FFF2-40B4-BE49-F238E27FC236}">
                <a16:creationId xmlns:a16="http://schemas.microsoft.com/office/drawing/2014/main" id="{20CC5081-C548-49A6-9F86-96758EDA04D5}"/>
              </a:ext>
            </a:extLst>
          </p:cNvPr>
          <p:cNvSpPr>
            <a:spLocks noGrp="1"/>
          </p:cNvSpPr>
          <p:nvPr>
            <p:ph type="title"/>
          </p:nvPr>
        </p:nvSpPr>
        <p:spPr>
          <a:xfrm>
            <a:off x="838200" y="90238"/>
            <a:ext cx="10515600" cy="1325563"/>
          </a:xfrm>
        </p:spPr>
        <p:txBody>
          <a:bodyPr>
            <a:normAutofit/>
          </a:bodyPr>
          <a:lstStyle/>
          <a:p>
            <a:pPr algn="ctr"/>
            <a:r>
              <a:rPr lang="en-GB" sz="3800" b="1" dirty="0">
                <a:solidFill>
                  <a:srgbClr val="134980"/>
                </a:solidFill>
                <a:latin typeface="Myriad Pro" panose="020B0503030403020204" pitchFamily="34" charset="0"/>
              </a:rPr>
              <a:t>MPA’s Strategy and Performance Indicators</a:t>
            </a:r>
          </a:p>
        </p:txBody>
      </p:sp>
      <p:pic>
        <p:nvPicPr>
          <p:cNvPr id="7" name="Picture 6">
            <a:extLst>
              <a:ext uri="{FF2B5EF4-FFF2-40B4-BE49-F238E27FC236}">
                <a16:creationId xmlns:a16="http://schemas.microsoft.com/office/drawing/2014/main" id="{014E899F-5412-444A-85E1-36B7AC56635D}"/>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3247563171"/>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{0A1704B5-8A3D-744B-B118-B24A6400BAD2}tf16401369</Template>
  <TotalTime>4325</TotalTime>
  <Words>2035</Words>
  <Application>Microsoft Office PowerPoint</Application>
  <PresentationFormat>Widescreen</PresentationFormat>
  <Paragraphs>105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Myriad Pro</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MPA’s Strategy and Performance Indicators</vt:lpstr>
      <vt:lpstr>PowerPoint Presentation</vt:lpstr>
      <vt:lpstr>PowerPoint Presentation</vt:lpstr>
      <vt:lpstr>PowerPoint Presentation</vt:lpstr>
      <vt:lpstr>PowerPoint Presentation</vt:lpstr>
      <vt:lpstr>PowerPoint Presentation</vt:lpstr>
      <vt:lpstr>PowerPoint Presentation</vt:lpstr>
      <vt:lpstr>Vision Zero - views from your colleagues  from across the industry about H&amp;S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Pounsford</dc:creator>
  <cp:lastModifiedBy>Paul Pounsford</cp:lastModifiedBy>
  <cp:revision>82</cp:revision>
  <dcterms:created xsi:type="dcterms:W3CDTF">2020-12-17T07:49:45Z</dcterms:created>
  <dcterms:modified xsi:type="dcterms:W3CDTF">2021-02-05T12:38:21Z</dcterms:modified>
</cp:coreProperties>
</file>