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 id="2147483656" r:id="rId3"/>
    <p:sldMasterId id="2147483657"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47" autoAdjust="0"/>
  </p:normalViewPr>
  <p:slideViewPr>
    <p:cSldViewPr snapToGrid="0">
      <p:cViewPr varScale="1">
        <p:scale>
          <a:sx n="65" d="100"/>
          <a:sy n="65" d="100"/>
        </p:scale>
        <p:origin x="15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Hauliers and Fleet owners have key responsibilities </a:t>
            </a:r>
            <a:endParaRPr/>
          </a:p>
        </p:txBody>
      </p:sp>
      <p:sp>
        <p:nvSpPr>
          <p:cNvPr id="132" name="Google Shape;13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Drivers need to be empowered to stop loading or unloading if they think safety is being compromised</a:t>
            </a:r>
            <a:endParaRPr>
              <a:solidFill>
                <a:schemeClr val="dk1"/>
              </a:solidFill>
            </a:endParaRPr>
          </a:p>
          <a:p>
            <a:pPr marL="0" lvl="0" indent="0" algn="l" rtl="0">
              <a:spcBef>
                <a:spcPts val="0"/>
              </a:spcBef>
              <a:spcAft>
                <a:spcPts val="0"/>
              </a:spcAft>
              <a:buNone/>
            </a:pPr>
            <a:endParaRPr/>
          </a:p>
        </p:txBody>
      </p:sp>
      <p:sp>
        <p:nvSpPr>
          <p:cNvPr id="139" name="Google Shape;13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Drivers have key responsibilities to follow safe working procedures</a:t>
            </a:r>
            <a:endParaRPr dirty="0">
              <a:solidFill>
                <a:schemeClr val="dk1"/>
              </a:solidFill>
            </a:endParaRPr>
          </a:p>
          <a:p>
            <a:pPr marL="0" lvl="0" indent="0" algn="l" rtl="0">
              <a:spcBef>
                <a:spcPts val="0"/>
              </a:spcBef>
              <a:spcAft>
                <a:spcPts val="0"/>
              </a:spcAft>
              <a:buNone/>
            </a:pPr>
            <a:endParaRPr dirty="0"/>
          </a:p>
        </p:txBody>
      </p:sp>
      <p:sp>
        <p:nvSpPr>
          <p:cNvPr id="149" name="Google Shape;14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Drivers have key responsibilities to ensure operational safety</a:t>
            </a:r>
            <a:endParaRPr dirty="0">
              <a:solidFill>
                <a:schemeClr val="dk1"/>
              </a:solidFill>
            </a:endParaRPr>
          </a:p>
          <a:p>
            <a:pPr marL="0" lvl="0" indent="0" algn="l" rtl="0">
              <a:spcBef>
                <a:spcPts val="0"/>
              </a:spcBef>
              <a:spcAft>
                <a:spcPts val="0"/>
              </a:spcAft>
              <a:buNone/>
            </a:pPr>
            <a:endParaRPr dirty="0"/>
          </a:p>
        </p:txBody>
      </p:sp>
      <p:sp>
        <p:nvSpPr>
          <p:cNvPr id="159" name="Google Shape;1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Quarry operators have key responsibilities </a:t>
            </a:r>
            <a:endParaRPr dirty="0">
              <a:solidFill>
                <a:schemeClr val="dk1"/>
              </a:solidFill>
            </a:endParaRPr>
          </a:p>
          <a:p>
            <a:pPr marL="0" lvl="0" indent="0" algn="l" rtl="0">
              <a:spcBef>
                <a:spcPts val="0"/>
              </a:spcBef>
              <a:spcAft>
                <a:spcPts val="0"/>
              </a:spcAft>
              <a:buNone/>
            </a:pPr>
            <a:endParaRPr dirty="0"/>
          </a:p>
        </p:txBody>
      </p:sp>
      <p:sp>
        <p:nvSpPr>
          <p:cNvPr id="167" name="Google Shape;16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Quarry operators have key responsibilities </a:t>
            </a:r>
            <a:endParaRPr>
              <a:solidFill>
                <a:schemeClr val="dk1"/>
              </a:solidFill>
            </a:endParaRPr>
          </a:p>
          <a:p>
            <a:pPr marL="0" lvl="0" indent="0" algn="l" rtl="0">
              <a:spcBef>
                <a:spcPts val="0"/>
              </a:spcBef>
              <a:spcAft>
                <a:spcPts val="0"/>
              </a:spcAft>
              <a:buNone/>
            </a:pPr>
            <a:endParaRPr/>
          </a:p>
        </p:txBody>
      </p:sp>
      <p:sp>
        <p:nvSpPr>
          <p:cNvPr id="179" name="Google Shape;17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Quarry operators have key responsibilities </a:t>
            </a:r>
            <a:endParaRPr>
              <a:solidFill>
                <a:schemeClr val="dk1"/>
              </a:solidFill>
            </a:endParaRPr>
          </a:p>
          <a:p>
            <a:pPr marL="0" lvl="0" indent="0" algn="l" rtl="0">
              <a:spcBef>
                <a:spcPts val="0"/>
              </a:spcBef>
              <a:spcAft>
                <a:spcPts val="0"/>
              </a:spcAft>
              <a:buNone/>
            </a:pPr>
            <a:endParaRPr/>
          </a:p>
        </p:txBody>
      </p:sp>
      <p:sp>
        <p:nvSpPr>
          <p:cNvPr id="187" name="Google Shape;18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Quarry operators have key responsibilities </a:t>
            </a:r>
            <a:endParaRPr>
              <a:solidFill>
                <a:schemeClr val="dk1"/>
              </a:solidFill>
            </a:endParaRPr>
          </a:p>
          <a:p>
            <a:pPr marL="0" lvl="0" indent="0" algn="l" rtl="0">
              <a:spcBef>
                <a:spcPts val="0"/>
              </a:spcBef>
              <a:spcAft>
                <a:spcPts val="0"/>
              </a:spcAft>
              <a:buNone/>
            </a:pPr>
            <a:endParaRPr/>
          </a:p>
        </p:txBody>
      </p:sp>
      <p:sp>
        <p:nvSpPr>
          <p:cNvPr id="195" name="Google Shape;19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Weighbridge operators have key responsibilities </a:t>
            </a:r>
            <a:endParaRPr>
              <a:solidFill>
                <a:schemeClr val="dk1"/>
              </a:solidFill>
            </a:endParaRPr>
          </a:p>
          <a:p>
            <a:pPr marL="0" lvl="0" indent="0" algn="l" rtl="0">
              <a:spcBef>
                <a:spcPts val="0"/>
              </a:spcBef>
              <a:spcAft>
                <a:spcPts val="0"/>
              </a:spcAft>
              <a:buNone/>
            </a:pPr>
            <a:endParaRPr/>
          </a:p>
        </p:txBody>
      </p:sp>
      <p:sp>
        <p:nvSpPr>
          <p:cNvPr id="203" name="Google Shape;2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Weighbridge operators have key responsibilities  </a:t>
            </a:r>
            <a:endParaRPr dirty="0">
              <a:solidFill>
                <a:schemeClr val="dk1"/>
              </a:solidFill>
            </a:endParaRPr>
          </a:p>
          <a:p>
            <a:pPr marL="0" lvl="0" indent="0" algn="l" rtl="0">
              <a:spcBef>
                <a:spcPts val="0"/>
              </a:spcBef>
              <a:spcAft>
                <a:spcPts val="0"/>
              </a:spcAft>
              <a:buNone/>
            </a:pPr>
            <a:endParaRPr dirty="0"/>
          </a:p>
        </p:txBody>
      </p:sp>
      <p:sp>
        <p:nvSpPr>
          <p:cNvPr id="212" name="Google Shape;2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t>This tool box talk is to share information with those involved in tipper loading to minimise the risks associated with tipping roll overs</a:t>
            </a:r>
          </a:p>
          <a:p>
            <a:pPr marL="0" lvl="0" indent="0" algn="l" rtl="0">
              <a:spcBef>
                <a:spcPts val="0"/>
              </a:spcBef>
              <a:spcAft>
                <a:spcPts val="0"/>
              </a:spcAft>
              <a:buNone/>
            </a:pPr>
            <a:endParaRPr dirty="0"/>
          </a:p>
        </p:txBody>
      </p:sp>
      <p:sp>
        <p:nvSpPr>
          <p:cNvPr id="67" name="Google Shape;6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20" name="Google Shape;2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marR="0" lvl="0" indent="0" algn="l" rtl="0">
              <a:spcBef>
                <a:spcPts val="0"/>
              </a:spcBef>
              <a:spcAft>
                <a:spcPts val="0"/>
              </a:spcAft>
              <a:buNone/>
            </a:pPr>
            <a:endParaRPr dirty="0"/>
          </a:p>
        </p:txBody>
      </p:sp>
      <p:sp>
        <p:nvSpPr>
          <p:cNvPr id="221" name="Google Shape;221;p2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lvl="0" indent="0" algn="l" rtl="0">
              <a:spcBef>
                <a:spcPts val="0"/>
              </a:spcBef>
              <a:spcAft>
                <a:spcPts val="0"/>
              </a:spcAft>
              <a:buNone/>
            </a:pPr>
            <a:endParaRPr dirty="0"/>
          </a:p>
        </p:txBody>
      </p:sp>
      <p:sp>
        <p:nvSpPr>
          <p:cNvPr id="229" name="Google Shape;22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lvl="0" indent="0" algn="l" rtl="0">
              <a:spcBef>
                <a:spcPts val="0"/>
              </a:spcBef>
              <a:spcAft>
                <a:spcPts val="0"/>
              </a:spcAft>
              <a:buNone/>
            </a:pPr>
            <a:endParaRPr dirty="0"/>
          </a:p>
        </p:txBody>
      </p:sp>
      <p:sp>
        <p:nvSpPr>
          <p:cNvPr id="238" name="Google Shape;23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lvl="0" indent="0" algn="l" rtl="0">
              <a:spcBef>
                <a:spcPts val="0"/>
              </a:spcBef>
              <a:spcAft>
                <a:spcPts val="0"/>
              </a:spcAft>
              <a:buNone/>
            </a:pPr>
            <a:endParaRPr dirty="0"/>
          </a:p>
        </p:txBody>
      </p:sp>
      <p:sp>
        <p:nvSpPr>
          <p:cNvPr id="250" name="Google Shape;25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64" name="Google Shape;26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marR="0" lvl="0" indent="0" algn="l" rtl="0">
              <a:spcBef>
                <a:spcPts val="0"/>
              </a:spcBef>
              <a:spcAft>
                <a:spcPts val="0"/>
              </a:spcAft>
              <a:buNone/>
            </a:pPr>
            <a:endParaRPr dirty="0"/>
          </a:p>
        </p:txBody>
      </p:sp>
      <p:sp>
        <p:nvSpPr>
          <p:cNvPr id="265" name="Google Shape;265;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Loader drivers have key responsibilities to ensure the vehicle is correctly loaded</a:t>
            </a:r>
          </a:p>
          <a:p>
            <a:pPr marL="0" lvl="0" indent="0" algn="l" rtl="0">
              <a:spcBef>
                <a:spcPts val="0"/>
              </a:spcBef>
              <a:spcAft>
                <a:spcPts val="0"/>
              </a:spcAft>
              <a:buNone/>
            </a:pPr>
            <a:endParaRPr dirty="0"/>
          </a:p>
        </p:txBody>
      </p:sp>
      <p:sp>
        <p:nvSpPr>
          <p:cNvPr id="278" name="Google Shape;27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Loader drivers have key responsibilities to ensure the vehicle is correctly loaded</a:t>
            </a:r>
            <a:endParaRPr dirty="0">
              <a:solidFill>
                <a:schemeClr val="dk1"/>
              </a:solidFill>
            </a:endParaRPr>
          </a:p>
          <a:p>
            <a:pPr marL="0" lvl="0" indent="0" algn="l" rtl="0">
              <a:spcBef>
                <a:spcPts val="0"/>
              </a:spcBef>
              <a:spcAft>
                <a:spcPts val="0"/>
              </a:spcAft>
              <a:buNone/>
            </a:pPr>
            <a:endParaRPr dirty="0"/>
          </a:p>
        </p:txBody>
      </p:sp>
      <p:sp>
        <p:nvSpPr>
          <p:cNvPr id="289" name="Google Shape;28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solidFill>
                  <a:schemeClr val="dk1"/>
                </a:solidFill>
              </a:rPr>
              <a:t>Tipper overturns represent a significant risk to those involved in and adjacent to the loading and discharging activities</a:t>
            </a:r>
            <a:endParaRPr sz="1400">
              <a:solidFill>
                <a:schemeClr val="dk1"/>
              </a:solidFill>
            </a:endParaRPr>
          </a:p>
          <a:p>
            <a:pPr marL="0" lvl="0" indent="0" algn="l" rtl="0">
              <a:spcBef>
                <a:spcPts val="0"/>
              </a:spcBef>
              <a:spcAft>
                <a:spcPts val="0"/>
              </a:spcAft>
              <a:buClr>
                <a:schemeClr val="dk1"/>
              </a:buClr>
              <a:buFont typeface="Arial"/>
              <a:buNone/>
            </a:pPr>
            <a:endParaRPr sz="1400">
              <a:solidFill>
                <a:schemeClr val="dk1"/>
              </a:solidFill>
            </a:endParaRPr>
          </a:p>
          <a:p>
            <a:pPr marL="0" lvl="0" indent="0" algn="l" rtl="0">
              <a:spcBef>
                <a:spcPts val="0"/>
              </a:spcBef>
              <a:spcAft>
                <a:spcPts val="0"/>
              </a:spcAft>
              <a:buNone/>
            </a:pPr>
            <a:r>
              <a:rPr lang="en-US" sz="1400">
                <a:solidFill>
                  <a:schemeClr val="dk1"/>
                </a:solidFill>
              </a:rPr>
              <a:t>There are many factors that can contribute to tipper overturns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US" sz="1400">
                <a:solidFill>
                  <a:schemeClr val="dk1"/>
                </a:solidFill>
              </a:rPr>
              <a:t>Many of these can be addressed and eliminated prior to the tipping operation by appropriate management, planning and safe loading of the vehicle</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US" sz="1400">
                <a:solidFill>
                  <a:schemeClr val="dk1"/>
                </a:solidFill>
              </a:rPr>
              <a:t>Good teamwork is essential between all parties to reduce the risk of overturns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a:p>
        </p:txBody>
      </p:sp>
      <p:sp>
        <p:nvSpPr>
          <p:cNvPr id="301" name="Google Shape;30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400" dirty="0">
                <a:solidFill>
                  <a:schemeClr val="dk1"/>
                </a:solidFill>
              </a:rPr>
              <a:t>Its key to engage all involved in the safe process of loading and unloading tipping vehicles</a:t>
            </a:r>
            <a:endParaRPr dirty="0"/>
          </a:p>
        </p:txBody>
      </p:sp>
      <p:sp>
        <p:nvSpPr>
          <p:cNvPr id="74" name="Google Shape;7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400" dirty="0">
                <a:solidFill>
                  <a:schemeClr val="dk1"/>
                </a:solidFill>
              </a:rPr>
              <a:t>Rollovers represent one of the most dangerous none highway incidents involving tippers and incidents can lead to serious injury or fatalities</a:t>
            </a:r>
            <a:endParaRPr dirty="0"/>
          </a:p>
        </p:txBody>
      </p:sp>
      <p:sp>
        <p:nvSpPr>
          <p:cNvPr id="83" name="Google Shape;8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Training, awareness and control can significantly reduce the risk of a tipper roll over</a:t>
            </a:r>
            <a:endParaRPr dirty="0"/>
          </a:p>
        </p:txBody>
      </p:sp>
      <p:sp>
        <p:nvSpPr>
          <p:cNvPr id="91" name="Google Shape;9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Many factors can contribute to a tipper roll over - its key that exclusion zones are maintained to keep people safe</a:t>
            </a:r>
            <a:endParaRPr dirty="0"/>
          </a:p>
        </p:txBody>
      </p:sp>
      <p:sp>
        <p:nvSpPr>
          <p:cNvPr id="97" name="Google Shape;9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Several factors can contribute to a tipper overturn - its key we understand what they are</a:t>
            </a:r>
            <a:endParaRPr dirty="0"/>
          </a:p>
        </p:txBody>
      </p:sp>
      <p:sp>
        <p:nvSpPr>
          <p:cNvPr id="107" name="Google Shape;10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law states our responsibilities</a:t>
            </a:r>
            <a:endParaRPr dirty="0"/>
          </a:p>
        </p:txBody>
      </p:sp>
      <p:sp>
        <p:nvSpPr>
          <p:cNvPr id="114" name="Google Shape;11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Its a team effort from of all the key staff involved in the process of safe loading </a:t>
            </a:r>
            <a:endParaRPr dirty="0"/>
          </a:p>
        </p:txBody>
      </p:sp>
      <p:sp>
        <p:nvSpPr>
          <p:cNvPr id="121" name="Google Shape;1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69311"/>
            <a:ext cx="7772400" cy="14700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3200" b="1" i="0" u="none" strike="noStrike" cap="none">
                <a:solidFill>
                  <a:srgbClr val="7F7F7F"/>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ubTitle" idx="1"/>
          </p:nvPr>
        </p:nvSpPr>
        <p:spPr>
          <a:xfrm>
            <a:off x="1371600" y="3304304"/>
            <a:ext cx="6400800" cy="1752600"/>
          </a:xfrm>
          <a:prstGeom prst="rect">
            <a:avLst/>
          </a:prstGeom>
          <a:noFill/>
          <a:ln>
            <a:noFill/>
          </a:ln>
        </p:spPr>
        <p:txBody>
          <a:bodyPr spcFirstLastPara="1" wrap="square" lIns="91425" tIns="91425" rIns="91425" bIns="91425" anchor="t" anchorCtr="0"/>
          <a:lstStyle>
            <a:lvl1pPr marL="0" marR="0" lvl="0" indent="0" algn="ctr" rtl="0">
              <a:spcBef>
                <a:spcPts val="320"/>
              </a:spcBef>
              <a:spcAft>
                <a:spcPts val="0"/>
              </a:spcAft>
              <a:buClr>
                <a:srgbClr val="7F7F7F"/>
              </a:buClr>
              <a:buSzPts val="1400"/>
              <a:buFont typeface="Arial"/>
              <a:buNone/>
              <a:defRPr sz="1600" b="0" i="0" u="none" strike="noStrike" cap="none">
                <a:solidFill>
                  <a:srgbClr val="7F7F7F"/>
                </a:solidFill>
                <a:latin typeface="Calibri"/>
                <a:ea typeface="Calibri"/>
                <a:cs typeface="Calibri"/>
                <a:sym typeface="Calibri"/>
              </a:defRPr>
            </a:lvl1pPr>
            <a:lvl2pPr marL="457200" marR="0" lvl="1" indent="0" algn="ctr"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2pPr>
            <a:lvl3pPr marL="914400" marR="0" lvl="2" indent="0" algn="ctr"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371600" marR="0" lvl="3" indent="0" algn="ctr"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ctr"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52400" y="76204"/>
            <a:ext cx="6400800" cy="76517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body" idx="1"/>
          </p:nvPr>
        </p:nvSpPr>
        <p:spPr>
          <a:xfrm>
            <a:off x="457200" y="1196977"/>
            <a:ext cx="8229600" cy="4525963"/>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6"/>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body" idx="1"/>
          </p:nvPr>
        </p:nvSpPr>
        <p:spPr>
          <a:xfrm>
            <a:off x="457200" y="1350963"/>
            <a:ext cx="8229600" cy="4322762"/>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6" name="Google Shape;56;p10"/>
          <p:cNvSpPr txBox="1">
            <a:spLocks noGrp="1"/>
          </p:cNvSpPr>
          <p:nvPr>
            <p:ph type="body" idx="1"/>
          </p:nvPr>
        </p:nvSpPr>
        <p:spPr>
          <a:xfrm>
            <a:off x="457200" y="1402774"/>
            <a:ext cx="4038600" cy="4723390"/>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1pPr>
            <a:lvl2pPr marL="914400" marR="0" lvl="1" indent="-342900" algn="l" rtl="0">
              <a:spcBef>
                <a:spcPts val="36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a:spLocks noGrp="1"/>
          </p:cNvSpPr>
          <p:nvPr>
            <p:ph type="body" idx="2"/>
          </p:nvPr>
        </p:nvSpPr>
        <p:spPr>
          <a:xfrm>
            <a:off x="4648200" y="1402774"/>
            <a:ext cx="4038600" cy="4723389"/>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1pPr>
            <a:lvl2pPr marL="914400" marR="0" lvl="1" indent="-342900" algn="l" rtl="0">
              <a:spcBef>
                <a:spcPts val="36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QNJAC PP template.pdf"/>
          <p:cNvPicPr preferRelativeResize="0"/>
          <p:nvPr/>
        </p:nvPicPr>
        <p:blipFill rotWithShape="1">
          <a:blip r:embed="rId3">
            <a:alphaModFix/>
          </a:blip>
          <a:srcRect/>
          <a:stretch/>
        </p:blipFill>
        <p:spPr>
          <a:xfrm>
            <a:off x="0" y="-25400"/>
            <a:ext cx="9180512" cy="6953250"/>
          </a:xfrm>
          <a:prstGeom prst="rect">
            <a:avLst/>
          </a:prstGeom>
          <a:noFill/>
          <a:ln>
            <a:noFill/>
          </a:ln>
        </p:spPr>
      </p:pic>
      <p:pic>
        <p:nvPicPr>
          <p:cNvPr id="11" name="Google Shape;11;p1"/>
          <p:cNvPicPr preferRelativeResize="0"/>
          <p:nvPr/>
        </p:nvPicPr>
        <p:blipFill rotWithShape="1">
          <a:blip r:embed="rId4">
            <a:alphaModFix/>
          </a:blip>
          <a:srcRect/>
          <a:stretch/>
        </p:blipFill>
        <p:spPr>
          <a:xfrm>
            <a:off x="-68262" y="4902200"/>
            <a:ext cx="2214562" cy="1565275"/>
          </a:xfrm>
          <a:prstGeom prst="rect">
            <a:avLst/>
          </a:prstGeom>
          <a:noFill/>
          <a:ln>
            <a:noFill/>
          </a:ln>
        </p:spPr>
      </p:pic>
      <p:sp>
        <p:nvSpPr>
          <p:cNvPr id="12" name="Google Shape;12;p1"/>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body" idx="1"/>
          </p:nvPr>
        </p:nvSpPr>
        <p:spPr>
          <a:xfrm>
            <a:off x="457200" y="1371600"/>
            <a:ext cx="8229600" cy="4754562"/>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pic>
        <p:nvPicPr>
          <p:cNvPr id="20" name="Google Shape;20;p3" descr="QNJAC PP template.pdf"/>
          <p:cNvPicPr preferRelativeResize="0"/>
          <p:nvPr/>
        </p:nvPicPr>
        <p:blipFill rotWithShape="1">
          <a:blip r:embed="rId3">
            <a:alphaModFix/>
          </a:blip>
          <a:srcRect/>
          <a:stretch/>
        </p:blipFill>
        <p:spPr>
          <a:xfrm>
            <a:off x="0" y="-25400"/>
            <a:ext cx="9180512" cy="6953250"/>
          </a:xfrm>
          <a:prstGeom prst="rect">
            <a:avLst/>
          </a:prstGeom>
          <a:noFill/>
          <a:ln>
            <a:noFill/>
          </a:ln>
        </p:spPr>
      </p:pic>
      <p:pic>
        <p:nvPicPr>
          <p:cNvPr id="21" name="Google Shape;21;p3"/>
          <p:cNvPicPr preferRelativeResize="0"/>
          <p:nvPr/>
        </p:nvPicPr>
        <p:blipFill rotWithShape="1">
          <a:blip r:embed="rId4">
            <a:alphaModFix/>
          </a:blip>
          <a:srcRect/>
          <a:stretch/>
        </p:blipFill>
        <p:spPr>
          <a:xfrm>
            <a:off x="-68262" y="4902200"/>
            <a:ext cx="2214562" cy="1565275"/>
          </a:xfrm>
          <a:prstGeom prst="rect">
            <a:avLst/>
          </a:prstGeom>
          <a:noFill/>
          <a:ln>
            <a:noFill/>
          </a:ln>
        </p:spPr>
      </p:pic>
      <p:sp>
        <p:nvSpPr>
          <p:cNvPr id="22" name="Google Shape;22;p3"/>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457200" y="1371600"/>
            <a:ext cx="8229600" cy="4754562"/>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pic>
        <p:nvPicPr>
          <p:cNvPr id="34" name="Google Shape;34;p5" descr="QNJAC PP template.pdf"/>
          <p:cNvPicPr preferRelativeResize="0"/>
          <p:nvPr/>
        </p:nvPicPr>
        <p:blipFill rotWithShape="1">
          <a:blip r:embed="rId5">
            <a:alphaModFix/>
          </a:blip>
          <a:srcRect/>
          <a:stretch/>
        </p:blipFill>
        <p:spPr>
          <a:xfrm>
            <a:off x="0" y="-25400"/>
            <a:ext cx="9180512" cy="6953250"/>
          </a:xfrm>
          <a:prstGeom prst="rect">
            <a:avLst/>
          </a:prstGeom>
          <a:noFill/>
          <a:ln>
            <a:noFill/>
          </a:ln>
        </p:spPr>
      </p:pic>
      <p:sp>
        <p:nvSpPr>
          <p:cNvPr id="35" name="Google Shape;35;p5"/>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1"/>
          </p:nvPr>
        </p:nvSpPr>
        <p:spPr>
          <a:xfrm>
            <a:off x="457200" y="1371600"/>
            <a:ext cx="8229600" cy="4754562"/>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sldNum" idx="12"/>
          </p:nvPr>
        </p:nvSpPr>
        <p:spPr>
          <a:xfrm>
            <a:off x="160337" y="6481762"/>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pic>
        <p:nvPicPr>
          <p:cNvPr id="38" name="Google Shape;38;p5"/>
          <p:cNvPicPr preferRelativeResize="0"/>
          <p:nvPr/>
        </p:nvPicPr>
        <p:blipFill rotWithShape="1">
          <a:blip r:embed="rId6">
            <a:alphaModFix/>
          </a:blip>
          <a:srcRect/>
          <a:stretch/>
        </p:blipFill>
        <p:spPr>
          <a:xfrm>
            <a:off x="-68262" y="4902200"/>
            <a:ext cx="2214562" cy="1565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pic>
        <p:nvPicPr>
          <p:cNvPr id="49" name="Google Shape;49;p9" descr="QNJAC PP template.pdf"/>
          <p:cNvPicPr preferRelativeResize="0"/>
          <p:nvPr/>
        </p:nvPicPr>
        <p:blipFill rotWithShape="1">
          <a:blip r:embed="rId3">
            <a:alphaModFix/>
          </a:blip>
          <a:srcRect/>
          <a:stretch/>
        </p:blipFill>
        <p:spPr>
          <a:xfrm>
            <a:off x="0" y="-25400"/>
            <a:ext cx="9180512" cy="6953250"/>
          </a:xfrm>
          <a:prstGeom prst="rect">
            <a:avLst/>
          </a:prstGeom>
          <a:noFill/>
          <a:ln>
            <a:noFill/>
          </a:ln>
        </p:spPr>
      </p:pic>
      <p:pic>
        <p:nvPicPr>
          <p:cNvPr id="50" name="Google Shape;50;p9"/>
          <p:cNvPicPr preferRelativeResize="0"/>
          <p:nvPr/>
        </p:nvPicPr>
        <p:blipFill rotWithShape="1">
          <a:blip r:embed="rId4">
            <a:alphaModFix/>
          </a:blip>
          <a:srcRect/>
          <a:stretch/>
        </p:blipFill>
        <p:spPr>
          <a:xfrm>
            <a:off x="-68262" y="4902200"/>
            <a:ext cx="2214562" cy="1565275"/>
          </a:xfrm>
          <a:prstGeom prst="rect">
            <a:avLst/>
          </a:prstGeom>
          <a:noFill/>
          <a:ln>
            <a:noFill/>
          </a:ln>
        </p:spPr>
      </p:pic>
      <p:sp>
        <p:nvSpPr>
          <p:cNvPr id="51" name="Google Shape;51;p9"/>
          <p:cNvSpPr txBox="1">
            <a:spLocks noGrp="1"/>
          </p:cNvSpPr>
          <p:nvPr>
            <p:ph type="title"/>
          </p:nvPr>
        </p:nvSpPr>
        <p:spPr>
          <a:xfrm>
            <a:off x="457200" y="644525"/>
            <a:ext cx="8229600" cy="4667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SzPts val="1400"/>
              <a:buNone/>
              <a:defRPr sz="25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body" idx="1"/>
          </p:nvPr>
        </p:nvSpPr>
        <p:spPr>
          <a:xfrm>
            <a:off x="457200" y="1371600"/>
            <a:ext cx="8229600" cy="4754562"/>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1pPr>
            <a:lvl2pPr marL="914400" marR="0" lvl="1"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2pPr>
            <a:lvl3pPr marL="1371600" marR="0" lvl="2"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3pPr>
            <a:lvl4pPr marL="1828800" marR="0" lvl="3"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spcBef>
                <a:spcPts val="28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1pPr>
            <a:lvl2pPr marL="0" marR="0" lvl="1"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2pPr>
            <a:lvl3pPr marL="0" marR="0" lvl="2"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3pPr>
            <a:lvl4pPr marL="0" marR="0" lvl="3"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4pPr>
            <a:lvl5pPr marL="0" marR="0" lvl="4"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5pPr>
            <a:lvl6pPr marL="0" marR="0" lvl="5"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6pPr>
            <a:lvl7pPr marL="0" marR="0" lvl="6"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7pPr>
            <a:lvl8pPr marL="0" marR="0" lvl="7"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8pPr>
            <a:lvl9pPr marL="0" marR="0" lvl="8" indent="0" algn="l" rtl="0">
              <a:lnSpc>
                <a:spcPct val="100000"/>
              </a:lnSpc>
              <a:spcBef>
                <a:spcPts val="0"/>
              </a:spcBef>
              <a:spcAft>
                <a:spcPts val="0"/>
              </a:spcAft>
              <a:buClr>
                <a:srgbClr val="F2F2F2"/>
              </a:buClr>
              <a:buFont typeface="Arial"/>
              <a:buNone/>
              <a:defRPr sz="1000" b="0" i="0" u="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1"/>
          <p:cNvSpPr txBox="1">
            <a:spLocks noGrp="1"/>
          </p:cNvSpPr>
          <p:nvPr>
            <p:ph type="ctrTitle"/>
          </p:nvPr>
        </p:nvSpPr>
        <p:spPr>
          <a:xfrm>
            <a:off x="666750" y="158750"/>
            <a:ext cx="7772400" cy="841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Font typeface="Calibri"/>
              <a:buNone/>
            </a:pPr>
            <a:r>
              <a:rPr lang="en-US" sz="3200" b="1" i="0" u="none" strike="noStrike" cap="none" dirty="0">
                <a:solidFill>
                  <a:srgbClr val="7F7F7F"/>
                </a:solidFill>
                <a:latin typeface="Calibri"/>
                <a:ea typeface="Calibri"/>
                <a:cs typeface="Calibri"/>
                <a:sym typeface="Calibri"/>
              </a:rPr>
              <a:t>QNJAC – Road Haulage sub-committee</a:t>
            </a:r>
            <a:endParaRPr dirty="0"/>
          </a:p>
        </p:txBody>
      </p:sp>
      <p:sp>
        <p:nvSpPr>
          <p:cNvPr id="64" name="Google Shape;64;p11"/>
          <p:cNvSpPr txBox="1"/>
          <p:nvPr/>
        </p:nvSpPr>
        <p:spPr>
          <a:xfrm>
            <a:off x="1755775" y="1660525"/>
            <a:ext cx="5884862" cy="31702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4000" b="1" i="0" u="none" strike="noStrike" cap="none" dirty="0">
                <a:solidFill>
                  <a:schemeClr val="dk1"/>
                </a:solidFill>
                <a:latin typeface="Arial"/>
                <a:ea typeface="Arial"/>
                <a:cs typeface="Arial"/>
                <a:sym typeface="Arial"/>
              </a:rPr>
              <a:t>Reducing tipper rollovers</a:t>
            </a:r>
            <a:endParaRPr dirty="0"/>
          </a:p>
          <a:p>
            <a:pPr marL="0" marR="0" lvl="0" indent="0" algn="ctr" rtl="0">
              <a:lnSpc>
                <a:spcPct val="100000"/>
              </a:lnSpc>
              <a:spcBef>
                <a:spcPts val="0"/>
              </a:spcBef>
              <a:spcAft>
                <a:spcPts val="0"/>
              </a:spcAft>
              <a:buClr>
                <a:schemeClr val="dk1"/>
              </a:buClr>
              <a:buFont typeface="Arial"/>
              <a:buNone/>
            </a:pPr>
            <a:endParaRPr sz="4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r>
              <a:rPr lang="en-US" sz="4000" b="1" i="0" u="none" strike="noStrike" cap="none" dirty="0">
                <a:solidFill>
                  <a:schemeClr val="dk1"/>
                </a:solidFill>
                <a:latin typeface="Arial"/>
                <a:ea typeface="Arial"/>
                <a:cs typeface="Arial"/>
                <a:sym typeface="Arial"/>
              </a:rPr>
              <a:t>Safe loading </a:t>
            </a:r>
            <a:endParaRPr dirty="0"/>
          </a:p>
          <a:p>
            <a:pPr marL="0" marR="0" lvl="0" indent="0" algn="ctr" rtl="0">
              <a:lnSpc>
                <a:spcPct val="100000"/>
              </a:lnSpc>
              <a:spcBef>
                <a:spcPts val="0"/>
              </a:spcBef>
              <a:spcAft>
                <a:spcPts val="0"/>
              </a:spcAft>
              <a:buClr>
                <a:schemeClr val="dk1"/>
              </a:buClr>
              <a:buFont typeface="Arial"/>
              <a:buNone/>
            </a:pPr>
            <a:r>
              <a:rPr lang="en-US" sz="4000" b="1" i="0" u="none" strike="noStrike" cap="none" dirty="0">
                <a:solidFill>
                  <a:schemeClr val="dk1"/>
                </a:solidFill>
                <a:latin typeface="Arial"/>
                <a:ea typeface="Arial"/>
                <a:cs typeface="Arial"/>
                <a:sym typeface="Arial"/>
              </a:rPr>
              <a:t>Toolbox talk</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0"/>
          <p:cNvPicPr preferRelativeResize="0"/>
          <p:nvPr/>
        </p:nvPicPr>
        <p:blipFill/>
        <p:spPr>
          <a:xfrm>
            <a:off x="0" y="0"/>
            <a:ext cx="150812" cy="158750"/>
          </a:xfrm>
          <a:prstGeom prst="rect">
            <a:avLst/>
          </a:prstGeom>
          <a:solidFill>
            <a:srgbClr val="FFFFFF"/>
          </a:solidFill>
          <a:ln>
            <a:noFill/>
          </a:ln>
        </p:spPr>
      </p:pic>
      <p:sp>
        <p:nvSpPr>
          <p:cNvPr id="135" name="Google Shape;135;p20"/>
          <p:cNvSpPr txBox="1"/>
          <p:nvPr/>
        </p:nvSpPr>
        <p:spPr>
          <a:xfrm>
            <a:off x="165100" y="209550"/>
            <a:ext cx="37401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1. Hauliers/Fleet owners</a:t>
            </a:r>
            <a:endParaRPr/>
          </a:p>
        </p:txBody>
      </p:sp>
      <p:sp>
        <p:nvSpPr>
          <p:cNvPr id="136" name="Google Shape;136;p20"/>
          <p:cNvSpPr txBox="1"/>
          <p:nvPr/>
        </p:nvSpPr>
        <p:spPr>
          <a:xfrm>
            <a:off x="673100" y="1749425"/>
            <a:ext cx="7231062" cy="2678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all tippers supplied are fit for purpose, and are well maintained</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Check all your drivers are undertaking their daily prestart checks and ensure any defects are appropriately addressed</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drivers are suitably competent to operate the vehicle and are trained and monitored to minimise the risk of overturns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drivers with any appropriate generic or specific safety information they may need for safe loading</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Authorise drivers to stop the loading process, if they believe safety is being compromised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1"/>
          <p:cNvPicPr preferRelativeResize="0"/>
          <p:nvPr/>
        </p:nvPicPr>
        <p:blipFill/>
        <p:spPr>
          <a:xfrm>
            <a:off x="0" y="0"/>
            <a:ext cx="150812" cy="158750"/>
          </a:xfrm>
          <a:prstGeom prst="rect">
            <a:avLst/>
          </a:prstGeom>
          <a:solidFill>
            <a:srgbClr val="FFFFFF"/>
          </a:solidFill>
          <a:ln>
            <a:noFill/>
          </a:ln>
        </p:spPr>
      </p:pic>
      <p:sp>
        <p:nvSpPr>
          <p:cNvPr id="142" name="Google Shape;142;p21"/>
          <p:cNvSpPr txBox="1"/>
          <p:nvPr/>
        </p:nvSpPr>
        <p:spPr>
          <a:xfrm>
            <a:off x="165100" y="209550"/>
            <a:ext cx="4684712"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1. Hauliers/Fleet owners (cont)</a:t>
            </a:r>
            <a:endParaRPr/>
          </a:p>
        </p:txBody>
      </p:sp>
      <p:sp>
        <p:nvSpPr>
          <p:cNvPr id="143" name="Google Shape;143;p21"/>
          <p:cNvSpPr txBox="1"/>
          <p:nvPr/>
        </p:nvSpPr>
        <p:spPr>
          <a:xfrm>
            <a:off x="641350" y="1041400"/>
            <a:ext cx="723106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Authorise drivers to stop the loading process, if they believe safety is being compromised</a:t>
            </a:r>
            <a:endParaRPr/>
          </a:p>
        </p:txBody>
      </p:sp>
      <p:sp>
        <p:nvSpPr>
          <p:cNvPr id="144" name="Google Shape;144;p21"/>
          <p:cNvSpPr txBox="1"/>
          <p:nvPr/>
        </p:nvSpPr>
        <p:spPr>
          <a:xfrm>
            <a:off x="1765300" y="4845050"/>
            <a:ext cx="5581650" cy="739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Consider installing low friction liners in the tipper body of vehicles which may be required to carry material which may be prone to sticking</a:t>
            </a:r>
            <a:endParaRPr/>
          </a:p>
        </p:txBody>
      </p:sp>
      <p:pic>
        <p:nvPicPr>
          <p:cNvPr id="145" name="Google Shape;145;p21"/>
          <p:cNvPicPr preferRelativeResize="0"/>
          <p:nvPr/>
        </p:nvPicPr>
        <p:blipFill rotWithShape="1">
          <a:blip r:embed="rId3">
            <a:alphaModFix/>
          </a:blip>
          <a:srcRect l="18193" t="6600" r="57858" b="25740"/>
          <a:stretch/>
        </p:blipFill>
        <p:spPr>
          <a:xfrm>
            <a:off x="5907087" y="1349375"/>
            <a:ext cx="1965325" cy="3221037"/>
          </a:xfrm>
          <a:prstGeom prst="rect">
            <a:avLst/>
          </a:prstGeom>
          <a:noFill/>
          <a:ln>
            <a:noFill/>
          </a:ln>
        </p:spPr>
      </p:pic>
      <p:pic>
        <p:nvPicPr>
          <p:cNvPr id="146" name="Google Shape;146;p21"/>
          <p:cNvPicPr preferRelativeResize="0"/>
          <p:nvPr/>
        </p:nvPicPr>
        <p:blipFill rotWithShape="1">
          <a:blip r:embed="rId4">
            <a:alphaModFix/>
          </a:blip>
          <a:srcRect l="40655" t="9901" r="35394" b="18811"/>
          <a:stretch/>
        </p:blipFill>
        <p:spPr>
          <a:xfrm>
            <a:off x="1019175" y="1349375"/>
            <a:ext cx="2112962" cy="32210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2"/>
          <p:cNvPicPr preferRelativeResize="0"/>
          <p:nvPr/>
        </p:nvPicPr>
        <p:blipFill/>
        <p:spPr>
          <a:xfrm>
            <a:off x="0" y="0"/>
            <a:ext cx="150812" cy="158750"/>
          </a:xfrm>
          <a:prstGeom prst="rect">
            <a:avLst/>
          </a:prstGeom>
          <a:solidFill>
            <a:srgbClr val="FFFFFF"/>
          </a:solidFill>
          <a:ln>
            <a:noFill/>
          </a:ln>
        </p:spPr>
      </p:pic>
      <p:sp>
        <p:nvSpPr>
          <p:cNvPr id="152" name="Google Shape;152;p22"/>
          <p:cNvSpPr txBox="1"/>
          <p:nvPr/>
        </p:nvSpPr>
        <p:spPr>
          <a:xfrm>
            <a:off x="165100" y="209550"/>
            <a:ext cx="255270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2. Tipper drivers</a:t>
            </a:r>
            <a:endParaRPr/>
          </a:p>
        </p:txBody>
      </p:sp>
      <p:sp>
        <p:nvSpPr>
          <p:cNvPr id="153" name="Google Shape;153;p22"/>
          <p:cNvSpPr txBox="1"/>
          <p:nvPr/>
        </p:nvSpPr>
        <p:spPr>
          <a:xfrm>
            <a:off x="549275" y="1220787"/>
            <a:ext cx="4013200" cy="738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the tipper body is clean prior to arrival. Only enter your tipper body if you are following an approved safe working procedure</a:t>
            </a:r>
            <a:endParaRPr/>
          </a:p>
        </p:txBody>
      </p:sp>
      <p:pic>
        <p:nvPicPr>
          <p:cNvPr id="154" name="Google Shape;154;p22"/>
          <p:cNvPicPr preferRelativeResize="0"/>
          <p:nvPr/>
        </p:nvPicPr>
        <p:blipFill rotWithShape="1">
          <a:blip r:embed="rId3">
            <a:alphaModFix/>
          </a:blip>
          <a:srcRect l="24363" t="35986" r="37120" b="20063"/>
          <a:stretch/>
        </p:blipFill>
        <p:spPr>
          <a:xfrm>
            <a:off x="4645025" y="1152525"/>
            <a:ext cx="4141787" cy="2643187"/>
          </a:xfrm>
          <a:prstGeom prst="rect">
            <a:avLst/>
          </a:prstGeom>
          <a:noFill/>
          <a:ln>
            <a:noFill/>
          </a:ln>
        </p:spPr>
      </p:pic>
      <p:sp>
        <p:nvSpPr>
          <p:cNvPr id="155" name="Google Shape;155;p22"/>
          <p:cNvSpPr txBox="1"/>
          <p:nvPr/>
        </p:nvSpPr>
        <p:spPr>
          <a:xfrm>
            <a:off x="547687" y="2092325"/>
            <a:ext cx="4013200" cy="18145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Report to the weighbridge, or other designated point or person, upon arrival. Ensure you understand how to get to the loading point, and the procedure for how the loading will be undertaken</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Obey site safety and traffic rules, including any specific loading instructions</a:t>
            </a:r>
            <a:endParaRPr/>
          </a:p>
        </p:txBody>
      </p:sp>
      <p:sp>
        <p:nvSpPr>
          <p:cNvPr id="156" name="Google Shape;156;p22"/>
          <p:cNvSpPr txBox="1"/>
          <p:nvPr/>
        </p:nvSpPr>
        <p:spPr>
          <a:xfrm>
            <a:off x="547687" y="4132262"/>
            <a:ext cx="8027987" cy="954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Report to the vehicle owner, and damage to the tipper floor which could result in material being retained during tipping</a:t>
            </a:r>
            <a:endParaRPr dirty="0"/>
          </a:p>
          <a:p>
            <a:pPr marL="0" marR="0" lvl="0" indent="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Wherever possible remain in your cab and wear your seat belt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3"/>
          <p:cNvPicPr preferRelativeResize="0"/>
          <p:nvPr/>
        </p:nvPicPr>
        <p:blipFill/>
        <p:spPr>
          <a:xfrm>
            <a:off x="0" y="0"/>
            <a:ext cx="150812" cy="158750"/>
          </a:xfrm>
          <a:prstGeom prst="rect">
            <a:avLst/>
          </a:prstGeom>
          <a:solidFill>
            <a:srgbClr val="FFFFFF"/>
          </a:solidFill>
          <a:ln>
            <a:noFill/>
          </a:ln>
        </p:spPr>
      </p:pic>
      <p:sp>
        <p:nvSpPr>
          <p:cNvPr id="162" name="Google Shape;162;p23"/>
          <p:cNvSpPr txBox="1"/>
          <p:nvPr/>
        </p:nvSpPr>
        <p:spPr>
          <a:xfrm>
            <a:off x="165100" y="209550"/>
            <a:ext cx="3497262"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2. Tipper drivers (cont)</a:t>
            </a:r>
            <a:endParaRPr/>
          </a:p>
        </p:txBody>
      </p:sp>
      <p:sp>
        <p:nvSpPr>
          <p:cNvPr id="163" name="Google Shape;163;p23"/>
          <p:cNvSpPr txBox="1"/>
          <p:nvPr/>
        </p:nvSpPr>
        <p:spPr>
          <a:xfrm>
            <a:off x="673100" y="733425"/>
            <a:ext cx="7615500" cy="4616400"/>
          </a:xfrm>
          <a:prstGeom prst="rect">
            <a:avLst/>
          </a:prstGeom>
          <a:noFill/>
          <a:ln>
            <a:noFill/>
          </a:ln>
        </p:spPr>
        <p:txBody>
          <a:bodyPr spcFirstLastPara="1" wrap="square" lIns="91425" tIns="45700" rIns="91425" bIns="45700" anchor="t" anchorCtr="0">
            <a:noAutofit/>
          </a:bodyPr>
          <a:lstStyle/>
          <a:p>
            <a:pPr marL="285750" marR="0" lvl="0" indent="-196850" algn="l" rtl="0">
              <a:lnSpc>
                <a:spcPct val="100000"/>
              </a:lnSpc>
              <a:spcBef>
                <a:spcPts val="0"/>
              </a:spcBef>
              <a:spcAft>
                <a:spcPts val="0"/>
              </a:spcAft>
              <a:buClr>
                <a:schemeClr val="dk1"/>
              </a:buClr>
              <a:buSzPts val="1400"/>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Follow all instructions and position the vehicle safely at the loading point. Park articulated</a:t>
            </a: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 vehicles straight</a:t>
            </a:r>
            <a:endParaRPr dirty="0"/>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Where fitted, use weighing devices, but never raise the body to check the weight when </a:t>
            </a: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the loading bucket is in it</a:t>
            </a:r>
            <a:endParaRPr dirty="0"/>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Wait for the loading process to complete before driving off</a:t>
            </a:r>
            <a:endParaRPr dirty="0"/>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At a safe designated area, check that the material is evenly distributed. Report any </a:t>
            </a: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uneven loading to site management</a:t>
            </a:r>
            <a:endParaRPr dirty="0"/>
          </a:p>
          <a:p>
            <a:pPr marL="285750" marR="0" lvl="0" indent="-28575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Once loaded and on the highway, drive safely and smoothly, so as not to </a:t>
            </a:r>
            <a:r>
              <a:rPr lang="en-US" sz="1400" b="0" i="0" u="none" dirty="0" err="1">
                <a:solidFill>
                  <a:schemeClr val="dk1"/>
                </a:solidFill>
                <a:latin typeface="Arial"/>
                <a:ea typeface="Arial"/>
                <a:cs typeface="Arial"/>
                <a:sym typeface="Arial"/>
              </a:rPr>
              <a:t>destabilise</a:t>
            </a:r>
            <a:r>
              <a:rPr lang="en-US" sz="1400" b="0" i="0" u="none" dirty="0">
                <a:solidFill>
                  <a:schemeClr val="dk1"/>
                </a:solidFill>
                <a:latin typeface="Arial"/>
                <a:ea typeface="Arial"/>
                <a:cs typeface="Arial"/>
                <a:sym typeface="Arial"/>
              </a:rPr>
              <a:t> the load</a:t>
            </a:r>
            <a:endParaRPr dirty="0"/>
          </a:p>
          <a:p>
            <a:pPr marL="0" marR="0" lvl="0" indent="0" algn="l" rtl="0">
              <a:lnSpc>
                <a:spcPct val="100000"/>
              </a:lnSpc>
              <a:spcBef>
                <a:spcPts val="0"/>
              </a:spcBef>
              <a:spcAft>
                <a:spcPts val="0"/>
              </a:spcAft>
              <a:buNone/>
            </a:pPr>
            <a:endParaRPr sz="1400" b="0" i="0" u="none" dirty="0">
              <a:solidFill>
                <a:schemeClr val="dk1"/>
              </a:solidFill>
              <a:latin typeface="Arial"/>
              <a:ea typeface="Arial"/>
              <a:cs typeface="Arial"/>
              <a:sym typeface="Arial"/>
            </a:endParaRPr>
          </a:p>
        </p:txBody>
      </p:sp>
      <p:pic>
        <p:nvPicPr>
          <p:cNvPr id="164" name="Google Shape;164;p23"/>
          <p:cNvPicPr preferRelativeResize="0"/>
          <p:nvPr/>
        </p:nvPicPr>
        <p:blipFill rotWithShape="1">
          <a:blip r:embed="rId3">
            <a:alphaModFix/>
          </a:blip>
          <a:srcRect/>
          <a:stretch/>
        </p:blipFill>
        <p:spPr>
          <a:xfrm>
            <a:off x="2640012" y="1347787"/>
            <a:ext cx="3295650" cy="14906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4"/>
          <p:cNvPicPr preferRelativeResize="0"/>
          <p:nvPr/>
        </p:nvPicPr>
        <p:blipFill/>
        <p:spPr>
          <a:xfrm>
            <a:off x="0" y="0"/>
            <a:ext cx="150812" cy="158750"/>
          </a:xfrm>
          <a:prstGeom prst="rect">
            <a:avLst/>
          </a:prstGeom>
          <a:solidFill>
            <a:srgbClr val="FFFFFF"/>
          </a:solidFill>
          <a:ln>
            <a:noFill/>
          </a:ln>
        </p:spPr>
      </p:pic>
      <p:sp>
        <p:nvSpPr>
          <p:cNvPr id="170" name="Google Shape;170;p24"/>
          <p:cNvSpPr txBox="1"/>
          <p:nvPr/>
        </p:nvSpPr>
        <p:spPr>
          <a:xfrm>
            <a:off x="165100" y="209550"/>
            <a:ext cx="3046412"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3. Quarry operators</a:t>
            </a:r>
            <a:endParaRPr/>
          </a:p>
        </p:txBody>
      </p:sp>
      <p:sp>
        <p:nvSpPr>
          <p:cNvPr id="171" name="Google Shape;171;p24"/>
          <p:cNvSpPr txBox="1"/>
          <p:nvPr/>
        </p:nvSpPr>
        <p:spPr>
          <a:xfrm>
            <a:off x="441325" y="869950"/>
            <a:ext cx="8104187"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Liaise with fleet owners to ensure that drivers will know what to expect when they arrive at site</a:t>
            </a:r>
            <a:endParaRPr/>
          </a:p>
        </p:txBody>
      </p:sp>
      <p:pic>
        <p:nvPicPr>
          <p:cNvPr id="172" name="Google Shape;172;p24"/>
          <p:cNvPicPr preferRelativeResize="0"/>
          <p:nvPr/>
        </p:nvPicPr>
        <p:blipFill rotWithShape="1">
          <a:blip r:embed="rId3">
            <a:alphaModFix/>
          </a:blip>
          <a:srcRect l="14689" t="20382" r="47154" b="29616"/>
          <a:stretch/>
        </p:blipFill>
        <p:spPr>
          <a:xfrm>
            <a:off x="4697412" y="1487487"/>
            <a:ext cx="3848100" cy="2667000"/>
          </a:xfrm>
          <a:prstGeom prst="rect">
            <a:avLst/>
          </a:prstGeom>
          <a:noFill/>
          <a:ln>
            <a:noFill/>
          </a:ln>
        </p:spPr>
      </p:pic>
      <p:sp>
        <p:nvSpPr>
          <p:cNvPr id="173" name="Google Shape;173;p24"/>
          <p:cNvSpPr txBox="1"/>
          <p:nvPr/>
        </p:nvSpPr>
        <p:spPr>
          <a:xfrm>
            <a:off x="441325" y="4238625"/>
            <a:ext cx="8302625" cy="954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When arranging tipper haulage, ensure the vehicle planned is suitable for the products to be carried</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Where possible, schedule tipper arrival at site to smooth out the loading process and minimise congestion</a:t>
            </a:r>
            <a:endParaRPr/>
          </a:p>
        </p:txBody>
      </p:sp>
      <p:sp>
        <p:nvSpPr>
          <p:cNvPr id="174" name="Google Shape;174;p24"/>
          <p:cNvSpPr txBox="1"/>
          <p:nvPr/>
        </p:nvSpPr>
        <p:spPr>
          <a:xfrm>
            <a:off x="1450975" y="1976437"/>
            <a:ext cx="184150"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5" name="Google Shape;175;p24"/>
          <p:cNvSpPr txBox="1"/>
          <p:nvPr/>
        </p:nvSpPr>
        <p:spPr>
          <a:xfrm>
            <a:off x="441325" y="2459037"/>
            <a:ext cx="3921125" cy="16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Identify specific products or circumstances where drivers may find difficulty discharging the load smoothly and ensure the driver is made aware of this prior to loading. Consider the storage and assessment of material, and where possible, put measures in place to assist the material release</a:t>
            </a:r>
            <a:endParaRPr/>
          </a:p>
        </p:txBody>
      </p:sp>
      <p:sp>
        <p:nvSpPr>
          <p:cNvPr id="176" name="Google Shape;176;p24"/>
          <p:cNvSpPr txBox="1"/>
          <p:nvPr/>
        </p:nvSpPr>
        <p:spPr>
          <a:xfrm>
            <a:off x="441325" y="1422400"/>
            <a:ext cx="3921125" cy="738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appropriate signage to assist with this, and wherever possible ensure it matches signage used on public roads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5"/>
          <p:cNvPicPr preferRelativeResize="0"/>
          <p:nvPr/>
        </p:nvPicPr>
        <p:blipFill/>
        <p:spPr>
          <a:xfrm>
            <a:off x="0" y="0"/>
            <a:ext cx="150812" cy="158750"/>
          </a:xfrm>
          <a:prstGeom prst="rect">
            <a:avLst/>
          </a:prstGeom>
          <a:solidFill>
            <a:srgbClr val="FFFFFF"/>
          </a:solidFill>
          <a:ln>
            <a:noFill/>
          </a:ln>
        </p:spPr>
      </p:pic>
      <p:sp>
        <p:nvSpPr>
          <p:cNvPr id="182" name="Google Shape;182;p25"/>
          <p:cNvSpPr txBox="1"/>
          <p:nvPr/>
        </p:nvSpPr>
        <p:spPr>
          <a:xfrm>
            <a:off x="165100" y="209550"/>
            <a:ext cx="399097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3. Quarry operators (cont)</a:t>
            </a:r>
            <a:endParaRPr/>
          </a:p>
        </p:txBody>
      </p:sp>
      <p:sp>
        <p:nvSpPr>
          <p:cNvPr id="183" name="Google Shape;183;p25"/>
          <p:cNvSpPr txBox="1"/>
          <p:nvPr/>
        </p:nvSpPr>
        <p:spPr>
          <a:xfrm>
            <a:off x="673100" y="733425"/>
            <a:ext cx="7745412" cy="4400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Establish a regime to enable new tipper drivers to be suitably inducted to the site. Where appropriate, provide hard copies of relevant information, such as site layout plans etc</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haul roads and loading areas are well signposted and designed to provide good visibility and minimise the need for reversing at the loading point</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firm level ground at all areas where loading is planned</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the loading shovels are suitably sized to reach over the highest sided tippers they will be expected to load</a:t>
            </a:r>
            <a:endParaRPr/>
          </a:p>
        </p:txBody>
      </p:sp>
      <p:pic>
        <p:nvPicPr>
          <p:cNvPr id="184" name="Google Shape;184;p25"/>
          <p:cNvPicPr preferRelativeResize="0"/>
          <p:nvPr/>
        </p:nvPicPr>
        <p:blipFill rotWithShape="1">
          <a:blip r:embed="rId3">
            <a:alphaModFix/>
          </a:blip>
          <a:srcRect l="3713" t="27061" r="20172" b="24092"/>
          <a:stretch/>
        </p:blipFill>
        <p:spPr>
          <a:xfrm>
            <a:off x="1447800" y="1284287"/>
            <a:ext cx="5729287" cy="20685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6"/>
          <p:cNvPicPr preferRelativeResize="0"/>
          <p:nvPr/>
        </p:nvPicPr>
        <p:blipFill/>
        <p:spPr>
          <a:xfrm>
            <a:off x="0" y="0"/>
            <a:ext cx="150812" cy="158750"/>
          </a:xfrm>
          <a:prstGeom prst="rect">
            <a:avLst/>
          </a:prstGeom>
          <a:solidFill>
            <a:srgbClr val="FFFFFF"/>
          </a:solidFill>
          <a:ln>
            <a:noFill/>
          </a:ln>
        </p:spPr>
      </p:pic>
      <p:sp>
        <p:nvSpPr>
          <p:cNvPr id="190" name="Google Shape;190;p26"/>
          <p:cNvSpPr txBox="1"/>
          <p:nvPr/>
        </p:nvSpPr>
        <p:spPr>
          <a:xfrm>
            <a:off x="165100" y="209550"/>
            <a:ext cx="399097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3. Quarry operators (cont)</a:t>
            </a:r>
            <a:endParaRPr/>
          </a:p>
        </p:txBody>
      </p:sp>
      <p:sp>
        <p:nvSpPr>
          <p:cNvPr id="191" name="Google Shape;191;p26"/>
          <p:cNvSpPr txBox="1"/>
          <p:nvPr/>
        </p:nvSpPr>
        <p:spPr>
          <a:xfrm>
            <a:off x="673100" y="773112"/>
            <a:ext cx="7231062" cy="16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appropriate training for shovel drivers to enable them to load different types of tipper bodies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Where loading from a conveyor or bin is provided, ensure that tipper drivers are provided with the appropriate information about the process, and establish provisions for communication, in the event of any problems. Ensure that the discharge chute is designed to enable the material to be loaded evenly</a:t>
            </a:r>
            <a:endParaRPr/>
          </a:p>
        </p:txBody>
      </p:sp>
      <p:pic>
        <p:nvPicPr>
          <p:cNvPr id="192" name="Google Shape;192;p26"/>
          <p:cNvPicPr preferRelativeResize="0"/>
          <p:nvPr/>
        </p:nvPicPr>
        <p:blipFill rotWithShape="1">
          <a:blip r:embed="rId3">
            <a:alphaModFix/>
          </a:blip>
          <a:srcRect l="17109" t="17396" r="18427" b="15720"/>
          <a:stretch/>
        </p:blipFill>
        <p:spPr>
          <a:xfrm>
            <a:off x="2070100" y="2427287"/>
            <a:ext cx="4130675" cy="3216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7"/>
          <p:cNvPicPr preferRelativeResize="0"/>
          <p:nvPr/>
        </p:nvPicPr>
        <p:blipFill/>
        <p:spPr>
          <a:xfrm>
            <a:off x="0" y="0"/>
            <a:ext cx="150812" cy="158750"/>
          </a:xfrm>
          <a:prstGeom prst="rect">
            <a:avLst/>
          </a:prstGeom>
          <a:solidFill>
            <a:srgbClr val="FFFFFF"/>
          </a:solidFill>
          <a:ln>
            <a:noFill/>
          </a:ln>
        </p:spPr>
      </p:pic>
      <p:sp>
        <p:nvSpPr>
          <p:cNvPr id="198" name="Google Shape;198;p27"/>
          <p:cNvSpPr txBox="1"/>
          <p:nvPr/>
        </p:nvSpPr>
        <p:spPr>
          <a:xfrm>
            <a:off x="165100" y="209550"/>
            <a:ext cx="399097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3. Quarry operators (cont)</a:t>
            </a:r>
            <a:endParaRPr/>
          </a:p>
        </p:txBody>
      </p:sp>
      <p:sp>
        <p:nvSpPr>
          <p:cNvPr id="199" name="Google Shape;199;p27"/>
          <p:cNvSpPr txBox="1"/>
          <p:nvPr/>
        </p:nvSpPr>
        <p:spPr>
          <a:xfrm>
            <a:off x="557212" y="954087"/>
            <a:ext cx="5149850" cy="3754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Where possible, supervise loading operations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Establish procedures to facilitate good communication between all parties, so that tipper drivers can remain in their cab</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a suitable tip off area which can accommodate any overloaded vehicles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provisions are in place to deal with potential situations such as vehicles in need of cleaning out prior to loading, overloaded or unevenly loaded vehicles, snagged sheets etc</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a designated area for tippers to be sheeted, and loads checked for even distribution</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It’s good practice to provide weighbridge operators with cameras for them to check in the back of tipper bodies</a:t>
            </a:r>
            <a:endParaRPr/>
          </a:p>
        </p:txBody>
      </p:sp>
      <p:pic>
        <p:nvPicPr>
          <p:cNvPr id="200" name="Google Shape;200;p27"/>
          <p:cNvPicPr preferRelativeResize="0"/>
          <p:nvPr/>
        </p:nvPicPr>
        <p:blipFill rotWithShape="1">
          <a:blip r:embed="rId3">
            <a:alphaModFix/>
          </a:blip>
          <a:srcRect l="21318" t="32484" r="54139" b="21017"/>
          <a:stretch/>
        </p:blipFill>
        <p:spPr>
          <a:xfrm>
            <a:off x="6138862" y="1146175"/>
            <a:ext cx="2636837" cy="301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8"/>
          <p:cNvPicPr preferRelativeResize="0"/>
          <p:nvPr/>
        </p:nvPicPr>
        <p:blipFill/>
        <p:spPr>
          <a:xfrm>
            <a:off x="0" y="0"/>
            <a:ext cx="150812" cy="158750"/>
          </a:xfrm>
          <a:prstGeom prst="rect">
            <a:avLst/>
          </a:prstGeom>
          <a:solidFill>
            <a:srgbClr val="FFFFFF"/>
          </a:solidFill>
          <a:ln>
            <a:noFill/>
          </a:ln>
        </p:spPr>
      </p:pic>
      <p:sp>
        <p:nvSpPr>
          <p:cNvPr id="206" name="Google Shape;206;p28"/>
          <p:cNvSpPr txBox="1"/>
          <p:nvPr/>
        </p:nvSpPr>
        <p:spPr>
          <a:xfrm>
            <a:off x="165100" y="209550"/>
            <a:ext cx="3844500" cy="5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 4 Weighbridge staff</a:t>
            </a:r>
            <a:endParaRPr/>
          </a:p>
        </p:txBody>
      </p:sp>
      <p:sp>
        <p:nvSpPr>
          <p:cNvPr id="207" name="Google Shape;207;p28"/>
          <p:cNvSpPr txBox="1"/>
          <p:nvPr/>
        </p:nvSpPr>
        <p:spPr>
          <a:xfrm>
            <a:off x="4772025" y="776287"/>
            <a:ext cx="3983037" cy="224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Provide tipper drivers with an appropriate level of information and instruction to enable them to access and load at the correct point</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Refer to management, or follow appropriate procedures for any drivers who may be unable to comprehend this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Ensure all new drivers receive additional assistance and information</a:t>
            </a:r>
            <a:endParaRPr/>
          </a:p>
        </p:txBody>
      </p:sp>
      <p:pic>
        <p:nvPicPr>
          <p:cNvPr id="208" name="Google Shape;208;p28"/>
          <p:cNvPicPr preferRelativeResize="0"/>
          <p:nvPr/>
        </p:nvPicPr>
        <p:blipFill rotWithShape="1">
          <a:blip r:embed="rId3">
            <a:alphaModFix/>
          </a:blip>
          <a:srcRect l="12437" t="33662" r="58601" b="29701"/>
          <a:stretch/>
        </p:blipFill>
        <p:spPr>
          <a:xfrm>
            <a:off x="683254" y="776275"/>
            <a:ext cx="3688800" cy="2306700"/>
          </a:xfrm>
          <a:prstGeom prst="rect">
            <a:avLst/>
          </a:prstGeom>
          <a:noFill/>
          <a:ln>
            <a:noFill/>
          </a:ln>
        </p:spPr>
      </p:pic>
      <p:pic>
        <p:nvPicPr>
          <p:cNvPr id="209" name="Google Shape;209;p28"/>
          <p:cNvPicPr preferRelativeResize="0"/>
          <p:nvPr/>
        </p:nvPicPr>
        <p:blipFill rotWithShape="1">
          <a:blip r:embed="rId4">
            <a:alphaModFix/>
          </a:blip>
          <a:srcRect l="11104" t="5096" r="7922" b="9236"/>
          <a:stretch/>
        </p:blipFill>
        <p:spPr>
          <a:xfrm>
            <a:off x="2617787" y="3314700"/>
            <a:ext cx="3979862" cy="24241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9"/>
          <p:cNvPicPr preferRelativeResize="0"/>
          <p:nvPr/>
        </p:nvPicPr>
        <p:blipFill/>
        <p:spPr>
          <a:xfrm>
            <a:off x="0" y="0"/>
            <a:ext cx="150812" cy="158750"/>
          </a:xfrm>
          <a:prstGeom prst="rect">
            <a:avLst/>
          </a:prstGeom>
          <a:solidFill>
            <a:srgbClr val="FFFFFF"/>
          </a:solidFill>
          <a:ln>
            <a:noFill/>
          </a:ln>
        </p:spPr>
      </p:pic>
      <p:sp>
        <p:nvSpPr>
          <p:cNvPr id="215" name="Google Shape;215;p29"/>
          <p:cNvSpPr txBox="1"/>
          <p:nvPr/>
        </p:nvSpPr>
        <p:spPr>
          <a:xfrm>
            <a:off x="165100" y="209550"/>
            <a:ext cx="405447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4. Weighbridge staff (cont)</a:t>
            </a:r>
            <a:endParaRPr/>
          </a:p>
        </p:txBody>
      </p:sp>
      <p:sp>
        <p:nvSpPr>
          <p:cNvPr id="216" name="Google Shape;216;p29"/>
          <p:cNvSpPr txBox="1"/>
          <p:nvPr/>
        </p:nvSpPr>
        <p:spPr>
          <a:xfrm>
            <a:off x="1204912" y="862012"/>
            <a:ext cx="6905625" cy="11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Where provided by a customer, pass on to tipper drivers any relevant site specific instructions, such as a delivery plan</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Where cameras are provided, check for even loading on vehicles, and advise the driver of any issues</a:t>
            </a:r>
            <a:endParaRPr/>
          </a:p>
        </p:txBody>
      </p:sp>
      <p:pic>
        <p:nvPicPr>
          <p:cNvPr id="217" name="Google Shape;217;p29"/>
          <p:cNvPicPr preferRelativeResize="0"/>
          <p:nvPr/>
        </p:nvPicPr>
        <p:blipFill rotWithShape="1">
          <a:blip r:embed="rId3">
            <a:alphaModFix/>
          </a:blip>
          <a:srcRect/>
          <a:stretch/>
        </p:blipFill>
        <p:spPr>
          <a:xfrm>
            <a:off x="1889125" y="2082800"/>
            <a:ext cx="5538787" cy="3432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2"/>
          <p:cNvPicPr preferRelativeResize="0"/>
          <p:nvPr/>
        </p:nvPicPr>
        <p:blipFill/>
        <p:spPr>
          <a:xfrm>
            <a:off x="0" y="0"/>
            <a:ext cx="150812" cy="158750"/>
          </a:xfrm>
          <a:prstGeom prst="rect">
            <a:avLst/>
          </a:prstGeom>
          <a:solidFill>
            <a:srgbClr val="FFFFFF"/>
          </a:solidFill>
          <a:ln>
            <a:noFill/>
          </a:ln>
        </p:spPr>
      </p:pic>
      <p:sp>
        <p:nvSpPr>
          <p:cNvPr id="70" name="Google Shape;70;p12"/>
          <p:cNvSpPr txBox="1"/>
          <p:nvPr/>
        </p:nvSpPr>
        <p:spPr>
          <a:xfrm>
            <a:off x="165100" y="209550"/>
            <a:ext cx="24955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dirty="0">
                <a:solidFill>
                  <a:srgbClr val="7F7F7F"/>
                </a:solidFill>
                <a:latin typeface="Calibri"/>
                <a:ea typeface="Calibri"/>
                <a:cs typeface="Calibri"/>
                <a:sym typeface="Calibri"/>
              </a:rPr>
              <a:t>Target audience</a:t>
            </a:r>
            <a:endParaRPr dirty="0"/>
          </a:p>
        </p:txBody>
      </p:sp>
      <p:sp>
        <p:nvSpPr>
          <p:cNvPr id="71" name="Google Shape;71;p12"/>
          <p:cNvSpPr txBox="1"/>
          <p:nvPr/>
        </p:nvSpPr>
        <p:spPr>
          <a:xfrm>
            <a:off x="1308894" y="2185987"/>
            <a:ext cx="6526212" cy="2014538"/>
          </a:xfrm>
          <a:prstGeom prst="rect">
            <a:avLst/>
          </a:prstGeom>
          <a:noFill/>
          <a:ln>
            <a:noFill/>
          </a:ln>
        </p:spPr>
        <p:txBody>
          <a:bodyPr spcFirstLastPara="1" wrap="square" lIns="91425" tIns="45700" rIns="91425" bIns="45700" anchor="t" anchorCtr="0">
            <a:noAutofit/>
          </a:bodyPr>
          <a:lstStyle/>
          <a:p>
            <a:pPr algn="ctr">
              <a:buClr>
                <a:schemeClr val="dk1"/>
              </a:buClr>
            </a:pPr>
            <a:r>
              <a:rPr lang="en-US" sz="3000" dirty="0">
                <a:solidFill>
                  <a:schemeClr val="dk1"/>
                </a:solidFill>
              </a:rPr>
              <a:t>All those responsible for maintaining the safety of persons involved in, or adjacent to, tipper loading and discharging activities </a:t>
            </a:r>
            <a:endParaRPr sz="3000"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0"/>
          <p:cNvPicPr preferRelativeResize="0"/>
          <p:nvPr/>
        </p:nvPicPr>
        <p:blipFill/>
        <p:spPr>
          <a:xfrm>
            <a:off x="0" y="0"/>
            <a:ext cx="150812" cy="158750"/>
          </a:xfrm>
          <a:prstGeom prst="rect">
            <a:avLst/>
          </a:prstGeom>
          <a:solidFill>
            <a:srgbClr val="FFFFFF"/>
          </a:solidFill>
          <a:ln>
            <a:noFill/>
          </a:ln>
        </p:spPr>
      </p:pic>
      <p:sp>
        <p:nvSpPr>
          <p:cNvPr id="224" name="Google Shape;224;p30"/>
          <p:cNvSpPr txBox="1"/>
          <p:nvPr/>
        </p:nvSpPr>
        <p:spPr>
          <a:xfrm>
            <a:off x="165100" y="209550"/>
            <a:ext cx="2617787"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a:t>
            </a:r>
            <a:endParaRPr/>
          </a:p>
        </p:txBody>
      </p:sp>
      <p:sp>
        <p:nvSpPr>
          <p:cNvPr id="225" name="Google Shape;225;p30"/>
          <p:cNvSpPr txBox="1"/>
          <p:nvPr/>
        </p:nvSpPr>
        <p:spPr>
          <a:xfrm>
            <a:off x="1473993" y="4142811"/>
            <a:ext cx="7356475"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Park tippers with their tail end facing the stockpile</a:t>
            </a:r>
            <a:endParaRPr dirty="0"/>
          </a:p>
          <a:p>
            <a:pPr marL="0" marR="0" lvl="0" indent="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Maintain loading areas by keeping them firm, level and free from the buildup of debris</a:t>
            </a:r>
            <a:endParaRPr dirty="0"/>
          </a:p>
          <a:p>
            <a:pPr marL="0" marR="0" lvl="0" indent="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Plan the loading process taking account of the tipper specification, so as to prevent any damage to any easy sheet system and associated </a:t>
            </a:r>
            <a:r>
              <a:rPr lang="en-US" sz="1400" b="0" i="0" u="none" dirty="0" err="1">
                <a:solidFill>
                  <a:schemeClr val="dk1"/>
                </a:solidFill>
                <a:latin typeface="Arial"/>
                <a:ea typeface="Arial"/>
                <a:cs typeface="Arial"/>
                <a:sym typeface="Arial"/>
              </a:rPr>
              <a:t>centre</a:t>
            </a:r>
            <a:r>
              <a:rPr lang="en-US" sz="1400" b="0" i="0" u="none" dirty="0">
                <a:solidFill>
                  <a:schemeClr val="dk1"/>
                </a:solidFill>
                <a:latin typeface="Arial"/>
                <a:ea typeface="Arial"/>
                <a:cs typeface="Arial"/>
                <a:sym typeface="Arial"/>
              </a:rPr>
              <a:t> stays</a:t>
            </a:r>
            <a:endParaRPr dirty="0"/>
          </a:p>
          <a:p>
            <a:pPr marL="0" marR="0" lvl="0" indent="0" algn="l" rtl="0">
              <a:lnSpc>
                <a:spcPct val="100000"/>
              </a:lnSpc>
              <a:spcBef>
                <a:spcPts val="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Load the tipper body correctly along its length and evenly across its width</a:t>
            </a:r>
            <a:endParaRPr dirty="0"/>
          </a:p>
        </p:txBody>
      </p:sp>
      <p:pic>
        <p:nvPicPr>
          <p:cNvPr id="226" name="Google Shape;226;p30"/>
          <p:cNvPicPr preferRelativeResize="0"/>
          <p:nvPr/>
        </p:nvPicPr>
        <p:blipFill rotWithShape="1">
          <a:blip r:embed="rId3">
            <a:alphaModFix/>
          </a:blip>
          <a:srcRect l="23631" t="19230" r="23280" b="16567"/>
          <a:stretch/>
        </p:blipFill>
        <p:spPr>
          <a:xfrm>
            <a:off x="2506662" y="733425"/>
            <a:ext cx="4378325" cy="31734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1"/>
          <p:cNvPicPr preferRelativeResize="0"/>
          <p:nvPr/>
        </p:nvPicPr>
        <p:blipFill/>
        <p:spPr>
          <a:xfrm>
            <a:off x="0" y="0"/>
            <a:ext cx="150812" cy="158750"/>
          </a:xfrm>
          <a:prstGeom prst="rect">
            <a:avLst/>
          </a:prstGeom>
          <a:solidFill>
            <a:srgbClr val="FFFFFF"/>
          </a:solidFill>
          <a:ln>
            <a:noFill/>
          </a:ln>
        </p:spPr>
      </p:pic>
      <p:sp>
        <p:nvSpPr>
          <p:cNvPr id="232" name="Google Shape;232;p31"/>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dirty="0">
                <a:solidFill>
                  <a:srgbClr val="7F7F7F"/>
                </a:solidFill>
                <a:latin typeface="Calibri"/>
                <a:ea typeface="Calibri"/>
                <a:cs typeface="Calibri"/>
                <a:sym typeface="Calibri"/>
              </a:rPr>
              <a:t>5. Loader drivers (</a:t>
            </a:r>
            <a:r>
              <a:rPr lang="en-US" sz="2800" b="0" i="0" u="none" dirty="0" err="1">
                <a:solidFill>
                  <a:srgbClr val="7F7F7F"/>
                </a:solidFill>
                <a:latin typeface="Calibri"/>
                <a:ea typeface="Calibri"/>
                <a:cs typeface="Calibri"/>
                <a:sym typeface="Calibri"/>
              </a:rPr>
              <a:t>cont</a:t>
            </a:r>
            <a:r>
              <a:rPr lang="en-US" sz="2800" b="0" i="0" u="none" dirty="0">
                <a:solidFill>
                  <a:srgbClr val="7F7F7F"/>
                </a:solidFill>
                <a:latin typeface="Calibri"/>
                <a:ea typeface="Calibri"/>
                <a:cs typeface="Calibri"/>
                <a:sym typeface="Calibri"/>
              </a:rPr>
              <a:t>)</a:t>
            </a:r>
            <a:endParaRPr dirty="0"/>
          </a:p>
        </p:txBody>
      </p:sp>
      <p:sp>
        <p:nvSpPr>
          <p:cNvPr id="233" name="Google Shape;233;p31"/>
          <p:cNvSpPr txBox="1"/>
          <p:nvPr/>
        </p:nvSpPr>
        <p:spPr>
          <a:xfrm>
            <a:off x="2189162" y="909637"/>
            <a:ext cx="5672137" cy="7651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Font typeface="Calibri"/>
              <a:buNone/>
            </a:pPr>
            <a:r>
              <a:rPr lang="en-US" sz="2500" b="1" i="0" u="sng">
                <a:solidFill>
                  <a:srgbClr val="7F7F7F"/>
                </a:solidFill>
                <a:latin typeface="Calibri"/>
                <a:ea typeface="Calibri"/>
                <a:cs typeface="Calibri"/>
                <a:sym typeface="Calibri"/>
              </a:rPr>
              <a:t>Ensuring correct loading along the length</a:t>
            </a:r>
            <a:endParaRPr/>
          </a:p>
        </p:txBody>
      </p:sp>
      <p:sp>
        <p:nvSpPr>
          <p:cNvPr id="234" name="Google Shape;234;p31"/>
          <p:cNvSpPr txBox="1"/>
          <p:nvPr/>
        </p:nvSpPr>
        <p:spPr>
          <a:xfrm>
            <a:off x="5759450" y="2435225"/>
            <a:ext cx="3009900" cy="138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Always start at the front</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Tippers with weighers will need to slightly raise tipper bodies to check final weight, whilst completing fine loading at rear</a:t>
            </a:r>
            <a:endParaRPr/>
          </a:p>
        </p:txBody>
      </p:sp>
      <p:pic>
        <p:nvPicPr>
          <p:cNvPr id="235" name="Google Shape;235;p31"/>
          <p:cNvPicPr preferRelativeResize="0"/>
          <p:nvPr/>
        </p:nvPicPr>
        <p:blipFill rotWithShape="1">
          <a:blip r:embed="rId3">
            <a:alphaModFix/>
          </a:blip>
          <a:srcRect l="6091" t="15925" r="20463" b="9234"/>
          <a:stretch/>
        </p:blipFill>
        <p:spPr>
          <a:xfrm>
            <a:off x="615950" y="1965325"/>
            <a:ext cx="5027612" cy="28813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5053012" y="1471612"/>
            <a:ext cx="2317750" cy="765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US" sz="1400" b="1" i="0" u="none" strike="noStrike" cap="none">
                <a:solidFill>
                  <a:schemeClr val="dk1"/>
                </a:solidFill>
                <a:latin typeface="Arial"/>
                <a:ea typeface="Arial"/>
                <a:cs typeface="Arial"/>
                <a:sym typeface="Arial"/>
              </a:rPr>
              <a:t>Correctly loaded Artic</a:t>
            </a:r>
            <a:endParaRPr/>
          </a:p>
        </p:txBody>
      </p:sp>
      <p:pic>
        <p:nvPicPr>
          <p:cNvPr id="241" name="Google Shape;241;p32" descr="axle weights 005"/>
          <p:cNvPicPr preferRelativeResize="0"/>
          <p:nvPr/>
        </p:nvPicPr>
        <p:blipFill rotWithShape="1">
          <a:blip r:embed="rId3">
            <a:alphaModFix/>
          </a:blip>
          <a:srcRect/>
          <a:stretch/>
        </p:blipFill>
        <p:spPr>
          <a:xfrm>
            <a:off x="493712" y="1095375"/>
            <a:ext cx="2930525" cy="4100512"/>
          </a:xfrm>
          <a:prstGeom prst="rect">
            <a:avLst/>
          </a:prstGeom>
          <a:noFill/>
          <a:ln>
            <a:noFill/>
          </a:ln>
        </p:spPr>
      </p:pic>
      <p:cxnSp>
        <p:nvCxnSpPr>
          <p:cNvPr id="242" name="Google Shape;242;p32"/>
          <p:cNvCxnSpPr/>
          <p:nvPr/>
        </p:nvCxnSpPr>
        <p:spPr>
          <a:xfrm rot="10800000">
            <a:off x="1958975" y="3336925"/>
            <a:ext cx="2624137" cy="452437"/>
          </a:xfrm>
          <a:prstGeom prst="straightConnector1">
            <a:avLst/>
          </a:prstGeom>
          <a:noFill/>
          <a:ln w="57150" cap="flat" cmpd="sng">
            <a:solidFill>
              <a:srgbClr val="000080"/>
            </a:solidFill>
            <a:prstDash val="solid"/>
            <a:miter lim="8000"/>
            <a:headEnd type="none" w="sm" len="sm"/>
            <a:tailEnd type="triangle" w="med" len="med"/>
          </a:ln>
        </p:spPr>
      </p:cxnSp>
      <p:sp>
        <p:nvSpPr>
          <p:cNvPr id="243" name="Google Shape;243;p32"/>
          <p:cNvSpPr txBox="1"/>
          <p:nvPr/>
        </p:nvSpPr>
        <p:spPr>
          <a:xfrm>
            <a:off x="4683125" y="3635375"/>
            <a:ext cx="3481387"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Load at front first</a:t>
            </a:r>
            <a:endParaRPr dirty="0"/>
          </a:p>
        </p:txBody>
      </p:sp>
      <p:sp>
        <p:nvSpPr>
          <p:cNvPr id="244" name="Google Shape;244;p32"/>
          <p:cNvSpPr txBox="1"/>
          <p:nvPr/>
        </p:nvSpPr>
        <p:spPr>
          <a:xfrm>
            <a:off x="4683125" y="2254250"/>
            <a:ext cx="3605212" cy="5222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Finish loading towards rear but over middle</a:t>
            </a:r>
            <a:endParaRPr dirty="0"/>
          </a:p>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 trailer axle</a:t>
            </a:r>
            <a:endParaRPr dirty="0"/>
          </a:p>
        </p:txBody>
      </p:sp>
      <p:cxnSp>
        <p:nvCxnSpPr>
          <p:cNvPr id="245" name="Google Shape;245;p32"/>
          <p:cNvCxnSpPr/>
          <p:nvPr/>
        </p:nvCxnSpPr>
        <p:spPr>
          <a:xfrm rot="10800000">
            <a:off x="1958975" y="1668462"/>
            <a:ext cx="2624137" cy="769937"/>
          </a:xfrm>
          <a:prstGeom prst="straightConnector1">
            <a:avLst/>
          </a:prstGeom>
          <a:noFill/>
          <a:ln w="57150" cap="flat" cmpd="sng">
            <a:solidFill>
              <a:srgbClr val="000080"/>
            </a:solidFill>
            <a:prstDash val="solid"/>
            <a:miter lim="8000"/>
            <a:headEnd type="none" w="sm" len="sm"/>
            <a:tailEnd type="triangle" w="med" len="med"/>
          </a:ln>
        </p:spPr>
      </p:cxnSp>
      <p:sp>
        <p:nvSpPr>
          <p:cNvPr id="246" name="Google Shape;246;p32"/>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 (cont)</a:t>
            </a:r>
            <a:endParaRPr/>
          </a:p>
        </p:txBody>
      </p:sp>
      <p:sp>
        <p:nvSpPr>
          <p:cNvPr id="247" name="Google Shape;247;p32"/>
          <p:cNvSpPr txBox="1"/>
          <p:nvPr/>
        </p:nvSpPr>
        <p:spPr>
          <a:xfrm>
            <a:off x="3376612" y="712787"/>
            <a:ext cx="5672137" cy="7651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Font typeface="Calibri"/>
              <a:buNone/>
            </a:pPr>
            <a:r>
              <a:rPr lang="en-US" sz="2500" b="1" i="0" u="sng">
                <a:solidFill>
                  <a:srgbClr val="7F7F7F"/>
                </a:solidFill>
                <a:latin typeface="Calibri"/>
                <a:ea typeface="Calibri"/>
                <a:cs typeface="Calibri"/>
                <a:sym typeface="Calibri"/>
              </a:rPr>
              <a:t>Ensuring correct loading along the length</a:t>
            </a:r>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5883275" y="1201737"/>
            <a:ext cx="2366962" cy="765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US" sz="1400" b="1" i="0" u="none" strike="noStrike" cap="none">
                <a:solidFill>
                  <a:schemeClr val="dk1"/>
                </a:solidFill>
                <a:latin typeface="Arial"/>
                <a:ea typeface="Arial"/>
                <a:cs typeface="Arial"/>
                <a:sym typeface="Arial"/>
              </a:rPr>
              <a:t>Correctly loaded 8w</a:t>
            </a:r>
            <a:endParaRPr/>
          </a:p>
        </p:txBody>
      </p:sp>
      <p:pic>
        <p:nvPicPr>
          <p:cNvPr id="253" name="Google Shape;253;p33" descr="axle weights 004"/>
          <p:cNvPicPr preferRelativeResize="0"/>
          <p:nvPr/>
        </p:nvPicPr>
        <p:blipFill rotWithShape="1">
          <a:blip r:embed="rId3">
            <a:alphaModFix/>
          </a:blip>
          <a:srcRect/>
          <a:stretch/>
        </p:blipFill>
        <p:spPr>
          <a:xfrm>
            <a:off x="679450" y="1060450"/>
            <a:ext cx="2724150" cy="3816350"/>
          </a:xfrm>
          <a:prstGeom prst="rect">
            <a:avLst/>
          </a:prstGeom>
          <a:noFill/>
          <a:ln>
            <a:noFill/>
          </a:ln>
        </p:spPr>
      </p:pic>
      <p:cxnSp>
        <p:nvCxnSpPr>
          <p:cNvPr id="254" name="Google Shape;254;p33"/>
          <p:cNvCxnSpPr/>
          <p:nvPr/>
        </p:nvCxnSpPr>
        <p:spPr>
          <a:xfrm rot="10800000">
            <a:off x="2295525" y="1279525"/>
            <a:ext cx="3227387" cy="841375"/>
          </a:xfrm>
          <a:prstGeom prst="straightConnector1">
            <a:avLst/>
          </a:prstGeom>
          <a:noFill/>
          <a:ln w="57150" cap="flat" cmpd="sng">
            <a:solidFill>
              <a:srgbClr val="000080"/>
            </a:solidFill>
            <a:prstDash val="solid"/>
            <a:miter lim="8000"/>
            <a:headEnd type="none" w="sm" len="sm"/>
            <a:tailEnd type="triangle" w="med" len="med"/>
          </a:ln>
        </p:spPr>
      </p:cxnSp>
      <p:sp>
        <p:nvSpPr>
          <p:cNvPr id="255" name="Google Shape;255;p33"/>
          <p:cNvSpPr txBox="1"/>
          <p:nvPr/>
        </p:nvSpPr>
        <p:spPr>
          <a:xfrm>
            <a:off x="5522912" y="1966912"/>
            <a:ext cx="260191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Load only just reaches tailgate</a:t>
            </a:r>
            <a:endParaRPr/>
          </a:p>
        </p:txBody>
      </p:sp>
      <p:cxnSp>
        <p:nvCxnSpPr>
          <p:cNvPr id="256" name="Google Shape;256;p33"/>
          <p:cNvCxnSpPr/>
          <p:nvPr/>
        </p:nvCxnSpPr>
        <p:spPr>
          <a:xfrm rot="10800000">
            <a:off x="2081212" y="2197100"/>
            <a:ext cx="3441700" cy="582612"/>
          </a:xfrm>
          <a:prstGeom prst="straightConnector1">
            <a:avLst/>
          </a:prstGeom>
          <a:noFill/>
          <a:ln w="57150" cap="flat" cmpd="sng">
            <a:solidFill>
              <a:srgbClr val="000080"/>
            </a:solidFill>
            <a:prstDash val="solid"/>
            <a:miter lim="8000"/>
            <a:headEnd type="none" w="sm" len="sm"/>
            <a:tailEnd type="triangle" w="med" len="med"/>
          </a:ln>
        </p:spPr>
      </p:cxnSp>
      <p:cxnSp>
        <p:nvCxnSpPr>
          <p:cNvPr id="257" name="Google Shape;257;p33"/>
          <p:cNvCxnSpPr/>
          <p:nvPr/>
        </p:nvCxnSpPr>
        <p:spPr>
          <a:xfrm flipH="1">
            <a:off x="1763712" y="3962400"/>
            <a:ext cx="3759200" cy="273050"/>
          </a:xfrm>
          <a:prstGeom prst="straightConnector1">
            <a:avLst/>
          </a:prstGeom>
          <a:noFill/>
          <a:ln w="57150" cap="flat" cmpd="sng">
            <a:solidFill>
              <a:srgbClr val="000080"/>
            </a:solidFill>
            <a:prstDash val="solid"/>
            <a:miter lim="8000"/>
            <a:headEnd type="none" w="sm" len="sm"/>
            <a:tailEnd type="triangle" w="med" len="med"/>
          </a:ln>
        </p:spPr>
      </p:cxnSp>
      <p:sp>
        <p:nvSpPr>
          <p:cNvPr id="258" name="Google Shape;258;p33"/>
          <p:cNvSpPr txBox="1"/>
          <p:nvPr/>
        </p:nvSpPr>
        <p:spPr>
          <a:xfrm>
            <a:off x="5567361" y="3819525"/>
            <a:ext cx="3481388" cy="5222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dirty="0">
                <a:solidFill>
                  <a:schemeClr val="dk1"/>
                </a:solidFill>
                <a:latin typeface="Arial"/>
                <a:ea typeface="Arial"/>
                <a:cs typeface="Arial"/>
                <a:sym typeface="Arial"/>
              </a:rPr>
              <a:t>Load from front first (</a:t>
            </a:r>
            <a:r>
              <a:rPr lang="en-US" sz="1400" b="0" i="0" u="none" dirty="0" err="1">
                <a:solidFill>
                  <a:schemeClr val="dk1"/>
                </a:solidFill>
                <a:latin typeface="Arial"/>
                <a:ea typeface="Arial"/>
                <a:cs typeface="Arial"/>
                <a:sym typeface="Arial"/>
              </a:rPr>
              <a:t>approx</a:t>
            </a:r>
            <a:r>
              <a:rPr lang="en-US" sz="1400" b="0" i="0" u="none" dirty="0">
                <a:solidFill>
                  <a:schemeClr val="dk1"/>
                </a:solidFill>
                <a:latin typeface="Arial"/>
                <a:ea typeface="Arial"/>
                <a:cs typeface="Arial"/>
                <a:sym typeface="Arial"/>
              </a:rPr>
              <a:t> 50% of load)</a:t>
            </a:r>
            <a:endParaRPr dirty="0"/>
          </a:p>
        </p:txBody>
      </p:sp>
      <p:sp>
        <p:nvSpPr>
          <p:cNvPr id="259" name="Google Shape;259;p33"/>
          <p:cNvSpPr txBox="1"/>
          <p:nvPr/>
        </p:nvSpPr>
        <p:spPr>
          <a:xfrm>
            <a:off x="5567362" y="2409825"/>
            <a:ext cx="3106737" cy="739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Remaining 50% placed towards rear, leaving sufficient space to provide a gap at the tailgate</a:t>
            </a:r>
            <a:endParaRPr/>
          </a:p>
        </p:txBody>
      </p:sp>
      <p:sp>
        <p:nvSpPr>
          <p:cNvPr id="260" name="Google Shape;260;p33"/>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 (cont)</a:t>
            </a:r>
            <a:endParaRPr/>
          </a:p>
        </p:txBody>
      </p:sp>
      <p:sp>
        <p:nvSpPr>
          <p:cNvPr id="261" name="Google Shape;261;p33"/>
          <p:cNvSpPr txBox="1"/>
          <p:nvPr/>
        </p:nvSpPr>
        <p:spPr>
          <a:xfrm>
            <a:off x="3376612" y="514350"/>
            <a:ext cx="5672137" cy="7651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Font typeface="Calibri"/>
              <a:buNone/>
            </a:pPr>
            <a:r>
              <a:rPr lang="en-US" sz="2500" b="1" i="0" u="sng">
                <a:solidFill>
                  <a:srgbClr val="7F7F7F"/>
                </a:solidFill>
                <a:latin typeface="Calibri"/>
                <a:ea typeface="Calibri"/>
                <a:cs typeface="Calibri"/>
                <a:sym typeface="Calibri"/>
              </a:rPr>
              <a:t>Ensuring correct loading along the length</a:t>
            </a:r>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4"/>
          <p:cNvPicPr preferRelativeResize="0"/>
          <p:nvPr/>
        </p:nvPicPr>
        <p:blipFill/>
        <p:spPr>
          <a:xfrm>
            <a:off x="0" y="0"/>
            <a:ext cx="150812" cy="158750"/>
          </a:xfrm>
          <a:prstGeom prst="rect">
            <a:avLst/>
          </a:prstGeom>
          <a:solidFill>
            <a:srgbClr val="FFFFFF"/>
          </a:solidFill>
          <a:ln>
            <a:noFill/>
          </a:ln>
        </p:spPr>
      </p:pic>
      <p:pic>
        <p:nvPicPr>
          <p:cNvPr id="268" name="Google Shape;268;p34"/>
          <p:cNvPicPr preferRelativeResize="0"/>
          <p:nvPr/>
        </p:nvPicPr>
        <p:blipFill rotWithShape="1">
          <a:blip r:embed="rId3">
            <a:alphaModFix/>
          </a:blip>
          <a:srcRect l="14184" t="39976" r="72970" b="40432"/>
          <a:stretch/>
        </p:blipFill>
        <p:spPr>
          <a:xfrm>
            <a:off x="5994400" y="1357312"/>
            <a:ext cx="2560637" cy="2062162"/>
          </a:xfrm>
          <a:prstGeom prst="rect">
            <a:avLst/>
          </a:prstGeom>
          <a:noFill/>
          <a:ln>
            <a:noFill/>
          </a:ln>
        </p:spPr>
      </p:pic>
      <p:sp>
        <p:nvSpPr>
          <p:cNvPr id="269" name="Google Shape;269;p34"/>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 (cont)</a:t>
            </a:r>
            <a:endParaRPr/>
          </a:p>
        </p:txBody>
      </p:sp>
      <p:sp>
        <p:nvSpPr>
          <p:cNvPr id="270" name="Google Shape;270;p34"/>
          <p:cNvSpPr txBox="1"/>
          <p:nvPr/>
        </p:nvSpPr>
        <p:spPr>
          <a:xfrm>
            <a:off x="1946275" y="746125"/>
            <a:ext cx="5568950" cy="7651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Font typeface="Calibri"/>
              <a:buNone/>
            </a:pPr>
            <a:r>
              <a:rPr lang="en-US" sz="2500" b="1" i="0" u="sng">
                <a:solidFill>
                  <a:srgbClr val="7F7F7F"/>
                </a:solidFill>
                <a:latin typeface="Calibri"/>
                <a:ea typeface="Calibri"/>
                <a:cs typeface="Calibri"/>
                <a:sym typeface="Calibri"/>
              </a:rPr>
              <a:t>Ensuring even loading across the width</a:t>
            </a:r>
            <a:endParaRPr/>
          </a:p>
        </p:txBody>
      </p:sp>
      <p:sp>
        <p:nvSpPr>
          <p:cNvPr id="271" name="Google Shape;271;p34"/>
          <p:cNvSpPr txBox="1"/>
          <p:nvPr/>
        </p:nvSpPr>
        <p:spPr>
          <a:xfrm>
            <a:off x="787400" y="1685925"/>
            <a:ext cx="5222875" cy="1169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Discharge into the tipper body with the bucket in the first half of the width</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The momentum of the material falling from the bucket will deliver it into the centre of the tipper width</a:t>
            </a:r>
            <a:endParaRPr/>
          </a:p>
        </p:txBody>
      </p:sp>
      <p:pic>
        <p:nvPicPr>
          <p:cNvPr id="272" name="Google Shape;272;p34" descr="https://encrypted-tbn3.gstatic.com/images?q=tbn:ANd9GcS1yqwzvHGhpB8tNYCFnNEi157kfkENiQ0Bc33lnWXEMzF8iVXaVw"/>
          <p:cNvPicPr preferRelativeResize="0"/>
          <p:nvPr/>
        </p:nvPicPr>
        <p:blipFill rotWithShape="1">
          <a:blip r:embed="rId4">
            <a:alphaModFix/>
          </a:blip>
          <a:srcRect/>
          <a:stretch/>
        </p:blipFill>
        <p:spPr>
          <a:xfrm>
            <a:off x="7959725" y="2906712"/>
            <a:ext cx="595312" cy="512762"/>
          </a:xfrm>
          <a:prstGeom prst="rect">
            <a:avLst/>
          </a:prstGeom>
          <a:noFill/>
          <a:ln>
            <a:noFill/>
          </a:ln>
        </p:spPr>
      </p:pic>
      <p:pic>
        <p:nvPicPr>
          <p:cNvPr id="273" name="Google Shape;273;p34" descr="Flintshire-20140220-00164.jpg"/>
          <p:cNvPicPr preferRelativeResize="0"/>
          <p:nvPr/>
        </p:nvPicPr>
        <p:blipFill rotWithShape="1">
          <a:blip r:embed="rId5">
            <a:alphaModFix/>
          </a:blip>
          <a:srcRect/>
          <a:stretch/>
        </p:blipFill>
        <p:spPr>
          <a:xfrm>
            <a:off x="914400" y="3127375"/>
            <a:ext cx="2659062" cy="2181225"/>
          </a:xfrm>
          <a:prstGeom prst="rect">
            <a:avLst/>
          </a:prstGeom>
          <a:noFill/>
          <a:ln>
            <a:noFill/>
          </a:ln>
        </p:spPr>
      </p:pic>
      <p:pic>
        <p:nvPicPr>
          <p:cNvPr id="274" name="Google Shape;274;p34" descr="https://encrypted-tbn1.gstatic.com/images?q=tbn:ANd9GcQUrFULO0-q5KFzK149YjSDyi3IP93pKdWH9nQP_r737rRkMY1H"/>
          <p:cNvPicPr preferRelativeResize="0"/>
          <p:nvPr/>
        </p:nvPicPr>
        <p:blipFill rotWithShape="1">
          <a:blip r:embed="rId6">
            <a:alphaModFix/>
          </a:blip>
          <a:srcRect/>
          <a:stretch/>
        </p:blipFill>
        <p:spPr>
          <a:xfrm>
            <a:off x="2408237" y="4813300"/>
            <a:ext cx="608012" cy="615950"/>
          </a:xfrm>
          <a:prstGeom prst="rect">
            <a:avLst/>
          </a:prstGeom>
          <a:noFill/>
          <a:ln>
            <a:noFill/>
          </a:ln>
        </p:spPr>
      </p:pic>
      <p:sp>
        <p:nvSpPr>
          <p:cNvPr id="275" name="Google Shape;275;p34"/>
          <p:cNvSpPr txBox="1"/>
          <p:nvPr/>
        </p:nvSpPr>
        <p:spPr>
          <a:xfrm>
            <a:off x="3573462" y="4075112"/>
            <a:ext cx="4519612" cy="738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Discharging into the middle of the tipper body width will result in material falling into the second half of the width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a:spLocks noGrp="1"/>
          </p:cNvSpPr>
          <p:nvPr>
            <p:ph type="title"/>
          </p:nvPr>
        </p:nvSpPr>
        <p:spPr>
          <a:xfrm>
            <a:off x="5527675" y="1074737"/>
            <a:ext cx="2071687" cy="5016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US" sz="1400" b="1" i="0" u="none" strike="noStrike" cap="none">
                <a:solidFill>
                  <a:schemeClr val="dk1"/>
                </a:solidFill>
                <a:latin typeface="Arial"/>
                <a:ea typeface="Arial"/>
                <a:cs typeface="Arial"/>
                <a:sym typeface="Arial"/>
              </a:rPr>
              <a:t>Poorly loaded Artic</a:t>
            </a:r>
            <a:endParaRPr/>
          </a:p>
        </p:txBody>
      </p:sp>
      <p:pic>
        <p:nvPicPr>
          <p:cNvPr id="281" name="Google Shape;281;p35" descr="axle weights 001"/>
          <p:cNvPicPr preferRelativeResize="0"/>
          <p:nvPr/>
        </p:nvPicPr>
        <p:blipFill rotWithShape="1">
          <a:blip r:embed="rId3">
            <a:alphaModFix/>
          </a:blip>
          <a:srcRect/>
          <a:stretch/>
        </p:blipFill>
        <p:spPr>
          <a:xfrm>
            <a:off x="714375" y="1243012"/>
            <a:ext cx="2722562" cy="3813175"/>
          </a:xfrm>
          <a:prstGeom prst="rect">
            <a:avLst/>
          </a:prstGeom>
          <a:noFill/>
          <a:ln>
            <a:noFill/>
          </a:ln>
        </p:spPr>
      </p:pic>
      <p:cxnSp>
        <p:nvCxnSpPr>
          <p:cNvPr id="282" name="Google Shape;282;p35"/>
          <p:cNvCxnSpPr/>
          <p:nvPr/>
        </p:nvCxnSpPr>
        <p:spPr>
          <a:xfrm rot="10800000">
            <a:off x="1908175" y="1965325"/>
            <a:ext cx="3328987" cy="0"/>
          </a:xfrm>
          <a:prstGeom prst="straightConnector1">
            <a:avLst/>
          </a:prstGeom>
          <a:noFill/>
          <a:ln w="57150" cap="flat" cmpd="sng">
            <a:solidFill>
              <a:srgbClr val="000080"/>
            </a:solidFill>
            <a:prstDash val="solid"/>
            <a:miter lim="8000"/>
            <a:headEnd type="none" w="sm" len="sm"/>
            <a:tailEnd type="triangle" w="med" len="med"/>
          </a:ln>
        </p:spPr>
      </p:cxnSp>
      <p:sp>
        <p:nvSpPr>
          <p:cNvPr id="283" name="Google Shape;283;p35"/>
          <p:cNvSpPr txBox="1"/>
          <p:nvPr/>
        </p:nvSpPr>
        <p:spPr>
          <a:xfrm>
            <a:off x="5237162" y="1881187"/>
            <a:ext cx="294005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Load split evenly back and front</a:t>
            </a:r>
            <a:endParaRPr/>
          </a:p>
        </p:txBody>
      </p:sp>
      <p:cxnSp>
        <p:nvCxnSpPr>
          <p:cNvPr id="284" name="Google Shape;284;p35"/>
          <p:cNvCxnSpPr/>
          <p:nvPr/>
        </p:nvCxnSpPr>
        <p:spPr>
          <a:xfrm flipH="1">
            <a:off x="2103437" y="2035175"/>
            <a:ext cx="3133725" cy="1052512"/>
          </a:xfrm>
          <a:prstGeom prst="straightConnector1">
            <a:avLst/>
          </a:prstGeom>
          <a:noFill/>
          <a:ln w="57150" cap="flat" cmpd="sng">
            <a:solidFill>
              <a:srgbClr val="000080"/>
            </a:solidFill>
            <a:prstDash val="solid"/>
            <a:miter lim="8000"/>
            <a:headEnd type="none" w="sm" len="sm"/>
            <a:tailEnd type="triangle" w="med" len="med"/>
          </a:ln>
        </p:spPr>
      </p:cxnSp>
      <p:sp>
        <p:nvSpPr>
          <p:cNvPr id="285" name="Google Shape;285;p35"/>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 (cont)</a:t>
            </a:r>
            <a:endParaRPr/>
          </a:p>
        </p:txBody>
      </p:sp>
      <p:sp>
        <p:nvSpPr>
          <p:cNvPr id="286" name="Google Shape;286;p35"/>
          <p:cNvSpPr txBox="1"/>
          <p:nvPr/>
        </p:nvSpPr>
        <p:spPr>
          <a:xfrm>
            <a:off x="4432300" y="3476625"/>
            <a:ext cx="4217987" cy="3063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This can have an adverse effect on axle weights.</a:t>
            </a:r>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txBox="1">
            <a:spLocks noGrp="1"/>
          </p:cNvSpPr>
          <p:nvPr>
            <p:ph type="title"/>
          </p:nvPr>
        </p:nvSpPr>
        <p:spPr>
          <a:xfrm>
            <a:off x="5591175" y="733425"/>
            <a:ext cx="2570162" cy="765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US" sz="1400" b="1" i="0" u="none" strike="noStrike" cap="none">
                <a:solidFill>
                  <a:schemeClr val="dk1"/>
                </a:solidFill>
                <a:latin typeface="Arial"/>
                <a:ea typeface="Arial"/>
                <a:cs typeface="Arial"/>
                <a:sym typeface="Arial"/>
              </a:rPr>
              <a:t>Poorly loaded 8w</a:t>
            </a:r>
            <a:endParaRPr/>
          </a:p>
        </p:txBody>
      </p:sp>
      <p:pic>
        <p:nvPicPr>
          <p:cNvPr id="292" name="Google Shape;292;p36" descr="axle weights 002"/>
          <p:cNvPicPr preferRelativeResize="0"/>
          <p:nvPr/>
        </p:nvPicPr>
        <p:blipFill rotWithShape="1">
          <a:blip r:embed="rId3">
            <a:alphaModFix/>
          </a:blip>
          <a:srcRect/>
          <a:stretch/>
        </p:blipFill>
        <p:spPr>
          <a:xfrm>
            <a:off x="576262" y="920750"/>
            <a:ext cx="2941637" cy="4121150"/>
          </a:xfrm>
          <a:prstGeom prst="rect">
            <a:avLst/>
          </a:prstGeom>
          <a:noFill/>
          <a:ln>
            <a:noFill/>
          </a:ln>
        </p:spPr>
      </p:pic>
      <p:cxnSp>
        <p:nvCxnSpPr>
          <p:cNvPr id="293" name="Google Shape;293;p36"/>
          <p:cNvCxnSpPr/>
          <p:nvPr/>
        </p:nvCxnSpPr>
        <p:spPr>
          <a:xfrm flipH="1">
            <a:off x="1698625" y="3952875"/>
            <a:ext cx="3640137" cy="204787"/>
          </a:xfrm>
          <a:prstGeom prst="straightConnector1">
            <a:avLst/>
          </a:prstGeom>
          <a:noFill/>
          <a:ln w="57150" cap="flat" cmpd="sng">
            <a:solidFill>
              <a:srgbClr val="000080"/>
            </a:solidFill>
            <a:prstDash val="solid"/>
            <a:miter lim="8000"/>
            <a:headEnd type="none" w="sm" len="sm"/>
            <a:tailEnd type="triangle" w="med" len="med"/>
          </a:ln>
        </p:spPr>
      </p:cxnSp>
      <p:cxnSp>
        <p:nvCxnSpPr>
          <p:cNvPr id="294" name="Google Shape;294;p36"/>
          <p:cNvCxnSpPr/>
          <p:nvPr/>
        </p:nvCxnSpPr>
        <p:spPr>
          <a:xfrm rot="10800000">
            <a:off x="1889125" y="2181225"/>
            <a:ext cx="3449637" cy="1744662"/>
          </a:xfrm>
          <a:prstGeom prst="straightConnector1">
            <a:avLst/>
          </a:prstGeom>
          <a:noFill/>
          <a:ln w="57150" cap="flat" cmpd="sng">
            <a:solidFill>
              <a:srgbClr val="000080"/>
            </a:solidFill>
            <a:prstDash val="solid"/>
            <a:miter lim="8000"/>
            <a:headEnd type="none" w="sm" len="sm"/>
            <a:tailEnd type="triangle" w="med" len="med"/>
          </a:ln>
        </p:spPr>
      </p:cxnSp>
      <p:cxnSp>
        <p:nvCxnSpPr>
          <p:cNvPr id="295" name="Google Shape;295;p36"/>
          <p:cNvCxnSpPr/>
          <p:nvPr/>
        </p:nvCxnSpPr>
        <p:spPr>
          <a:xfrm rot="10800000">
            <a:off x="2459037" y="1531937"/>
            <a:ext cx="2879725" cy="246062"/>
          </a:xfrm>
          <a:prstGeom prst="straightConnector1">
            <a:avLst/>
          </a:prstGeom>
          <a:noFill/>
          <a:ln w="57150" cap="flat" cmpd="sng">
            <a:solidFill>
              <a:srgbClr val="000080"/>
            </a:solidFill>
            <a:prstDash val="solid"/>
            <a:miter lim="8000"/>
            <a:headEnd type="none" w="sm" len="sm"/>
            <a:tailEnd type="triangle" w="med" len="med"/>
          </a:ln>
        </p:spPr>
      </p:cxnSp>
      <p:sp>
        <p:nvSpPr>
          <p:cNvPr id="296" name="Google Shape;296;p36"/>
          <p:cNvSpPr txBox="1"/>
          <p:nvPr/>
        </p:nvSpPr>
        <p:spPr>
          <a:xfrm>
            <a:off x="5457825" y="3771900"/>
            <a:ext cx="24511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Loaded  centrally at the front</a:t>
            </a:r>
            <a:endParaRPr/>
          </a:p>
        </p:txBody>
      </p:sp>
      <p:sp>
        <p:nvSpPr>
          <p:cNvPr id="297" name="Google Shape;297;p36"/>
          <p:cNvSpPr txBox="1"/>
          <p:nvPr/>
        </p:nvSpPr>
        <p:spPr>
          <a:xfrm>
            <a:off x="5338762" y="1624012"/>
            <a:ext cx="2617787"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Loaded on one side to Tailgate</a:t>
            </a:r>
            <a:endParaRPr/>
          </a:p>
        </p:txBody>
      </p:sp>
      <p:sp>
        <p:nvSpPr>
          <p:cNvPr id="298" name="Google Shape;298;p36"/>
          <p:cNvSpPr txBox="1"/>
          <p:nvPr/>
        </p:nvSpPr>
        <p:spPr>
          <a:xfrm>
            <a:off x="165100" y="209550"/>
            <a:ext cx="356235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5. Loader drivers (cont)</a:t>
            </a:r>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7"/>
          <p:cNvPicPr preferRelativeResize="0"/>
          <p:nvPr/>
        </p:nvPicPr>
        <p:blipFill/>
        <p:spPr>
          <a:xfrm>
            <a:off x="0" y="0"/>
            <a:ext cx="150812" cy="158750"/>
          </a:xfrm>
          <a:prstGeom prst="rect">
            <a:avLst/>
          </a:prstGeom>
          <a:solidFill>
            <a:srgbClr val="FFFFFF"/>
          </a:solidFill>
          <a:ln>
            <a:noFill/>
          </a:ln>
        </p:spPr>
      </p:pic>
      <p:sp>
        <p:nvSpPr>
          <p:cNvPr id="304" name="Google Shape;304;p37"/>
          <p:cNvSpPr txBox="1"/>
          <p:nvPr/>
        </p:nvSpPr>
        <p:spPr>
          <a:xfrm>
            <a:off x="165100" y="209550"/>
            <a:ext cx="177800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a:solidFill>
                  <a:srgbClr val="7F7F7F"/>
                </a:solidFill>
                <a:latin typeface="Calibri"/>
                <a:ea typeface="Calibri"/>
                <a:cs typeface="Calibri"/>
                <a:sym typeface="Calibri"/>
              </a:rPr>
              <a:t>Conclusion</a:t>
            </a:r>
            <a:endParaRPr/>
          </a:p>
        </p:txBody>
      </p:sp>
      <p:sp>
        <p:nvSpPr>
          <p:cNvPr id="305" name="Google Shape;305;p37"/>
          <p:cNvSpPr txBox="1"/>
          <p:nvPr/>
        </p:nvSpPr>
        <p:spPr>
          <a:xfrm>
            <a:off x="909637" y="733425"/>
            <a:ext cx="7467600" cy="4616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Tipper overturns represent a significant risk to those involved in and adjacent to the loading and discharging activities</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There are many factors that can contribute to tipper </a:t>
            </a:r>
            <a:r>
              <a:rPr lang="en-US">
                <a:solidFill>
                  <a:schemeClr val="dk1"/>
                </a:solidFill>
              </a:rPr>
              <a:t>overturns</a:t>
            </a:r>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Many of these can be addressed and eliminated prior to the tipping operation by appropriate management, planning and safe loading of the vehicle</a:t>
            </a:r>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a:solidFill>
                  <a:schemeClr val="dk1"/>
                </a:solidFill>
                <a:latin typeface="Arial"/>
                <a:ea typeface="Arial"/>
                <a:cs typeface="Arial"/>
                <a:sym typeface="Arial"/>
              </a:rPr>
              <a:t>Good teamwork is essential between all parties to reduce the risk of</a:t>
            </a:r>
            <a:r>
              <a:rPr lang="en-US">
                <a:solidFill>
                  <a:schemeClr val="dk1"/>
                </a:solidFill>
              </a:rPr>
              <a:t> </a:t>
            </a:r>
            <a:r>
              <a:rPr lang="en-US" sz="1400" b="0" i="0" u="none">
                <a:solidFill>
                  <a:schemeClr val="dk1"/>
                </a:solidFill>
                <a:latin typeface="Arial"/>
                <a:ea typeface="Arial"/>
                <a:cs typeface="Arial"/>
                <a:sym typeface="Arial"/>
              </a:rPr>
              <a:t>overturns</a:t>
            </a:r>
            <a:endParaRPr/>
          </a:p>
          <a:p>
            <a:pPr marL="0" marR="0" lvl="0" indent="0" algn="l" rtl="0">
              <a:lnSpc>
                <a:spcPct val="100000"/>
              </a:lnSpc>
              <a:spcBef>
                <a:spcPts val="0"/>
              </a:spcBef>
              <a:spcAft>
                <a:spcPts val="0"/>
              </a:spcAft>
              <a:buNone/>
            </a:pPr>
            <a:endParaRPr sz="1400" b="0" i="0" u="none">
              <a:solidFill>
                <a:schemeClr val="dk1"/>
              </a:solidFill>
              <a:latin typeface="Arial"/>
              <a:ea typeface="Arial"/>
              <a:cs typeface="Arial"/>
              <a:sym typeface="Arial"/>
            </a:endParaRPr>
          </a:p>
        </p:txBody>
      </p:sp>
      <p:pic>
        <p:nvPicPr>
          <p:cNvPr id="306" name="Google Shape;306;p37"/>
          <p:cNvPicPr preferRelativeResize="0"/>
          <p:nvPr/>
        </p:nvPicPr>
        <p:blipFill rotWithShape="1">
          <a:blip r:embed="rId3">
            <a:alphaModFix/>
          </a:blip>
          <a:srcRect l="44195" t="17143" r="27141" b="34286"/>
          <a:stretch/>
        </p:blipFill>
        <p:spPr>
          <a:xfrm>
            <a:off x="3175000" y="2073275"/>
            <a:ext cx="3051175" cy="2740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3"/>
          <p:cNvPicPr preferRelativeResize="0"/>
          <p:nvPr/>
        </p:nvPicPr>
        <p:blipFill/>
        <p:spPr>
          <a:xfrm>
            <a:off x="0" y="0"/>
            <a:ext cx="150812" cy="158750"/>
          </a:xfrm>
          <a:prstGeom prst="rect">
            <a:avLst/>
          </a:prstGeom>
          <a:solidFill>
            <a:srgbClr val="FFFFFF"/>
          </a:solidFill>
          <a:ln>
            <a:noFill/>
          </a:ln>
        </p:spPr>
      </p:pic>
      <p:sp>
        <p:nvSpPr>
          <p:cNvPr id="77" name="Google Shape;77;p13"/>
          <p:cNvSpPr txBox="1"/>
          <p:nvPr/>
        </p:nvSpPr>
        <p:spPr>
          <a:xfrm>
            <a:off x="165100" y="209550"/>
            <a:ext cx="3452812"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dirty="0">
                <a:solidFill>
                  <a:srgbClr val="7F7F7F"/>
                </a:solidFill>
                <a:latin typeface="Calibri"/>
                <a:ea typeface="Calibri"/>
                <a:cs typeface="Calibri"/>
                <a:sym typeface="Calibri"/>
              </a:rPr>
              <a:t>Presentation objective</a:t>
            </a:r>
            <a:endParaRPr dirty="0"/>
          </a:p>
        </p:txBody>
      </p:sp>
      <p:sp>
        <p:nvSpPr>
          <p:cNvPr id="78" name="Google Shape;78;p13"/>
          <p:cNvSpPr txBox="1"/>
          <p:nvPr/>
        </p:nvSpPr>
        <p:spPr>
          <a:xfrm>
            <a:off x="1233487" y="1490662"/>
            <a:ext cx="6524625" cy="5222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1400" b="0" i="0" u="none" strike="noStrike" cap="none" dirty="0">
                <a:solidFill>
                  <a:schemeClr val="dk1"/>
                </a:solidFill>
                <a:latin typeface="Arial"/>
                <a:ea typeface="Arial"/>
                <a:cs typeface="Arial"/>
                <a:sym typeface="Arial"/>
              </a:rPr>
              <a:t>To keep everyone involved in or adjacent to tipper loading and discharging activities safe</a:t>
            </a:r>
            <a:endParaRPr dirty="0"/>
          </a:p>
        </p:txBody>
      </p:sp>
      <p:pic>
        <p:nvPicPr>
          <p:cNvPr id="79" name="Google Shape;79;p13" descr="ARTIC51"/>
          <p:cNvPicPr preferRelativeResize="0"/>
          <p:nvPr/>
        </p:nvPicPr>
        <p:blipFill rotWithShape="1">
          <a:blip r:embed="rId3">
            <a:alphaModFix/>
          </a:blip>
          <a:srcRect b="5348"/>
          <a:stretch/>
        </p:blipFill>
        <p:spPr>
          <a:xfrm>
            <a:off x="790575" y="2444750"/>
            <a:ext cx="3705225" cy="2611437"/>
          </a:xfrm>
          <a:prstGeom prst="rect">
            <a:avLst/>
          </a:prstGeom>
          <a:noFill/>
          <a:ln>
            <a:noFill/>
          </a:ln>
        </p:spPr>
      </p:pic>
      <p:pic>
        <p:nvPicPr>
          <p:cNvPr id="80" name="Google Shape;80;p13"/>
          <p:cNvPicPr preferRelativeResize="0"/>
          <p:nvPr/>
        </p:nvPicPr>
        <p:blipFill rotWithShape="1">
          <a:blip r:embed="rId4">
            <a:alphaModFix/>
          </a:blip>
          <a:srcRect l="14688" t="22929" r="38732" b="32802"/>
          <a:stretch/>
        </p:blipFill>
        <p:spPr>
          <a:xfrm>
            <a:off x="4856162" y="2444750"/>
            <a:ext cx="3951287" cy="26114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4"/>
          <p:cNvPicPr preferRelativeResize="0"/>
          <p:nvPr/>
        </p:nvPicPr>
        <p:blipFill/>
        <p:spPr>
          <a:xfrm>
            <a:off x="0" y="0"/>
            <a:ext cx="150812" cy="158750"/>
          </a:xfrm>
          <a:prstGeom prst="rect">
            <a:avLst/>
          </a:prstGeom>
          <a:solidFill>
            <a:srgbClr val="FFFFFF"/>
          </a:solidFill>
          <a:ln>
            <a:noFill/>
          </a:ln>
        </p:spPr>
      </p:pic>
      <p:sp>
        <p:nvSpPr>
          <p:cNvPr id="86" name="Google Shape;86;p14"/>
          <p:cNvSpPr txBox="1"/>
          <p:nvPr/>
        </p:nvSpPr>
        <p:spPr>
          <a:xfrm>
            <a:off x="165100" y="209550"/>
            <a:ext cx="2460625"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dirty="0">
                <a:solidFill>
                  <a:srgbClr val="7F7F7F"/>
                </a:solidFill>
                <a:latin typeface="Calibri"/>
                <a:ea typeface="Calibri"/>
                <a:cs typeface="Calibri"/>
                <a:sym typeface="Calibri"/>
              </a:rPr>
              <a:t>Tipper rollovers</a:t>
            </a:r>
            <a:endParaRPr dirty="0"/>
          </a:p>
        </p:txBody>
      </p:sp>
      <p:sp>
        <p:nvSpPr>
          <p:cNvPr id="87" name="Google Shape;87;p14"/>
          <p:cNvSpPr txBox="1"/>
          <p:nvPr/>
        </p:nvSpPr>
        <p:spPr>
          <a:xfrm>
            <a:off x="4697415" y="945355"/>
            <a:ext cx="4035425" cy="3760787"/>
          </a:xfrm>
          <a:prstGeom prst="rect">
            <a:avLst/>
          </a:prstGeom>
          <a:noFill/>
          <a:ln>
            <a:noFill/>
          </a:ln>
        </p:spPr>
        <p:txBody>
          <a:bodyPr spcFirstLastPara="1" wrap="square" lIns="91425" tIns="45700" rIns="91425" bIns="45700" anchor="t" anchorCtr="0">
            <a:noAutofit/>
          </a:bodyPr>
          <a:lstStyle/>
          <a:p>
            <a:pPr marL="457200" indent="-457200">
              <a:buClr>
                <a:schemeClr val="dk1"/>
              </a:buClr>
              <a:buSzPts val="3000"/>
              <a:buFont typeface="Arial"/>
              <a:buChar char="•"/>
            </a:pPr>
            <a:r>
              <a:rPr lang="en-US" sz="2400" dirty="0">
                <a:solidFill>
                  <a:schemeClr val="dk1"/>
                </a:solidFill>
              </a:rPr>
              <a:t>Rollovers represent the single most dangerous none highway incidents involving tippers</a:t>
            </a:r>
            <a:endParaRPr sz="2400" dirty="0">
              <a:solidFill>
                <a:schemeClr val="dk1"/>
              </a:solidFill>
            </a:endParaRPr>
          </a:p>
          <a:p>
            <a:pPr marL="457200" indent="-457200">
              <a:buClr>
                <a:schemeClr val="dk1"/>
              </a:buClr>
              <a:buSzPts val="3000"/>
              <a:buFont typeface="Arial"/>
              <a:buChar char="•"/>
            </a:pPr>
            <a:endParaRPr sz="2400" dirty="0">
              <a:solidFill>
                <a:schemeClr val="dk1"/>
              </a:solidFill>
            </a:endParaRPr>
          </a:p>
          <a:p>
            <a:pPr marL="457200" indent="-457200">
              <a:buClr>
                <a:schemeClr val="dk1"/>
              </a:buClr>
              <a:buSzPts val="3000"/>
              <a:buFont typeface="Arial"/>
              <a:buChar char="•"/>
            </a:pPr>
            <a:endParaRPr sz="2400" dirty="0">
              <a:solidFill>
                <a:schemeClr val="dk1"/>
              </a:solidFill>
            </a:endParaRPr>
          </a:p>
          <a:p>
            <a:pPr marL="457200" indent="-457200">
              <a:buClr>
                <a:schemeClr val="dk1"/>
              </a:buClr>
              <a:buSzPts val="3000"/>
              <a:buFont typeface="Arial"/>
              <a:buChar char="•"/>
            </a:pPr>
            <a:r>
              <a:rPr lang="en-US" sz="2400" dirty="0">
                <a:solidFill>
                  <a:schemeClr val="dk1"/>
                </a:solidFill>
              </a:rPr>
              <a:t>Rollovers continue to result in serious injuries and fatalities</a:t>
            </a:r>
            <a:endParaRPr sz="2400" dirty="0">
              <a:solidFill>
                <a:schemeClr val="dk1"/>
              </a:solidFill>
            </a:endParaRPr>
          </a:p>
        </p:txBody>
      </p:sp>
      <p:pic>
        <p:nvPicPr>
          <p:cNvPr id="88" name="Google Shape;88;p14"/>
          <p:cNvPicPr preferRelativeResize="0"/>
          <p:nvPr/>
        </p:nvPicPr>
        <p:blipFill rotWithShape="1">
          <a:blip r:embed="rId3">
            <a:alphaModFix/>
          </a:blip>
          <a:srcRect l="30094" t="10508" r="32643" b="15924"/>
          <a:stretch/>
        </p:blipFill>
        <p:spPr>
          <a:xfrm>
            <a:off x="976312" y="754062"/>
            <a:ext cx="3470275" cy="4143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152400" y="76200"/>
            <a:ext cx="6400800" cy="765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Font typeface="Calibri"/>
              <a:buNone/>
            </a:pPr>
            <a:r>
              <a:rPr lang="en-US" sz="2400" b="1" i="0" u="none" strike="noStrike" cap="none" dirty="0">
                <a:solidFill>
                  <a:srgbClr val="7F7F7F"/>
                </a:solidFill>
                <a:latin typeface="Calibri"/>
                <a:ea typeface="Calibri"/>
                <a:cs typeface="Calibri"/>
                <a:sym typeface="Calibri"/>
              </a:rPr>
              <a:t>What can we do to reduce roll over's ?</a:t>
            </a:r>
            <a:endParaRPr dirty="0"/>
          </a:p>
        </p:txBody>
      </p:sp>
      <p:pic>
        <p:nvPicPr>
          <p:cNvPr id="94" name="Google Shape;94;p15"/>
          <p:cNvPicPr preferRelativeResize="0">
            <a:picLocks noGrp="1"/>
          </p:cNvPicPr>
          <p:nvPr>
            <p:ph type="body" idx="1"/>
          </p:nvPr>
        </p:nvPicPr>
        <p:blipFill rotWithShape="1">
          <a:blip r:embed="rId3">
            <a:alphaModFix/>
          </a:blip>
          <a:srcRect/>
          <a:stretch/>
        </p:blipFill>
        <p:spPr>
          <a:xfrm>
            <a:off x="609600" y="981075"/>
            <a:ext cx="7858125" cy="4389437"/>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6"/>
          <p:cNvPicPr preferRelativeResize="0"/>
          <p:nvPr/>
        </p:nvPicPr>
        <p:blipFill/>
        <p:spPr>
          <a:xfrm>
            <a:off x="0" y="0"/>
            <a:ext cx="150812" cy="158750"/>
          </a:xfrm>
          <a:prstGeom prst="rect">
            <a:avLst/>
          </a:prstGeom>
          <a:solidFill>
            <a:srgbClr val="FFFFFF"/>
          </a:solidFill>
          <a:ln>
            <a:noFill/>
          </a:ln>
        </p:spPr>
      </p:pic>
      <p:sp>
        <p:nvSpPr>
          <p:cNvPr id="100" name="Google Shape;100;p16"/>
          <p:cNvSpPr txBox="1"/>
          <p:nvPr/>
        </p:nvSpPr>
        <p:spPr>
          <a:xfrm>
            <a:off x="165100" y="209550"/>
            <a:ext cx="6326187"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dirty="0">
                <a:solidFill>
                  <a:srgbClr val="7F7F7F"/>
                </a:solidFill>
                <a:latin typeface="Calibri"/>
                <a:ea typeface="Calibri"/>
                <a:cs typeface="Calibri"/>
                <a:sym typeface="Calibri"/>
              </a:rPr>
              <a:t>The impact of safe loading on safe tipping </a:t>
            </a:r>
            <a:endParaRPr dirty="0"/>
          </a:p>
        </p:txBody>
      </p:sp>
      <p:pic>
        <p:nvPicPr>
          <p:cNvPr id="101" name="Google Shape;101;p16"/>
          <p:cNvPicPr preferRelativeResize="0"/>
          <p:nvPr/>
        </p:nvPicPr>
        <p:blipFill rotWithShape="1">
          <a:blip r:embed="rId3">
            <a:alphaModFix/>
          </a:blip>
          <a:srcRect t="1791"/>
          <a:stretch/>
        </p:blipFill>
        <p:spPr>
          <a:xfrm>
            <a:off x="5170487" y="963612"/>
            <a:ext cx="3497262" cy="2851150"/>
          </a:xfrm>
          <a:prstGeom prst="rect">
            <a:avLst/>
          </a:prstGeom>
          <a:noFill/>
          <a:ln w="9525" cap="flat" cmpd="sng">
            <a:solidFill>
              <a:schemeClr val="dk1"/>
            </a:solidFill>
            <a:prstDash val="solid"/>
            <a:miter lim="8000"/>
            <a:headEnd type="none" w="sm" len="sm"/>
            <a:tailEnd type="none" w="sm" len="sm"/>
          </a:ln>
        </p:spPr>
      </p:pic>
      <p:sp>
        <p:nvSpPr>
          <p:cNvPr id="102" name="Google Shape;102;p16"/>
          <p:cNvSpPr txBox="1"/>
          <p:nvPr/>
        </p:nvSpPr>
        <p:spPr>
          <a:xfrm>
            <a:off x="307975" y="1068387"/>
            <a:ext cx="372110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strike="noStrike" cap="none" dirty="0">
                <a:solidFill>
                  <a:schemeClr val="dk1"/>
                </a:solidFill>
                <a:latin typeface="Arial"/>
                <a:ea typeface="Arial"/>
                <a:cs typeface="Arial"/>
                <a:sym typeface="Arial"/>
              </a:rPr>
              <a:t>There are many factors that can contribute to tipper overturns.</a:t>
            </a:r>
            <a:endParaRPr dirty="0"/>
          </a:p>
        </p:txBody>
      </p:sp>
      <p:pic>
        <p:nvPicPr>
          <p:cNvPr id="103" name="Google Shape;103;p16" descr="DSC00064"/>
          <p:cNvPicPr preferRelativeResize="0"/>
          <p:nvPr/>
        </p:nvPicPr>
        <p:blipFill rotWithShape="1">
          <a:blip r:embed="rId4">
            <a:alphaModFix/>
          </a:blip>
          <a:srcRect/>
          <a:stretch/>
        </p:blipFill>
        <p:spPr>
          <a:xfrm>
            <a:off x="363537" y="1770062"/>
            <a:ext cx="3609975" cy="3051175"/>
          </a:xfrm>
          <a:prstGeom prst="rect">
            <a:avLst/>
          </a:prstGeom>
          <a:noFill/>
          <a:ln w="9525" cap="flat" cmpd="sng">
            <a:solidFill>
              <a:schemeClr val="dk1"/>
            </a:solidFill>
            <a:prstDash val="solid"/>
            <a:miter lim="8000"/>
            <a:headEnd type="none" w="sm" len="sm"/>
            <a:tailEnd type="none" w="sm" len="sm"/>
          </a:ln>
        </p:spPr>
      </p:pic>
      <p:sp>
        <p:nvSpPr>
          <p:cNvPr id="104" name="Google Shape;104;p16"/>
          <p:cNvSpPr txBox="1"/>
          <p:nvPr/>
        </p:nvSpPr>
        <p:spPr>
          <a:xfrm>
            <a:off x="5170487" y="3929062"/>
            <a:ext cx="3595687" cy="954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strike="noStrike" cap="none" dirty="0">
                <a:solidFill>
                  <a:schemeClr val="dk1"/>
                </a:solidFill>
                <a:latin typeface="Arial"/>
                <a:ea typeface="Arial"/>
                <a:cs typeface="Arial"/>
                <a:sym typeface="Arial"/>
              </a:rPr>
              <a:t>Many of these can be addressed and eliminated prior to the tipping operation by appropriate management, planning and safe loading of the vehicle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315912" y="361950"/>
            <a:ext cx="1871662" cy="16033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Font typeface="Arial"/>
              <a:buNone/>
            </a:pPr>
            <a:r>
              <a:rPr lang="en-US" sz="1400" b="0" i="0" u="none" strike="noStrike" cap="none" dirty="0">
                <a:solidFill>
                  <a:srgbClr val="7F7F7F"/>
                </a:solidFill>
                <a:latin typeface="Arial"/>
                <a:ea typeface="Arial"/>
                <a:cs typeface="Arial"/>
                <a:sym typeface="Arial"/>
              </a:rPr>
              <a:t>Several factors</a:t>
            </a:r>
            <a:br>
              <a:rPr lang="en-US" sz="1400" b="0" i="0" u="none" strike="noStrike" cap="none" dirty="0">
                <a:solidFill>
                  <a:srgbClr val="7F7F7F"/>
                </a:solidFill>
                <a:latin typeface="Arial"/>
                <a:ea typeface="Arial"/>
                <a:cs typeface="Arial"/>
                <a:sym typeface="Arial"/>
              </a:rPr>
            </a:br>
            <a:r>
              <a:rPr lang="en-US" sz="1400" b="0" i="0" u="none" strike="noStrike" cap="none" dirty="0">
                <a:solidFill>
                  <a:srgbClr val="7F7F7F"/>
                </a:solidFill>
                <a:latin typeface="Arial"/>
                <a:ea typeface="Arial"/>
                <a:cs typeface="Arial"/>
                <a:sym typeface="Arial"/>
              </a:rPr>
              <a:t>can contribute to a tipper overturn:</a:t>
            </a:r>
            <a:br>
              <a:rPr lang="en-US" sz="1400" b="0" i="0" u="none" strike="noStrike" cap="none" dirty="0">
                <a:solidFill>
                  <a:srgbClr val="7F7F7F"/>
                </a:solidFill>
                <a:latin typeface="Arial"/>
                <a:ea typeface="Arial"/>
                <a:cs typeface="Arial"/>
                <a:sym typeface="Arial"/>
              </a:rPr>
            </a:br>
            <a:endParaRPr dirty="0"/>
          </a:p>
        </p:txBody>
      </p:sp>
      <p:sp>
        <p:nvSpPr>
          <p:cNvPr id="110" name="Google Shape;110;p17"/>
          <p:cNvSpPr txBox="1">
            <a:spLocks noGrp="1"/>
          </p:cNvSpPr>
          <p:nvPr>
            <p:ph type="body" idx="1"/>
          </p:nvPr>
        </p:nvSpPr>
        <p:spPr>
          <a:xfrm>
            <a:off x="327025" y="838200"/>
            <a:ext cx="8229600" cy="45243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F7F7F"/>
              </a:buClr>
              <a:buFont typeface="Arial"/>
              <a:buNone/>
            </a:pPr>
            <a:endParaRPr sz="1400" b="0" i="0" u="none" strike="noStrike" cap="none" dirty="0">
              <a:solidFill>
                <a:srgbClr val="7F7F7F"/>
              </a:solidFill>
              <a:latin typeface="Calibri"/>
              <a:ea typeface="Calibri"/>
              <a:cs typeface="Calibri"/>
              <a:sym typeface="Calibri"/>
            </a:endParaRPr>
          </a:p>
          <a:p>
            <a:pPr marL="742950" marR="0" lvl="1" indent="-285750" algn="l" rtl="0">
              <a:lnSpc>
                <a:spcPct val="100000"/>
              </a:lnSpc>
              <a:spcBef>
                <a:spcPts val="480"/>
              </a:spcBef>
              <a:spcAft>
                <a:spcPts val="0"/>
              </a:spcAft>
              <a:buClr>
                <a:srgbClr val="7F7F7F"/>
              </a:buClr>
              <a:buFont typeface="Arial"/>
              <a:buNone/>
            </a:pPr>
            <a:endParaRPr sz="2400" b="0" i="0" u="none" strike="noStrike" cap="none" dirty="0">
              <a:solidFill>
                <a:srgbClr val="7F7F7F"/>
              </a:solidFill>
              <a:latin typeface="Calibri"/>
              <a:ea typeface="Calibri"/>
              <a:cs typeface="Calibri"/>
              <a:sym typeface="Calibri"/>
            </a:endParaRPr>
          </a:p>
          <a:p>
            <a:pPr marL="742950" marR="0" lvl="1" indent="-285750" algn="l" rtl="0">
              <a:lnSpc>
                <a:spcPct val="100000"/>
              </a:lnSpc>
              <a:spcBef>
                <a:spcPts val="0"/>
              </a:spcBef>
              <a:spcAft>
                <a:spcPts val="0"/>
              </a:spcAft>
              <a:buClr>
                <a:srgbClr val="7F7F7F"/>
              </a:buClr>
              <a:buFont typeface="Arial"/>
              <a:buNone/>
            </a:pPr>
            <a:endParaRPr sz="2400" b="0" i="0" u="none" strike="noStrike" cap="none" dirty="0">
              <a:solidFill>
                <a:srgbClr val="7F7F7F"/>
              </a:solidFill>
              <a:latin typeface="Arial"/>
              <a:ea typeface="Arial"/>
              <a:cs typeface="Arial"/>
              <a:sym typeface="Arial"/>
            </a:endParaRPr>
          </a:p>
          <a:p>
            <a:pPr marL="342900" marR="0" lvl="0" indent="-190500" algn="l" rtl="0">
              <a:spcBef>
                <a:spcPts val="480"/>
              </a:spcBef>
              <a:spcAft>
                <a:spcPts val="0"/>
              </a:spcAft>
              <a:buClr>
                <a:srgbClr val="7F7F7F"/>
              </a:buClr>
              <a:buSzPts val="2400"/>
              <a:buFont typeface="Arial"/>
              <a:buNone/>
            </a:pPr>
            <a:endParaRPr sz="2400" b="0" i="0" u="none" strike="noStrike" cap="none" dirty="0">
              <a:solidFill>
                <a:srgbClr val="7F7F7F"/>
              </a:solidFill>
              <a:latin typeface="Arial"/>
              <a:ea typeface="Arial"/>
              <a:cs typeface="Arial"/>
              <a:sym typeface="Arial"/>
            </a:endParaRPr>
          </a:p>
        </p:txBody>
      </p:sp>
      <p:pic>
        <p:nvPicPr>
          <p:cNvPr id="111" name="Google Shape;111;p17"/>
          <p:cNvPicPr preferRelativeResize="0"/>
          <p:nvPr/>
        </p:nvPicPr>
        <p:blipFill rotWithShape="1">
          <a:blip r:embed="rId3">
            <a:alphaModFix/>
          </a:blip>
          <a:srcRect/>
          <a:stretch/>
        </p:blipFill>
        <p:spPr>
          <a:xfrm>
            <a:off x="725487" y="176212"/>
            <a:ext cx="7491412" cy="60055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8"/>
          <p:cNvPicPr preferRelativeResize="0"/>
          <p:nvPr/>
        </p:nvPicPr>
        <p:blipFill/>
        <p:spPr>
          <a:xfrm>
            <a:off x="0" y="0"/>
            <a:ext cx="150812" cy="158750"/>
          </a:xfrm>
          <a:prstGeom prst="rect">
            <a:avLst/>
          </a:prstGeom>
          <a:solidFill>
            <a:srgbClr val="FFFFFF"/>
          </a:solidFill>
          <a:ln>
            <a:noFill/>
          </a:ln>
        </p:spPr>
      </p:pic>
      <p:sp>
        <p:nvSpPr>
          <p:cNvPr id="117" name="Google Shape;117;p18"/>
          <p:cNvSpPr txBox="1"/>
          <p:nvPr/>
        </p:nvSpPr>
        <p:spPr>
          <a:xfrm>
            <a:off x="165100" y="209550"/>
            <a:ext cx="138430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dirty="0">
                <a:solidFill>
                  <a:srgbClr val="7F7F7F"/>
                </a:solidFill>
                <a:latin typeface="Calibri"/>
                <a:ea typeface="Calibri"/>
                <a:cs typeface="Calibri"/>
                <a:sym typeface="Calibri"/>
              </a:rPr>
              <a:t>The Law</a:t>
            </a:r>
            <a:endParaRPr dirty="0"/>
          </a:p>
        </p:txBody>
      </p:sp>
      <p:sp>
        <p:nvSpPr>
          <p:cNvPr id="118" name="Google Shape;118;p18"/>
          <p:cNvSpPr txBox="1"/>
          <p:nvPr/>
        </p:nvSpPr>
        <p:spPr>
          <a:xfrm>
            <a:off x="704850" y="1376362"/>
            <a:ext cx="7588250" cy="28924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strike="noStrike" cap="none" dirty="0">
                <a:solidFill>
                  <a:schemeClr val="dk1"/>
                </a:solidFill>
                <a:latin typeface="Arial"/>
                <a:ea typeface="Arial"/>
                <a:cs typeface="Arial"/>
                <a:sym typeface="Arial"/>
              </a:rPr>
              <a:t>If a driver fails to discharge a load or operate a tipping vehicle safely, both </a:t>
            </a:r>
            <a:r>
              <a:rPr lang="en-US" sz="1400" b="1" i="0" u="none" strike="noStrike" cap="none" dirty="0">
                <a:solidFill>
                  <a:schemeClr val="dk1"/>
                </a:solidFill>
                <a:latin typeface="Arial"/>
                <a:ea typeface="Arial"/>
                <a:cs typeface="Arial"/>
                <a:sym typeface="Arial"/>
              </a:rPr>
              <a:t>the </a:t>
            </a:r>
            <a:r>
              <a:rPr lang="en-US" sz="1400" b="1" i="0" u="none" strike="noStrike" cap="none" dirty="0" err="1">
                <a:solidFill>
                  <a:schemeClr val="dk1"/>
                </a:solidFill>
                <a:latin typeface="Arial"/>
                <a:ea typeface="Arial"/>
                <a:cs typeface="Arial"/>
                <a:sym typeface="Arial"/>
              </a:rPr>
              <a:t>haulier</a:t>
            </a:r>
            <a:r>
              <a:rPr lang="en-US" sz="1400" b="1" i="0" u="none" strike="noStrike" cap="none" dirty="0">
                <a:solidFill>
                  <a:schemeClr val="dk1"/>
                </a:solidFill>
                <a:latin typeface="Arial"/>
                <a:ea typeface="Arial"/>
                <a:cs typeface="Arial"/>
                <a:sym typeface="Arial"/>
              </a:rPr>
              <a:t> </a:t>
            </a:r>
            <a:r>
              <a:rPr lang="en-US" sz="1400" b="0" i="0" u="none" strike="noStrike" cap="none" dirty="0">
                <a:solidFill>
                  <a:schemeClr val="dk1"/>
                </a:solidFill>
                <a:latin typeface="Arial"/>
                <a:ea typeface="Arial"/>
                <a:cs typeface="Arial"/>
                <a:sym typeface="Arial"/>
              </a:rPr>
              <a:t>and </a:t>
            </a:r>
            <a:r>
              <a:rPr lang="en-US" sz="1400" b="1" i="0" u="none" strike="noStrike" cap="none" dirty="0">
                <a:solidFill>
                  <a:schemeClr val="dk1"/>
                </a:solidFill>
                <a:latin typeface="Arial"/>
                <a:ea typeface="Arial"/>
                <a:cs typeface="Arial"/>
                <a:sym typeface="Arial"/>
              </a:rPr>
              <a:t>driver </a:t>
            </a:r>
            <a:r>
              <a:rPr lang="en-US" sz="1400" b="0" i="0" u="none" strike="noStrike" cap="none" dirty="0">
                <a:solidFill>
                  <a:schemeClr val="dk1"/>
                </a:solidFill>
                <a:latin typeface="Arial"/>
                <a:ea typeface="Arial"/>
                <a:cs typeface="Arial"/>
                <a:sym typeface="Arial"/>
              </a:rPr>
              <a:t>may be responsible for seriously injuring themselves or others, perhaps even fatally.</a:t>
            </a:r>
            <a:endParaRPr dirty="0"/>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0" i="0" u="none" strike="noStrike" cap="none" dirty="0">
                <a:solidFill>
                  <a:schemeClr val="dk1"/>
                </a:solidFill>
                <a:latin typeface="Arial"/>
                <a:ea typeface="Arial"/>
                <a:cs typeface="Arial"/>
                <a:sym typeface="Arial"/>
              </a:rPr>
              <a:t>In addition, all other parties involved in managing the safety of operations at the loading and discharge locations, may also be held responsible. This would include </a:t>
            </a:r>
            <a:r>
              <a:rPr lang="en-US" sz="1400" b="1" i="0" u="none" strike="noStrike" cap="none" dirty="0">
                <a:solidFill>
                  <a:schemeClr val="dk1"/>
                </a:solidFill>
                <a:latin typeface="Arial"/>
                <a:ea typeface="Arial"/>
                <a:cs typeface="Arial"/>
                <a:sym typeface="Arial"/>
              </a:rPr>
              <a:t>quarry operators</a:t>
            </a:r>
            <a:r>
              <a:rPr lang="en-US" sz="1400" b="0" i="0" u="none" strike="noStrike" cap="none" dirty="0">
                <a:solidFill>
                  <a:schemeClr val="dk1"/>
                </a:solidFill>
                <a:latin typeface="Arial"/>
                <a:ea typeface="Arial"/>
                <a:cs typeface="Arial"/>
                <a:sym typeface="Arial"/>
              </a:rPr>
              <a:t>, and </a:t>
            </a:r>
            <a:r>
              <a:rPr lang="en-US" sz="1400" b="1" i="0" u="none" strike="noStrike" cap="none" dirty="0">
                <a:solidFill>
                  <a:schemeClr val="dk1"/>
                </a:solidFill>
                <a:latin typeface="Arial"/>
                <a:ea typeface="Arial"/>
                <a:cs typeface="Arial"/>
                <a:sym typeface="Arial"/>
              </a:rPr>
              <a:t>site managers. </a:t>
            </a:r>
            <a:endParaRPr dirty="0"/>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1" i="0" u="none" strike="noStrike" cap="none" dirty="0">
                <a:solidFill>
                  <a:schemeClr val="dk1"/>
                </a:solidFill>
                <a:latin typeface="Arial"/>
                <a:ea typeface="Arial"/>
                <a:cs typeface="Arial"/>
                <a:sym typeface="Arial"/>
              </a:rPr>
              <a:t>Employers, owners and managers </a:t>
            </a:r>
            <a:r>
              <a:rPr lang="en-US" sz="1400" b="0" i="0" u="none" strike="noStrike" cap="none" dirty="0">
                <a:solidFill>
                  <a:schemeClr val="dk1"/>
                </a:solidFill>
                <a:latin typeface="Arial"/>
                <a:ea typeface="Arial"/>
                <a:cs typeface="Arial"/>
                <a:sym typeface="Arial"/>
              </a:rPr>
              <a:t>have a responsibility to provide and maintain safe systems of work, and to take reasonable and practical precautions to ensure the health and safety of all workers and members of the public who may be affected by their activities.</a:t>
            </a:r>
            <a:endParaRPr dirty="0"/>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400" b="1" i="0" u="none" strike="noStrike" cap="none" dirty="0">
                <a:solidFill>
                  <a:schemeClr val="dk1"/>
                </a:solidFill>
                <a:latin typeface="Arial"/>
                <a:ea typeface="Arial"/>
                <a:cs typeface="Arial"/>
                <a:sym typeface="Arial"/>
              </a:rPr>
              <a:t>All drivers, including the self employed</a:t>
            </a:r>
            <a:r>
              <a:rPr lang="en-US" sz="1400" b="0" i="0" u="none" strike="noStrike" cap="none" dirty="0">
                <a:solidFill>
                  <a:schemeClr val="dk1"/>
                </a:solidFill>
                <a:latin typeface="Arial"/>
                <a:ea typeface="Arial"/>
                <a:cs typeface="Arial"/>
                <a:sym typeface="Arial"/>
              </a:rPr>
              <a:t>, have a responsibility for their own health and safety, and that of other people who could be affected by their actions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9"/>
          <p:cNvPicPr preferRelativeResize="0"/>
          <p:nvPr/>
        </p:nvPicPr>
        <p:blipFill/>
        <p:spPr>
          <a:xfrm>
            <a:off x="0" y="0"/>
            <a:ext cx="150812" cy="158750"/>
          </a:xfrm>
          <a:prstGeom prst="rect">
            <a:avLst/>
          </a:prstGeom>
          <a:solidFill>
            <a:srgbClr val="FFFFFF"/>
          </a:solidFill>
          <a:ln>
            <a:noFill/>
          </a:ln>
        </p:spPr>
      </p:pic>
      <p:sp>
        <p:nvSpPr>
          <p:cNvPr id="124" name="Google Shape;124;p19"/>
          <p:cNvSpPr txBox="1"/>
          <p:nvPr/>
        </p:nvSpPr>
        <p:spPr>
          <a:xfrm>
            <a:off x="165100" y="209550"/>
            <a:ext cx="6694487"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 typeface="Calibri"/>
              <a:buNone/>
            </a:pPr>
            <a:r>
              <a:rPr lang="en-US" sz="2800" b="0" i="0" u="none" strike="noStrike" cap="none">
                <a:solidFill>
                  <a:srgbClr val="7F7F7F"/>
                </a:solidFill>
                <a:latin typeface="Calibri"/>
                <a:ea typeface="Calibri"/>
                <a:cs typeface="Calibri"/>
                <a:sym typeface="Calibri"/>
              </a:rPr>
              <a:t>Safe loading of tippers requires a team effort</a:t>
            </a:r>
            <a:endParaRPr/>
          </a:p>
        </p:txBody>
      </p:sp>
      <p:pic>
        <p:nvPicPr>
          <p:cNvPr id="125" name="Google Shape;125;p19"/>
          <p:cNvPicPr preferRelativeResize="0"/>
          <p:nvPr/>
        </p:nvPicPr>
        <p:blipFill rotWithShape="1">
          <a:blip r:embed="rId3">
            <a:alphaModFix/>
          </a:blip>
          <a:srcRect/>
          <a:stretch/>
        </p:blipFill>
        <p:spPr>
          <a:xfrm>
            <a:off x="1524000" y="884237"/>
            <a:ext cx="6388100" cy="4578350"/>
          </a:xfrm>
          <a:prstGeom prst="rect">
            <a:avLst/>
          </a:prstGeom>
          <a:noFill/>
          <a:ln>
            <a:noFill/>
          </a:ln>
        </p:spPr>
      </p:pic>
      <p:grpSp>
        <p:nvGrpSpPr>
          <p:cNvPr id="126" name="Google Shape;126;p19"/>
          <p:cNvGrpSpPr/>
          <p:nvPr/>
        </p:nvGrpSpPr>
        <p:grpSpPr>
          <a:xfrm>
            <a:off x="3100387" y="3867150"/>
            <a:ext cx="1284287" cy="1250950"/>
            <a:chOff x="862703100" y="996349900"/>
            <a:chExt cx="1789309387" cy="1789309387"/>
          </a:xfrm>
        </p:grpSpPr>
        <p:sp>
          <p:nvSpPr>
            <p:cNvPr id="127" name="Google Shape;127;p19"/>
            <p:cNvSpPr/>
            <p:nvPr/>
          </p:nvSpPr>
          <p:spPr>
            <a:xfrm>
              <a:off x="862703100" y="996349900"/>
              <a:ext cx="1789309387" cy="1789309387"/>
            </a:xfrm>
            <a:prstGeom prst="ellipse">
              <a:avLst/>
            </a:prstGeom>
            <a:solidFill>
              <a:srgbClr val="4F81BD">
                <a:alpha val="49803"/>
              </a:srgbClr>
            </a:solidFill>
            <a:ln w="254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8" name="Google Shape;128;p19"/>
            <p:cNvSpPr txBox="1"/>
            <p:nvPr/>
          </p:nvSpPr>
          <p:spPr>
            <a:xfrm>
              <a:off x="1123689600" y="1257481000"/>
              <a:ext cx="1267334564" cy="1267048828"/>
            </a:xfrm>
            <a:prstGeom prst="rect">
              <a:avLst/>
            </a:prstGeom>
            <a:noFill/>
            <a:ln>
              <a:noFill/>
            </a:ln>
          </p:spPr>
          <p:txBody>
            <a:bodyPr spcFirstLastPara="1" wrap="square" lIns="31750" tIns="31750" rIns="31750" bIns="3175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29" name="Google Shape;129;p19"/>
          <p:cNvSpPr txBox="1"/>
          <p:nvPr/>
        </p:nvSpPr>
        <p:spPr>
          <a:xfrm>
            <a:off x="3100387" y="4068762"/>
            <a:ext cx="1398587" cy="87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US" sz="1700" b="1" i="0" u="none">
                <a:solidFill>
                  <a:schemeClr val="dk1"/>
                </a:solidFill>
                <a:latin typeface="Calibri"/>
                <a:ea typeface="Calibri"/>
                <a:cs typeface="Calibri"/>
                <a:sym typeface="Calibri"/>
              </a:rPr>
              <a:t>4</a:t>
            </a:r>
            <a:endParaRPr/>
          </a:p>
          <a:p>
            <a:pPr marL="0" marR="0" lvl="0" indent="0" algn="ctr" rtl="0">
              <a:lnSpc>
                <a:spcPct val="100000"/>
              </a:lnSpc>
              <a:spcBef>
                <a:spcPts val="0"/>
              </a:spcBef>
              <a:spcAft>
                <a:spcPts val="0"/>
              </a:spcAft>
              <a:buClr>
                <a:schemeClr val="dk1"/>
              </a:buClr>
              <a:buFont typeface="Calibri"/>
              <a:buNone/>
            </a:pPr>
            <a:r>
              <a:rPr lang="en-US" sz="1700" b="1" i="0" u="none">
                <a:solidFill>
                  <a:schemeClr val="dk1"/>
                </a:solidFill>
                <a:latin typeface="Calibri"/>
                <a:ea typeface="Calibri"/>
                <a:cs typeface="Calibri"/>
                <a:sym typeface="Calibri"/>
              </a:rPr>
              <a:t>Weighbridge staff</a:t>
            </a:r>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1854</Words>
  <Application>Microsoft Office PowerPoint</Application>
  <PresentationFormat>On-screen Show (4:3)</PresentationFormat>
  <Paragraphs>217</Paragraphs>
  <Slides>27</Slides>
  <Notes>27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27</vt:i4>
      </vt:variant>
    </vt:vector>
  </HeadingPairs>
  <TitlesOfParts>
    <vt:vector size="33" baseType="lpstr">
      <vt:lpstr>Arial</vt:lpstr>
      <vt:lpstr>Calibri</vt:lpstr>
      <vt:lpstr>1_Office Theme</vt:lpstr>
      <vt:lpstr>3_Office Theme</vt:lpstr>
      <vt:lpstr>Office Theme</vt:lpstr>
      <vt:lpstr>2_Office Theme</vt:lpstr>
      <vt:lpstr>QNJAC – Road Haulage sub-committee</vt:lpstr>
      <vt:lpstr>PowerPoint Presentation</vt:lpstr>
      <vt:lpstr>PowerPoint Presentation</vt:lpstr>
      <vt:lpstr>PowerPoint Presentation</vt:lpstr>
      <vt:lpstr>What can we do to reduce roll over's ?</vt:lpstr>
      <vt:lpstr>PowerPoint Presentation</vt:lpstr>
      <vt:lpstr>Several factors can contribute to a tipper overturn: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Correctly loaded Artic</vt:lpstr>
      <vt:lpstr>Correctly loaded 8w</vt:lpstr>
      <vt:lpstr>PowerPoint Presentation</vt:lpstr>
      <vt:lpstr>Poorly loaded Artic</vt:lpstr>
      <vt:lpstr>Poorly loaded 8w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QNJAC – Road Haulage sub-committee</dc:title>
  <dc:creator>Carl Milton</dc:creator>
  <cp:lastModifiedBy>Carl Milton</cp:lastModifiedBy>
  <cp:revision>9</cp:revision>
  <dcterms:modified xsi:type="dcterms:W3CDTF">2018-11-20T21:47:37Z</dcterms:modified>
</cp:coreProperties>
</file>