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33" r:id="rId3"/>
    <p:sldMasterId id="2147483945" r:id="rId4"/>
  </p:sldMasterIdLst>
  <p:notesMasterIdLst>
    <p:notesMasterId r:id="rId32"/>
  </p:notesMasterIdLst>
  <p:sldIdLst>
    <p:sldId id="308" r:id="rId5"/>
    <p:sldId id="342" r:id="rId6"/>
    <p:sldId id="290" r:id="rId7"/>
    <p:sldId id="291" r:id="rId8"/>
    <p:sldId id="314" r:id="rId9"/>
    <p:sldId id="292" r:id="rId10"/>
    <p:sldId id="288" r:id="rId11"/>
    <p:sldId id="343" r:id="rId12"/>
    <p:sldId id="346" r:id="rId13"/>
    <p:sldId id="256" r:id="rId14"/>
    <p:sldId id="262" r:id="rId15"/>
    <p:sldId id="264" r:id="rId16"/>
    <p:sldId id="266" r:id="rId17"/>
    <p:sldId id="267" r:id="rId18"/>
    <p:sldId id="270" r:id="rId19"/>
    <p:sldId id="260" r:id="rId20"/>
    <p:sldId id="258" r:id="rId21"/>
    <p:sldId id="317" r:id="rId22"/>
    <p:sldId id="331" r:id="rId23"/>
    <p:sldId id="347" r:id="rId24"/>
    <p:sldId id="283" r:id="rId25"/>
    <p:sldId id="341" r:id="rId26"/>
    <p:sldId id="275" r:id="rId27"/>
    <p:sldId id="344" r:id="rId28"/>
    <p:sldId id="345" r:id="rId29"/>
    <p:sldId id="349" r:id="rId30"/>
    <p:sldId id="348" r:id="rId31"/>
  </p:sldIdLst>
  <p:sldSz cx="9144000" cy="6858000" type="screen4x3"/>
  <p:notesSz cx="6640513" cy="99044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9">
          <p15:clr>
            <a:srgbClr val="A4A3A4"/>
          </p15:clr>
        </p15:guide>
        <p15:guide id="2" pos="20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7113"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220" y="-114"/>
      </p:cViewPr>
      <p:guideLst>
        <p:guide orient="horz" pos="3119"/>
        <p:guide pos="20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8DC43-C4B3-4E52-A949-D7E9B8E1917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0B55EDE-9938-42DF-AB52-C5E12DAAE20C}">
      <dgm:prSet phldrT="[Text]"/>
      <dgm:spPr/>
      <dgm:t>
        <a:bodyPr/>
        <a:lstStyle/>
        <a:p>
          <a:r>
            <a:rPr lang="en-GB" dirty="0" smtClean="0"/>
            <a:t>Reduction from Current  2 x Rollovers per annum</a:t>
          </a:r>
          <a:endParaRPr lang="en-US" dirty="0"/>
        </a:p>
      </dgm:t>
    </dgm:pt>
    <dgm:pt modelId="{EBAD96B3-A771-4061-B6D2-95714C2E600F}" type="parTrans" cxnId="{CA898B47-EDF1-4862-B4AA-D8A3198103C5}">
      <dgm:prSet/>
      <dgm:spPr/>
      <dgm:t>
        <a:bodyPr/>
        <a:lstStyle/>
        <a:p>
          <a:endParaRPr lang="en-US"/>
        </a:p>
      </dgm:t>
    </dgm:pt>
    <dgm:pt modelId="{69B830BE-8B7F-4A01-BC5F-28D922F410DE}" type="sibTrans" cxnId="{CA898B47-EDF1-4862-B4AA-D8A3198103C5}">
      <dgm:prSet/>
      <dgm:spPr/>
      <dgm:t>
        <a:bodyPr/>
        <a:lstStyle/>
        <a:p>
          <a:endParaRPr lang="en-US"/>
        </a:p>
      </dgm:t>
    </dgm:pt>
    <dgm:pt modelId="{AA28FBD7-97F3-4C11-B201-B9AC87F3A690}">
      <dgm:prSet phldrT="[Text]" custT="1"/>
      <dgm:spPr/>
      <dgm:t>
        <a:bodyPr/>
        <a:lstStyle/>
        <a:p>
          <a:pPr algn="ctr"/>
          <a:r>
            <a:rPr lang="en-GB" sz="1400" dirty="0" smtClean="0"/>
            <a:t>Training </a:t>
          </a:r>
        </a:p>
        <a:p>
          <a:pPr algn="ctr"/>
          <a:r>
            <a:rPr lang="en-GB" sz="800" dirty="0" smtClean="0"/>
            <a:t>Driver, Haulier, M</a:t>
          </a:r>
          <a:r>
            <a:rPr lang="en-GB" sz="800" dirty="0" smtClean="0">
              <a:solidFill>
                <a:schemeClr val="tx1"/>
              </a:solidFill>
            </a:rPr>
            <a:t>anagement, Shovel driver, Weighbridge Operator (inductions &amp; procedures)</a:t>
          </a:r>
          <a:endParaRPr lang="en-US" sz="800" dirty="0">
            <a:solidFill>
              <a:schemeClr val="tx1"/>
            </a:solidFill>
          </a:endParaRPr>
        </a:p>
      </dgm:t>
    </dgm:pt>
    <dgm:pt modelId="{2FE63EF3-F679-466F-88ED-8D6E54AC452A}" type="parTrans" cxnId="{CCD679FB-7408-454B-A4E4-F1BC6BF7C07B}">
      <dgm:prSet/>
      <dgm:spPr/>
      <dgm:t>
        <a:bodyPr/>
        <a:lstStyle/>
        <a:p>
          <a:endParaRPr lang="en-US"/>
        </a:p>
      </dgm:t>
    </dgm:pt>
    <dgm:pt modelId="{B590E173-BFA7-491B-8720-7F5BE372AC2A}" type="sibTrans" cxnId="{CCD679FB-7408-454B-A4E4-F1BC6BF7C07B}">
      <dgm:prSet/>
      <dgm:spPr/>
      <dgm:t>
        <a:bodyPr/>
        <a:lstStyle/>
        <a:p>
          <a:endParaRPr lang="en-US"/>
        </a:p>
      </dgm:t>
    </dgm:pt>
    <dgm:pt modelId="{AA5AE04F-17C0-4AC0-AD38-53961F52D664}">
      <dgm:prSet phldrT="[Text]" custT="1"/>
      <dgm:spPr/>
      <dgm:t>
        <a:bodyPr/>
        <a:lstStyle/>
        <a:p>
          <a:r>
            <a:rPr lang="en-GB" sz="1400" dirty="0" smtClean="0"/>
            <a:t>Improve own sites</a:t>
          </a:r>
        </a:p>
        <a:p>
          <a:r>
            <a:rPr lang="en-GB" sz="900" dirty="0" smtClean="0"/>
            <a:t>De- Risk / Increase control</a:t>
          </a:r>
          <a:endParaRPr lang="en-US" sz="900" dirty="0"/>
        </a:p>
      </dgm:t>
    </dgm:pt>
    <dgm:pt modelId="{06732256-5DE2-4821-9282-5BAC4923E414}" type="parTrans" cxnId="{7DA14CAE-A719-4729-B744-B29FEEE42A90}">
      <dgm:prSet/>
      <dgm:spPr/>
      <dgm:t>
        <a:bodyPr/>
        <a:lstStyle/>
        <a:p>
          <a:endParaRPr lang="en-US"/>
        </a:p>
      </dgm:t>
    </dgm:pt>
    <dgm:pt modelId="{D3D3B7AE-B5AD-4576-8A10-93E363E26AEE}" type="sibTrans" cxnId="{7DA14CAE-A719-4729-B744-B29FEEE42A90}">
      <dgm:prSet/>
      <dgm:spPr/>
      <dgm:t>
        <a:bodyPr/>
        <a:lstStyle/>
        <a:p>
          <a:endParaRPr lang="en-US"/>
        </a:p>
      </dgm:t>
    </dgm:pt>
    <dgm:pt modelId="{BFFF0205-E959-471A-80B1-2C2EC65C16FE}">
      <dgm:prSet phldrT="[Text]"/>
      <dgm:spPr/>
      <dgm:t>
        <a:bodyPr/>
        <a:lstStyle/>
        <a:p>
          <a:r>
            <a:rPr lang="en-GB" dirty="0" smtClean="0"/>
            <a:t>This could improve likelihood to &lt;1 per annum</a:t>
          </a:r>
          <a:endParaRPr lang="en-US" dirty="0"/>
        </a:p>
      </dgm:t>
    </dgm:pt>
    <dgm:pt modelId="{E4C759A8-541F-46D6-A0DF-AF13C7A60913}" type="parTrans" cxnId="{42F6ABA1-2689-4F2C-BA99-41A2C82A11F6}">
      <dgm:prSet/>
      <dgm:spPr/>
      <dgm:t>
        <a:bodyPr/>
        <a:lstStyle/>
        <a:p>
          <a:endParaRPr lang="en-US"/>
        </a:p>
      </dgm:t>
    </dgm:pt>
    <dgm:pt modelId="{E487F1F2-1657-40A8-9312-5650212693AE}" type="sibTrans" cxnId="{42F6ABA1-2689-4F2C-BA99-41A2C82A11F6}">
      <dgm:prSet/>
      <dgm:spPr/>
      <dgm:t>
        <a:bodyPr/>
        <a:lstStyle/>
        <a:p>
          <a:endParaRPr lang="en-US"/>
        </a:p>
      </dgm:t>
    </dgm:pt>
    <dgm:pt modelId="{8B19CCDA-33A6-42FC-A8D5-21A1A5A3B9DD}">
      <dgm:prSet phldrT="[Text]" custT="1"/>
      <dgm:spPr/>
      <dgm:t>
        <a:bodyPr/>
        <a:lstStyle/>
        <a:p>
          <a:r>
            <a:rPr lang="en-GB" sz="1400" dirty="0" smtClean="0"/>
            <a:t>Restricted fleet use </a:t>
          </a:r>
        </a:p>
        <a:p>
          <a:r>
            <a:rPr lang="en-GB" sz="1000" dirty="0" smtClean="0"/>
            <a:t> No secondary / 100% inclinometers</a:t>
          </a:r>
          <a:endParaRPr lang="en-US" sz="1000" dirty="0"/>
        </a:p>
      </dgm:t>
    </dgm:pt>
    <dgm:pt modelId="{475F7237-8502-4CB0-BC94-4C369F97C405}" type="parTrans" cxnId="{B0FFAB3A-F820-4325-BA09-EE33F8AE8015}">
      <dgm:prSet/>
      <dgm:spPr/>
      <dgm:t>
        <a:bodyPr/>
        <a:lstStyle/>
        <a:p>
          <a:endParaRPr lang="en-US"/>
        </a:p>
      </dgm:t>
    </dgm:pt>
    <dgm:pt modelId="{FE2E6994-0B41-408D-B2F8-07D166734FBD}" type="sibTrans" cxnId="{B0FFAB3A-F820-4325-BA09-EE33F8AE8015}">
      <dgm:prSet/>
      <dgm:spPr/>
      <dgm:t>
        <a:bodyPr/>
        <a:lstStyle/>
        <a:p>
          <a:endParaRPr lang="en-US"/>
        </a:p>
      </dgm:t>
    </dgm:pt>
    <dgm:pt modelId="{C3A1AABE-501C-49BA-91A8-8D58997558C3}">
      <dgm:prSet phldrT="[Text]" custT="1"/>
      <dgm:spPr/>
      <dgm:t>
        <a:bodyPr/>
        <a:lstStyle/>
        <a:p>
          <a:r>
            <a:rPr lang="en-GB" sz="1400" dirty="0" smtClean="0"/>
            <a:t>Significant site investment</a:t>
          </a:r>
          <a:endParaRPr lang="en-US" sz="1400" dirty="0"/>
        </a:p>
      </dgm:t>
    </dgm:pt>
    <dgm:pt modelId="{69BAAEB8-E8D4-4B97-B037-66BDD4775FD8}" type="parTrans" cxnId="{2E6E6CAB-8EFF-42E9-B791-C78F43B2BDD6}">
      <dgm:prSet/>
      <dgm:spPr/>
      <dgm:t>
        <a:bodyPr/>
        <a:lstStyle/>
        <a:p>
          <a:endParaRPr lang="en-US"/>
        </a:p>
      </dgm:t>
    </dgm:pt>
    <dgm:pt modelId="{48FF44F9-CF0F-42D0-8592-1E083DF2A0E7}" type="sibTrans" cxnId="{2E6E6CAB-8EFF-42E9-B791-C78F43B2BDD6}">
      <dgm:prSet/>
      <dgm:spPr/>
      <dgm:t>
        <a:bodyPr/>
        <a:lstStyle/>
        <a:p>
          <a:endParaRPr lang="en-US"/>
        </a:p>
      </dgm:t>
    </dgm:pt>
    <dgm:pt modelId="{6A66095B-6B30-4BA5-A3D8-2B1A92A4BA54}">
      <dgm:prSet phldrT="[Text]"/>
      <dgm:spPr/>
      <dgm:t>
        <a:bodyPr/>
        <a:lstStyle/>
        <a:p>
          <a:r>
            <a:rPr lang="en-GB" dirty="0" smtClean="0"/>
            <a:t>Reduce risk to &lt;1 per 2 Years </a:t>
          </a:r>
          <a:endParaRPr lang="en-US" dirty="0"/>
        </a:p>
      </dgm:t>
    </dgm:pt>
    <dgm:pt modelId="{BA648D13-12CB-4AD2-8894-EFBDB7355D63}" type="parTrans" cxnId="{F8C0B2BE-5E04-47DA-9AAB-C3A7FD475AD3}">
      <dgm:prSet/>
      <dgm:spPr/>
      <dgm:t>
        <a:bodyPr/>
        <a:lstStyle/>
        <a:p>
          <a:endParaRPr lang="en-US"/>
        </a:p>
      </dgm:t>
    </dgm:pt>
    <dgm:pt modelId="{3925DBC2-F7E2-49C4-9A93-2490C7B04D8C}" type="sibTrans" cxnId="{F8C0B2BE-5E04-47DA-9AAB-C3A7FD475AD3}">
      <dgm:prSet/>
      <dgm:spPr/>
      <dgm:t>
        <a:bodyPr/>
        <a:lstStyle/>
        <a:p>
          <a:endParaRPr lang="en-US"/>
        </a:p>
      </dgm:t>
    </dgm:pt>
    <dgm:pt modelId="{8214FD58-5529-4344-9D17-0A1B5C41368F}">
      <dgm:prSet phldrT="[Text]" custT="1"/>
      <dgm:spPr/>
      <dgm:t>
        <a:bodyPr/>
        <a:lstStyle/>
        <a:p>
          <a:r>
            <a:rPr lang="en-GB" sz="1400" dirty="0" smtClean="0"/>
            <a:t>All fleet fitted with inclinometers</a:t>
          </a:r>
          <a:endParaRPr lang="en-US" sz="1400" dirty="0"/>
        </a:p>
      </dgm:t>
    </dgm:pt>
    <dgm:pt modelId="{51AE8F37-41C5-43CC-9AB4-B9BBA5D5CFDE}" type="parTrans" cxnId="{3C1F7885-3FE8-4F5D-BAF4-A11FD789C822}">
      <dgm:prSet/>
      <dgm:spPr/>
      <dgm:t>
        <a:bodyPr/>
        <a:lstStyle/>
        <a:p>
          <a:endParaRPr lang="en-US"/>
        </a:p>
      </dgm:t>
    </dgm:pt>
    <dgm:pt modelId="{CD19B3C5-0E39-4571-8DC8-AF2B71E30F0C}" type="sibTrans" cxnId="{3C1F7885-3FE8-4F5D-BAF4-A11FD789C822}">
      <dgm:prSet/>
      <dgm:spPr/>
      <dgm:t>
        <a:bodyPr/>
        <a:lstStyle/>
        <a:p>
          <a:endParaRPr lang="en-US"/>
        </a:p>
      </dgm:t>
    </dgm:pt>
    <dgm:pt modelId="{0C82AA43-F6D4-4956-BAA6-F18EC8507E20}">
      <dgm:prSet phldrT="[Text]" custT="1"/>
      <dgm:spPr/>
      <dgm:t>
        <a:bodyPr/>
        <a:lstStyle/>
        <a:p>
          <a:r>
            <a:rPr lang="en-GB" sz="1400" dirty="0" smtClean="0"/>
            <a:t>Strict compliance with only flat man made surfaces</a:t>
          </a:r>
          <a:endParaRPr lang="en-US" sz="1400" dirty="0"/>
        </a:p>
      </dgm:t>
    </dgm:pt>
    <dgm:pt modelId="{628F30CE-E1D2-4AC8-9099-3645263BAC3A}" type="parTrans" cxnId="{97D063E6-5A06-431E-87D3-4A10DC2023A6}">
      <dgm:prSet/>
      <dgm:spPr/>
      <dgm:t>
        <a:bodyPr/>
        <a:lstStyle/>
        <a:p>
          <a:endParaRPr lang="en-US"/>
        </a:p>
      </dgm:t>
    </dgm:pt>
    <dgm:pt modelId="{64F128DD-2324-4289-B244-D801AD8B1562}" type="sibTrans" cxnId="{97D063E6-5A06-431E-87D3-4A10DC2023A6}">
      <dgm:prSet/>
      <dgm:spPr/>
      <dgm:t>
        <a:bodyPr/>
        <a:lstStyle/>
        <a:p>
          <a:endParaRPr lang="en-US"/>
        </a:p>
      </dgm:t>
    </dgm:pt>
    <dgm:pt modelId="{8F6D0CCC-3503-4079-A31B-1410E283576F}">
      <dgm:prSet phldrT="[Text]" custT="1"/>
      <dgm:spPr/>
      <dgm:t>
        <a:bodyPr/>
        <a:lstStyle/>
        <a:p>
          <a:r>
            <a:rPr lang="en-GB" sz="1400" dirty="0" smtClean="0"/>
            <a:t>Increased customer management</a:t>
          </a:r>
          <a:endParaRPr lang="en-US" sz="1400" dirty="0"/>
        </a:p>
      </dgm:t>
    </dgm:pt>
    <dgm:pt modelId="{41E89E8A-2E00-4F15-9E1D-3E70B2061B2C}" type="parTrans" cxnId="{76F63D6E-7F8E-486D-828F-EC0E807EE1B5}">
      <dgm:prSet/>
      <dgm:spPr/>
      <dgm:t>
        <a:bodyPr/>
        <a:lstStyle/>
        <a:p>
          <a:endParaRPr lang="en-US"/>
        </a:p>
      </dgm:t>
    </dgm:pt>
    <dgm:pt modelId="{BD951ADC-55EC-4893-A373-B83B22764441}" type="sibTrans" cxnId="{76F63D6E-7F8E-486D-828F-EC0E807EE1B5}">
      <dgm:prSet/>
      <dgm:spPr/>
      <dgm:t>
        <a:bodyPr/>
        <a:lstStyle/>
        <a:p>
          <a:endParaRPr lang="en-US"/>
        </a:p>
      </dgm:t>
    </dgm:pt>
    <dgm:pt modelId="{A77DC050-1AED-4E92-A4F7-6C09277B92D4}">
      <dgm:prSet phldrT="[Text]" custT="1"/>
      <dgm:spPr/>
      <dgm:t>
        <a:bodyPr/>
        <a:lstStyle/>
        <a:p>
          <a:r>
            <a:rPr lang="en-GB" sz="1400" dirty="0" smtClean="0"/>
            <a:t>Improved Loading</a:t>
          </a:r>
        </a:p>
        <a:p>
          <a:r>
            <a:rPr lang="en-GB" sz="900" dirty="0" smtClean="0"/>
            <a:t>Best practise rolled out</a:t>
          </a:r>
        </a:p>
      </dgm:t>
    </dgm:pt>
    <dgm:pt modelId="{FBA2A22B-BBFB-4F0F-BB8F-EC2584080E2F}" type="parTrans" cxnId="{A7D4CF3D-E1BF-45C2-835E-DDEDBAB65C7C}">
      <dgm:prSet/>
      <dgm:spPr/>
      <dgm:t>
        <a:bodyPr/>
        <a:lstStyle/>
        <a:p>
          <a:endParaRPr lang="en-US"/>
        </a:p>
      </dgm:t>
    </dgm:pt>
    <dgm:pt modelId="{08335B4B-449D-4636-94F7-ACA2E3CC1A9B}" type="sibTrans" cxnId="{A7D4CF3D-E1BF-45C2-835E-DDEDBAB65C7C}">
      <dgm:prSet/>
      <dgm:spPr/>
      <dgm:t>
        <a:bodyPr/>
        <a:lstStyle/>
        <a:p>
          <a:endParaRPr lang="en-US"/>
        </a:p>
      </dgm:t>
    </dgm:pt>
    <dgm:pt modelId="{D7DEA088-050E-4698-89EC-3D83E1598B3A}" type="pres">
      <dgm:prSet presAssocID="{70F8DC43-C4B3-4E52-A949-D7E9B8E1917E}" presName="Name0" presStyleCnt="0">
        <dgm:presLayoutVars>
          <dgm:dir/>
          <dgm:animLvl val="lvl"/>
          <dgm:resizeHandles val="exact"/>
        </dgm:presLayoutVars>
      </dgm:prSet>
      <dgm:spPr/>
      <dgm:t>
        <a:bodyPr/>
        <a:lstStyle/>
        <a:p>
          <a:endParaRPr lang="en-US"/>
        </a:p>
      </dgm:t>
    </dgm:pt>
    <dgm:pt modelId="{A89AAB5A-654B-40CB-999B-05BD035D52DA}" type="pres">
      <dgm:prSet presAssocID="{6A66095B-6B30-4BA5-A3D8-2B1A92A4BA54}" presName="boxAndChildren" presStyleCnt="0"/>
      <dgm:spPr/>
    </dgm:pt>
    <dgm:pt modelId="{ADAB84E9-D82F-4F9F-9569-F43E7B9A51A2}" type="pres">
      <dgm:prSet presAssocID="{6A66095B-6B30-4BA5-A3D8-2B1A92A4BA54}" presName="parentTextBox" presStyleLbl="node1" presStyleIdx="0" presStyleCnt="3"/>
      <dgm:spPr/>
      <dgm:t>
        <a:bodyPr/>
        <a:lstStyle/>
        <a:p>
          <a:endParaRPr lang="en-US"/>
        </a:p>
      </dgm:t>
    </dgm:pt>
    <dgm:pt modelId="{D2C01DA6-9B4A-4119-A080-5392787F910D}" type="pres">
      <dgm:prSet presAssocID="{6A66095B-6B30-4BA5-A3D8-2B1A92A4BA54}" presName="entireBox" presStyleLbl="node1" presStyleIdx="0" presStyleCnt="3"/>
      <dgm:spPr/>
      <dgm:t>
        <a:bodyPr/>
        <a:lstStyle/>
        <a:p>
          <a:endParaRPr lang="en-US"/>
        </a:p>
      </dgm:t>
    </dgm:pt>
    <dgm:pt modelId="{E443B031-002F-4397-93A2-E1C7203754A6}" type="pres">
      <dgm:prSet presAssocID="{6A66095B-6B30-4BA5-A3D8-2B1A92A4BA54}" presName="descendantBox" presStyleCnt="0"/>
      <dgm:spPr/>
    </dgm:pt>
    <dgm:pt modelId="{37858F83-83DD-48E9-AB79-17B3865AD9A7}" type="pres">
      <dgm:prSet presAssocID="{8214FD58-5529-4344-9D17-0A1B5C41368F}" presName="childTextBox" presStyleLbl="fgAccFollowNode1" presStyleIdx="0" presStyleCnt="8">
        <dgm:presLayoutVars>
          <dgm:bulletEnabled val="1"/>
        </dgm:presLayoutVars>
      </dgm:prSet>
      <dgm:spPr/>
      <dgm:t>
        <a:bodyPr/>
        <a:lstStyle/>
        <a:p>
          <a:endParaRPr lang="en-US"/>
        </a:p>
      </dgm:t>
    </dgm:pt>
    <dgm:pt modelId="{82AA9FEE-C659-461F-9C6D-23DDE657243C}" type="pres">
      <dgm:prSet presAssocID="{0C82AA43-F6D4-4956-BAA6-F18EC8507E20}" presName="childTextBox" presStyleLbl="fgAccFollowNode1" presStyleIdx="1" presStyleCnt="8">
        <dgm:presLayoutVars>
          <dgm:bulletEnabled val="1"/>
        </dgm:presLayoutVars>
      </dgm:prSet>
      <dgm:spPr/>
      <dgm:t>
        <a:bodyPr/>
        <a:lstStyle/>
        <a:p>
          <a:endParaRPr lang="en-US"/>
        </a:p>
      </dgm:t>
    </dgm:pt>
    <dgm:pt modelId="{37EE13C9-975C-497E-B539-4241626105A1}" type="pres">
      <dgm:prSet presAssocID="{E487F1F2-1657-40A8-9312-5650212693AE}" presName="sp" presStyleCnt="0"/>
      <dgm:spPr/>
    </dgm:pt>
    <dgm:pt modelId="{0532EA43-1A26-4DAD-A35E-1465930C6A35}" type="pres">
      <dgm:prSet presAssocID="{BFFF0205-E959-471A-80B1-2C2EC65C16FE}" presName="arrowAndChildren" presStyleCnt="0"/>
      <dgm:spPr/>
    </dgm:pt>
    <dgm:pt modelId="{3C4D4FF3-7EE4-4251-8C21-427CF77D7A96}" type="pres">
      <dgm:prSet presAssocID="{BFFF0205-E959-471A-80B1-2C2EC65C16FE}" presName="parentTextArrow" presStyleLbl="node1" presStyleIdx="0" presStyleCnt="3"/>
      <dgm:spPr/>
      <dgm:t>
        <a:bodyPr/>
        <a:lstStyle/>
        <a:p>
          <a:endParaRPr lang="en-US"/>
        </a:p>
      </dgm:t>
    </dgm:pt>
    <dgm:pt modelId="{A76BB467-5AB9-4B0C-826A-947B1313F1AC}" type="pres">
      <dgm:prSet presAssocID="{BFFF0205-E959-471A-80B1-2C2EC65C16FE}" presName="arrow" presStyleLbl="node1" presStyleIdx="1" presStyleCnt="3"/>
      <dgm:spPr/>
      <dgm:t>
        <a:bodyPr/>
        <a:lstStyle/>
        <a:p>
          <a:endParaRPr lang="en-US"/>
        </a:p>
      </dgm:t>
    </dgm:pt>
    <dgm:pt modelId="{79FAA233-5638-4812-A603-F98DCECB431C}" type="pres">
      <dgm:prSet presAssocID="{BFFF0205-E959-471A-80B1-2C2EC65C16FE}" presName="descendantArrow" presStyleCnt="0"/>
      <dgm:spPr/>
    </dgm:pt>
    <dgm:pt modelId="{4EBAC374-E42E-433F-99A2-4F3346C5BCAB}" type="pres">
      <dgm:prSet presAssocID="{8B19CCDA-33A6-42FC-A8D5-21A1A5A3B9DD}" presName="childTextArrow" presStyleLbl="fgAccFollowNode1" presStyleIdx="2" presStyleCnt="8">
        <dgm:presLayoutVars>
          <dgm:bulletEnabled val="1"/>
        </dgm:presLayoutVars>
      </dgm:prSet>
      <dgm:spPr/>
      <dgm:t>
        <a:bodyPr/>
        <a:lstStyle/>
        <a:p>
          <a:endParaRPr lang="en-US"/>
        </a:p>
      </dgm:t>
    </dgm:pt>
    <dgm:pt modelId="{763B9099-83A3-425E-8E08-148EB4EF8302}" type="pres">
      <dgm:prSet presAssocID="{C3A1AABE-501C-49BA-91A8-8D58997558C3}" presName="childTextArrow" presStyleLbl="fgAccFollowNode1" presStyleIdx="3" presStyleCnt="8">
        <dgm:presLayoutVars>
          <dgm:bulletEnabled val="1"/>
        </dgm:presLayoutVars>
      </dgm:prSet>
      <dgm:spPr/>
      <dgm:t>
        <a:bodyPr/>
        <a:lstStyle/>
        <a:p>
          <a:endParaRPr lang="en-US"/>
        </a:p>
      </dgm:t>
    </dgm:pt>
    <dgm:pt modelId="{95DEDB75-2D6A-4F28-BEC7-6920461EEEFB}" type="pres">
      <dgm:prSet presAssocID="{8F6D0CCC-3503-4079-A31B-1410E283576F}" presName="childTextArrow" presStyleLbl="fgAccFollowNode1" presStyleIdx="4" presStyleCnt="8">
        <dgm:presLayoutVars>
          <dgm:bulletEnabled val="1"/>
        </dgm:presLayoutVars>
      </dgm:prSet>
      <dgm:spPr/>
      <dgm:t>
        <a:bodyPr/>
        <a:lstStyle/>
        <a:p>
          <a:endParaRPr lang="en-US"/>
        </a:p>
      </dgm:t>
    </dgm:pt>
    <dgm:pt modelId="{05043D2D-62DE-4A90-B2C3-A1FB2BDA7F1E}" type="pres">
      <dgm:prSet presAssocID="{69B830BE-8B7F-4A01-BC5F-28D922F410DE}" presName="sp" presStyleCnt="0"/>
      <dgm:spPr/>
    </dgm:pt>
    <dgm:pt modelId="{4E01BB9A-876A-4EC2-9837-AF93A8D7B534}" type="pres">
      <dgm:prSet presAssocID="{A0B55EDE-9938-42DF-AB52-C5E12DAAE20C}" presName="arrowAndChildren" presStyleCnt="0"/>
      <dgm:spPr/>
    </dgm:pt>
    <dgm:pt modelId="{FA0A4988-85CB-469C-BEAF-9EFB30B19F73}" type="pres">
      <dgm:prSet presAssocID="{A0B55EDE-9938-42DF-AB52-C5E12DAAE20C}" presName="parentTextArrow" presStyleLbl="node1" presStyleIdx="1" presStyleCnt="3"/>
      <dgm:spPr/>
      <dgm:t>
        <a:bodyPr/>
        <a:lstStyle/>
        <a:p>
          <a:endParaRPr lang="en-US"/>
        </a:p>
      </dgm:t>
    </dgm:pt>
    <dgm:pt modelId="{882929F7-B408-459D-9E46-1E139F76F3C0}" type="pres">
      <dgm:prSet presAssocID="{A0B55EDE-9938-42DF-AB52-C5E12DAAE20C}" presName="arrow" presStyleLbl="node1" presStyleIdx="2" presStyleCnt="3"/>
      <dgm:spPr/>
      <dgm:t>
        <a:bodyPr/>
        <a:lstStyle/>
        <a:p>
          <a:endParaRPr lang="en-US"/>
        </a:p>
      </dgm:t>
    </dgm:pt>
    <dgm:pt modelId="{A1F9D368-87C7-405E-BC69-05F065C1893D}" type="pres">
      <dgm:prSet presAssocID="{A0B55EDE-9938-42DF-AB52-C5E12DAAE20C}" presName="descendantArrow" presStyleCnt="0"/>
      <dgm:spPr/>
    </dgm:pt>
    <dgm:pt modelId="{C9296E30-6DE2-447F-8CCF-F35B2C406652}" type="pres">
      <dgm:prSet presAssocID="{AA28FBD7-97F3-4C11-B201-B9AC87F3A690}" presName="childTextArrow" presStyleLbl="fgAccFollowNode1" presStyleIdx="5" presStyleCnt="8" custScaleY="141010">
        <dgm:presLayoutVars>
          <dgm:bulletEnabled val="1"/>
        </dgm:presLayoutVars>
      </dgm:prSet>
      <dgm:spPr/>
      <dgm:t>
        <a:bodyPr/>
        <a:lstStyle/>
        <a:p>
          <a:endParaRPr lang="en-US"/>
        </a:p>
      </dgm:t>
    </dgm:pt>
    <dgm:pt modelId="{B5D8FFAB-299B-46F1-AD1E-4F11D63FDEA2}" type="pres">
      <dgm:prSet presAssocID="{AA5AE04F-17C0-4AC0-AD38-53961F52D664}" presName="childTextArrow" presStyleLbl="fgAccFollowNode1" presStyleIdx="6" presStyleCnt="8" custScaleY="141010">
        <dgm:presLayoutVars>
          <dgm:bulletEnabled val="1"/>
        </dgm:presLayoutVars>
      </dgm:prSet>
      <dgm:spPr/>
      <dgm:t>
        <a:bodyPr/>
        <a:lstStyle/>
        <a:p>
          <a:endParaRPr lang="en-US"/>
        </a:p>
      </dgm:t>
    </dgm:pt>
    <dgm:pt modelId="{7CBEDF15-73BE-4DDF-A4BC-32FC24FBA1C1}" type="pres">
      <dgm:prSet presAssocID="{A77DC050-1AED-4E92-A4F7-6C09277B92D4}" presName="childTextArrow" presStyleLbl="fgAccFollowNode1" presStyleIdx="7" presStyleCnt="8" custScaleY="141010">
        <dgm:presLayoutVars>
          <dgm:bulletEnabled val="1"/>
        </dgm:presLayoutVars>
      </dgm:prSet>
      <dgm:spPr/>
      <dgm:t>
        <a:bodyPr/>
        <a:lstStyle/>
        <a:p>
          <a:endParaRPr lang="en-US"/>
        </a:p>
      </dgm:t>
    </dgm:pt>
  </dgm:ptLst>
  <dgm:cxnLst>
    <dgm:cxn modelId="{CCD679FB-7408-454B-A4E4-F1BC6BF7C07B}" srcId="{A0B55EDE-9938-42DF-AB52-C5E12DAAE20C}" destId="{AA28FBD7-97F3-4C11-B201-B9AC87F3A690}" srcOrd="0" destOrd="0" parTransId="{2FE63EF3-F679-466F-88ED-8D6E54AC452A}" sibTransId="{B590E173-BFA7-491B-8720-7F5BE372AC2A}"/>
    <dgm:cxn modelId="{7DA14CAE-A719-4729-B744-B29FEEE42A90}" srcId="{A0B55EDE-9938-42DF-AB52-C5E12DAAE20C}" destId="{AA5AE04F-17C0-4AC0-AD38-53961F52D664}" srcOrd="1" destOrd="0" parTransId="{06732256-5DE2-4821-9282-5BAC4923E414}" sibTransId="{D3D3B7AE-B5AD-4576-8A10-93E363E26AEE}"/>
    <dgm:cxn modelId="{E5D9BFF6-F1F2-4E81-89A8-7D7C5E7E976B}" type="presOf" srcId="{0C82AA43-F6D4-4956-BAA6-F18EC8507E20}" destId="{82AA9FEE-C659-461F-9C6D-23DDE657243C}" srcOrd="0" destOrd="0" presId="urn:microsoft.com/office/officeart/2005/8/layout/process4"/>
    <dgm:cxn modelId="{566E34AD-4673-4E47-AA10-07279EAAA702}" type="presOf" srcId="{8F6D0CCC-3503-4079-A31B-1410E283576F}" destId="{95DEDB75-2D6A-4F28-BEC7-6920461EEEFB}" srcOrd="0" destOrd="0" presId="urn:microsoft.com/office/officeart/2005/8/layout/process4"/>
    <dgm:cxn modelId="{88F586C3-2D9E-4363-906C-2637BEA6B623}" type="presOf" srcId="{AA5AE04F-17C0-4AC0-AD38-53961F52D664}" destId="{B5D8FFAB-299B-46F1-AD1E-4F11D63FDEA2}" srcOrd="0" destOrd="0" presId="urn:microsoft.com/office/officeart/2005/8/layout/process4"/>
    <dgm:cxn modelId="{8DBAD4B4-ED83-4F0A-9F77-B0813558E4DB}" type="presOf" srcId="{A77DC050-1AED-4E92-A4F7-6C09277B92D4}" destId="{7CBEDF15-73BE-4DDF-A4BC-32FC24FBA1C1}" srcOrd="0" destOrd="0" presId="urn:microsoft.com/office/officeart/2005/8/layout/process4"/>
    <dgm:cxn modelId="{76F63D6E-7F8E-486D-828F-EC0E807EE1B5}" srcId="{BFFF0205-E959-471A-80B1-2C2EC65C16FE}" destId="{8F6D0CCC-3503-4079-A31B-1410E283576F}" srcOrd="2" destOrd="0" parTransId="{41E89E8A-2E00-4F15-9E1D-3E70B2061B2C}" sibTransId="{BD951ADC-55EC-4893-A373-B83B22764441}"/>
    <dgm:cxn modelId="{059AB3BE-9D0F-4539-888E-142A821BC7E0}" type="presOf" srcId="{BFFF0205-E959-471A-80B1-2C2EC65C16FE}" destId="{A76BB467-5AB9-4B0C-826A-947B1313F1AC}" srcOrd="1" destOrd="0" presId="urn:microsoft.com/office/officeart/2005/8/layout/process4"/>
    <dgm:cxn modelId="{981283CC-92D3-453B-BA4D-AF7A950089F8}" type="presOf" srcId="{A0B55EDE-9938-42DF-AB52-C5E12DAAE20C}" destId="{FA0A4988-85CB-469C-BEAF-9EFB30B19F73}" srcOrd="0" destOrd="0" presId="urn:microsoft.com/office/officeart/2005/8/layout/process4"/>
    <dgm:cxn modelId="{DC6C74EC-09BD-4964-9601-D18165560A3B}" type="presOf" srcId="{BFFF0205-E959-471A-80B1-2C2EC65C16FE}" destId="{3C4D4FF3-7EE4-4251-8C21-427CF77D7A96}" srcOrd="0" destOrd="0" presId="urn:microsoft.com/office/officeart/2005/8/layout/process4"/>
    <dgm:cxn modelId="{59C4226D-6D87-4B58-AEB8-9C34682AE918}" type="presOf" srcId="{C3A1AABE-501C-49BA-91A8-8D58997558C3}" destId="{763B9099-83A3-425E-8E08-148EB4EF8302}" srcOrd="0" destOrd="0" presId="urn:microsoft.com/office/officeart/2005/8/layout/process4"/>
    <dgm:cxn modelId="{ADD8BD30-9CD6-4C6E-A9D0-40123AB778AD}" type="presOf" srcId="{70F8DC43-C4B3-4E52-A949-D7E9B8E1917E}" destId="{D7DEA088-050E-4698-89EC-3D83E1598B3A}" srcOrd="0" destOrd="0" presId="urn:microsoft.com/office/officeart/2005/8/layout/process4"/>
    <dgm:cxn modelId="{97D063E6-5A06-431E-87D3-4A10DC2023A6}" srcId="{6A66095B-6B30-4BA5-A3D8-2B1A92A4BA54}" destId="{0C82AA43-F6D4-4956-BAA6-F18EC8507E20}" srcOrd="1" destOrd="0" parTransId="{628F30CE-E1D2-4AC8-9099-3645263BAC3A}" sibTransId="{64F128DD-2324-4289-B244-D801AD8B1562}"/>
    <dgm:cxn modelId="{0489EA93-C130-425F-8253-FC40F4BBF372}" type="presOf" srcId="{A0B55EDE-9938-42DF-AB52-C5E12DAAE20C}" destId="{882929F7-B408-459D-9E46-1E139F76F3C0}" srcOrd="1" destOrd="0" presId="urn:microsoft.com/office/officeart/2005/8/layout/process4"/>
    <dgm:cxn modelId="{297F1A61-ABED-4A6B-8739-FA8261216577}" type="presOf" srcId="{6A66095B-6B30-4BA5-A3D8-2B1A92A4BA54}" destId="{ADAB84E9-D82F-4F9F-9569-F43E7B9A51A2}" srcOrd="0" destOrd="0" presId="urn:microsoft.com/office/officeart/2005/8/layout/process4"/>
    <dgm:cxn modelId="{3C1F7885-3FE8-4F5D-BAF4-A11FD789C822}" srcId="{6A66095B-6B30-4BA5-A3D8-2B1A92A4BA54}" destId="{8214FD58-5529-4344-9D17-0A1B5C41368F}" srcOrd="0" destOrd="0" parTransId="{51AE8F37-41C5-43CC-9AB4-B9BBA5D5CFDE}" sibTransId="{CD19B3C5-0E39-4571-8DC8-AF2B71E30F0C}"/>
    <dgm:cxn modelId="{CA898B47-EDF1-4862-B4AA-D8A3198103C5}" srcId="{70F8DC43-C4B3-4E52-A949-D7E9B8E1917E}" destId="{A0B55EDE-9938-42DF-AB52-C5E12DAAE20C}" srcOrd="0" destOrd="0" parTransId="{EBAD96B3-A771-4061-B6D2-95714C2E600F}" sibTransId="{69B830BE-8B7F-4A01-BC5F-28D922F410DE}"/>
    <dgm:cxn modelId="{42F6ABA1-2689-4F2C-BA99-41A2C82A11F6}" srcId="{70F8DC43-C4B3-4E52-A949-D7E9B8E1917E}" destId="{BFFF0205-E959-471A-80B1-2C2EC65C16FE}" srcOrd="1" destOrd="0" parTransId="{E4C759A8-541F-46D6-A0DF-AF13C7A60913}" sibTransId="{E487F1F2-1657-40A8-9312-5650212693AE}"/>
    <dgm:cxn modelId="{F8C0B2BE-5E04-47DA-9AAB-C3A7FD475AD3}" srcId="{70F8DC43-C4B3-4E52-A949-D7E9B8E1917E}" destId="{6A66095B-6B30-4BA5-A3D8-2B1A92A4BA54}" srcOrd="2" destOrd="0" parTransId="{BA648D13-12CB-4AD2-8894-EFBDB7355D63}" sibTransId="{3925DBC2-F7E2-49C4-9A93-2490C7B04D8C}"/>
    <dgm:cxn modelId="{2E6E6CAB-8EFF-42E9-B791-C78F43B2BDD6}" srcId="{BFFF0205-E959-471A-80B1-2C2EC65C16FE}" destId="{C3A1AABE-501C-49BA-91A8-8D58997558C3}" srcOrd="1" destOrd="0" parTransId="{69BAAEB8-E8D4-4B97-B037-66BDD4775FD8}" sibTransId="{48FF44F9-CF0F-42D0-8592-1E083DF2A0E7}"/>
    <dgm:cxn modelId="{F90F02DB-6F98-49E1-AED3-3015803894B7}" type="presOf" srcId="{AA28FBD7-97F3-4C11-B201-B9AC87F3A690}" destId="{C9296E30-6DE2-447F-8CCF-F35B2C406652}" srcOrd="0" destOrd="0" presId="urn:microsoft.com/office/officeart/2005/8/layout/process4"/>
    <dgm:cxn modelId="{A7D4CF3D-E1BF-45C2-835E-DDEDBAB65C7C}" srcId="{A0B55EDE-9938-42DF-AB52-C5E12DAAE20C}" destId="{A77DC050-1AED-4E92-A4F7-6C09277B92D4}" srcOrd="2" destOrd="0" parTransId="{FBA2A22B-BBFB-4F0F-BB8F-EC2584080E2F}" sibTransId="{08335B4B-449D-4636-94F7-ACA2E3CC1A9B}"/>
    <dgm:cxn modelId="{192A91BE-70CC-4713-A4AB-489242E9055B}" type="presOf" srcId="{8B19CCDA-33A6-42FC-A8D5-21A1A5A3B9DD}" destId="{4EBAC374-E42E-433F-99A2-4F3346C5BCAB}" srcOrd="0" destOrd="0" presId="urn:microsoft.com/office/officeart/2005/8/layout/process4"/>
    <dgm:cxn modelId="{A01AAF67-6D0B-4A23-94C8-0C6A7AE16CE4}" type="presOf" srcId="{6A66095B-6B30-4BA5-A3D8-2B1A92A4BA54}" destId="{D2C01DA6-9B4A-4119-A080-5392787F910D}" srcOrd="1" destOrd="0" presId="urn:microsoft.com/office/officeart/2005/8/layout/process4"/>
    <dgm:cxn modelId="{B0FFAB3A-F820-4325-BA09-EE33F8AE8015}" srcId="{BFFF0205-E959-471A-80B1-2C2EC65C16FE}" destId="{8B19CCDA-33A6-42FC-A8D5-21A1A5A3B9DD}" srcOrd="0" destOrd="0" parTransId="{475F7237-8502-4CB0-BC94-4C369F97C405}" sibTransId="{FE2E6994-0B41-408D-B2F8-07D166734FBD}"/>
    <dgm:cxn modelId="{770B29E7-20EF-42CB-ABB2-17C752C3C852}" type="presOf" srcId="{8214FD58-5529-4344-9D17-0A1B5C41368F}" destId="{37858F83-83DD-48E9-AB79-17B3865AD9A7}" srcOrd="0" destOrd="0" presId="urn:microsoft.com/office/officeart/2005/8/layout/process4"/>
    <dgm:cxn modelId="{5B5714BF-C00F-4735-9210-73AC6D4EFBC6}" type="presParOf" srcId="{D7DEA088-050E-4698-89EC-3D83E1598B3A}" destId="{A89AAB5A-654B-40CB-999B-05BD035D52DA}" srcOrd="0" destOrd="0" presId="urn:microsoft.com/office/officeart/2005/8/layout/process4"/>
    <dgm:cxn modelId="{49F058E0-3DDA-45D5-B6A3-EC69929B433F}" type="presParOf" srcId="{A89AAB5A-654B-40CB-999B-05BD035D52DA}" destId="{ADAB84E9-D82F-4F9F-9569-F43E7B9A51A2}" srcOrd="0" destOrd="0" presId="urn:microsoft.com/office/officeart/2005/8/layout/process4"/>
    <dgm:cxn modelId="{CD9831C4-15EE-4829-8417-CC7C5AC5C494}" type="presParOf" srcId="{A89AAB5A-654B-40CB-999B-05BD035D52DA}" destId="{D2C01DA6-9B4A-4119-A080-5392787F910D}" srcOrd="1" destOrd="0" presId="urn:microsoft.com/office/officeart/2005/8/layout/process4"/>
    <dgm:cxn modelId="{F9F22465-A1F6-4B40-A5CC-3A4241FFAE47}" type="presParOf" srcId="{A89AAB5A-654B-40CB-999B-05BD035D52DA}" destId="{E443B031-002F-4397-93A2-E1C7203754A6}" srcOrd="2" destOrd="0" presId="urn:microsoft.com/office/officeart/2005/8/layout/process4"/>
    <dgm:cxn modelId="{6F5FD875-BBB6-46DB-9B91-EB2B851CB14B}" type="presParOf" srcId="{E443B031-002F-4397-93A2-E1C7203754A6}" destId="{37858F83-83DD-48E9-AB79-17B3865AD9A7}" srcOrd="0" destOrd="0" presId="urn:microsoft.com/office/officeart/2005/8/layout/process4"/>
    <dgm:cxn modelId="{6E1CA645-26F2-4E0B-B7F3-73B21453774D}" type="presParOf" srcId="{E443B031-002F-4397-93A2-E1C7203754A6}" destId="{82AA9FEE-C659-461F-9C6D-23DDE657243C}" srcOrd="1" destOrd="0" presId="urn:microsoft.com/office/officeart/2005/8/layout/process4"/>
    <dgm:cxn modelId="{0F07890A-AED0-4566-89B4-81AC1743ED73}" type="presParOf" srcId="{D7DEA088-050E-4698-89EC-3D83E1598B3A}" destId="{37EE13C9-975C-497E-B539-4241626105A1}" srcOrd="1" destOrd="0" presId="urn:microsoft.com/office/officeart/2005/8/layout/process4"/>
    <dgm:cxn modelId="{F9A5C647-1D63-4F05-99ED-12F9E5697A11}" type="presParOf" srcId="{D7DEA088-050E-4698-89EC-3D83E1598B3A}" destId="{0532EA43-1A26-4DAD-A35E-1465930C6A35}" srcOrd="2" destOrd="0" presId="urn:microsoft.com/office/officeart/2005/8/layout/process4"/>
    <dgm:cxn modelId="{4D0D2976-7536-43C4-9F4D-DCEAC3968414}" type="presParOf" srcId="{0532EA43-1A26-4DAD-A35E-1465930C6A35}" destId="{3C4D4FF3-7EE4-4251-8C21-427CF77D7A96}" srcOrd="0" destOrd="0" presId="urn:microsoft.com/office/officeart/2005/8/layout/process4"/>
    <dgm:cxn modelId="{C7ACD52F-590B-462D-82B8-8BFE35388C4E}" type="presParOf" srcId="{0532EA43-1A26-4DAD-A35E-1465930C6A35}" destId="{A76BB467-5AB9-4B0C-826A-947B1313F1AC}" srcOrd="1" destOrd="0" presId="urn:microsoft.com/office/officeart/2005/8/layout/process4"/>
    <dgm:cxn modelId="{66DD6310-9148-43E2-BA60-551862861636}" type="presParOf" srcId="{0532EA43-1A26-4DAD-A35E-1465930C6A35}" destId="{79FAA233-5638-4812-A603-F98DCECB431C}" srcOrd="2" destOrd="0" presId="urn:microsoft.com/office/officeart/2005/8/layout/process4"/>
    <dgm:cxn modelId="{9234FB7D-AC12-41A4-B0DF-45F25DAEDCA6}" type="presParOf" srcId="{79FAA233-5638-4812-A603-F98DCECB431C}" destId="{4EBAC374-E42E-433F-99A2-4F3346C5BCAB}" srcOrd="0" destOrd="0" presId="urn:microsoft.com/office/officeart/2005/8/layout/process4"/>
    <dgm:cxn modelId="{E1D665C5-564E-4DCB-8425-35E96943C5C8}" type="presParOf" srcId="{79FAA233-5638-4812-A603-F98DCECB431C}" destId="{763B9099-83A3-425E-8E08-148EB4EF8302}" srcOrd="1" destOrd="0" presId="urn:microsoft.com/office/officeart/2005/8/layout/process4"/>
    <dgm:cxn modelId="{07116D73-2F3E-4696-B4FD-F6287F7869CF}" type="presParOf" srcId="{79FAA233-5638-4812-A603-F98DCECB431C}" destId="{95DEDB75-2D6A-4F28-BEC7-6920461EEEFB}" srcOrd="2" destOrd="0" presId="urn:microsoft.com/office/officeart/2005/8/layout/process4"/>
    <dgm:cxn modelId="{4F2FD027-9E73-4110-ACDD-6FF9A2FD4483}" type="presParOf" srcId="{D7DEA088-050E-4698-89EC-3D83E1598B3A}" destId="{05043D2D-62DE-4A90-B2C3-A1FB2BDA7F1E}" srcOrd="3" destOrd="0" presId="urn:microsoft.com/office/officeart/2005/8/layout/process4"/>
    <dgm:cxn modelId="{1D7429E2-2A9C-4C6C-ACD2-D4F9639D9078}" type="presParOf" srcId="{D7DEA088-050E-4698-89EC-3D83E1598B3A}" destId="{4E01BB9A-876A-4EC2-9837-AF93A8D7B534}" srcOrd="4" destOrd="0" presId="urn:microsoft.com/office/officeart/2005/8/layout/process4"/>
    <dgm:cxn modelId="{FA923FF9-DD36-4FE8-8B8A-95A0A39C0027}" type="presParOf" srcId="{4E01BB9A-876A-4EC2-9837-AF93A8D7B534}" destId="{FA0A4988-85CB-469C-BEAF-9EFB30B19F73}" srcOrd="0" destOrd="0" presId="urn:microsoft.com/office/officeart/2005/8/layout/process4"/>
    <dgm:cxn modelId="{225C4829-94C8-49C3-B44A-74F751D06895}" type="presParOf" srcId="{4E01BB9A-876A-4EC2-9837-AF93A8D7B534}" destId="{882929F7-B408-459D-9E46-1E139F76F3C0}" srcOrd="1" destOrd="0" presId="urn:microsoft.com/office/officeart/2005/8/layout/process4"/>
    <dgm:cxn modelId="{7F604478-2878-4D1C-9ADA-0F83D9980C59}" type="presParOf" srcId="{4E01BB9A-876A-4EC2-9837-AF93A8D7B534}" destId="{A1F9D368-87C7-405E-BC69-05F065C1893D}" srcOrd="2" destOrd="0" presId="urn:microsoft.com/office/officeart/2005/8/layout/process4"/>
    <dgm:cxn modelId="{563C6737-B6E5-402A-B080-DAA34787D965}" type="presParOf" srcId="{A1F9D368-87C7-405E-BC69-05F065C1893D}" destId="{C9296E30-6DE2-447F-8CCF-F35B2C406652}" srcOrd="0" destOrd="0" presId="urn:microsoft.com/office/officeart/2005/8/layout/process4"/>
    <dgm:cxn modelId="{C0F3B6A5-B7DF-42BF-9517-DBAFB8F95328}" type="presParOf" srcId="{A1F9D368-87C7-405E-BC69-05F065C1893D}" destId="{B5D8FFAB-299B-46F1-AD1E-4F11D63FDEA2}" srcOrd="1" destOrd="0" presId="urn:microsoft.com/office/officeart/2005/8/layout/process4"/>
    <dgm:cxn modelId="{E224F0E8-9B36-43BC-BFCF-96F0762FA5D6}" type="presParOf" srcId="{A1F9D368-87C7-405E-BC69-05F065C1893D}" destId="{7CBEDF15-73BE-4DDF-A4BC-32FC24FBA1C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7607" cy="495617"/>
          </a:xfrm>
          <a:prstGeom prst="rect">
            <a:avLst/>
          </a:prstGeom>
        </p:spPr>
        <p:txBody>
          <a:bodyPr vert="horz" lIns="90425" tIns="45213" rIns="90425" bIns="4521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761355" y="0"/>
            <a:ext cx="2877607" cy="495617"/>
          </a:xfrm>
          <a:prstGeom prst="rect">
            <a:avLst/>
          </a:prstGeom>
        </p:spPr>
        <p:txBody>
          <a:bodyPr vert="horz" lIns="90425" tIns="45213" rIns="90425" bIns="45213" rtlCol="0"/>
          <a:lstStyle>
            <a:lvl1pPr algn="r" fontAlgn="auto">
              <a:spcBef>
                <a:spcPts val="0"/>
              </a:spcBef>
              <a:spcAft>
                <a:spcPts val="0"/>
              </a:spcAft>
              <a:defRPr sz="1200">
                <a:latin typeface="+mn-lt"/>
                <a:cs typeface="+mn-cs"/>
              </a:defRPr>
            </a:lvl1pPr>
          </a:lstStyle>
          <a:p>
            <a:pPr>
              <a:defRPr/>
            </a:pPr>
            <a:fld id="{D48ED9B3-7909-4F5B-8A42-EEC697313EAE}" type="datetimeFigureOut">
              <a:rPr lang="en-US"/>
              <a:pPr>
                <a:defRPr/>
              </a:pPr>
              <a:t>11/9/2015</a:t>
            </a:fld>
            <a:endParaRPr lang="en-US" dirty="0"/>
          </a:p>
        </p:txBody>
      </p:sp>
      <p:sp>
        <p:nvSpPr>
          <p:cNvPr id="4" name="Slide Image Placeholder 3"/>
          <p:cNvSpPr>
            <a:spLocks noGrp="1" noRot="1" noChangeAspect="1"/>
          </p:cNvSpPr>
          <p:nvPr>
            <p:ph type="sldImg" idx="2"/>
          </p:nvPr>
        </p:nvSpPr>
        <p:spPr>
          <a:xfrm>
            <a:off x="844550" y="742950"/>
            <a:ext cx="4951413" cy="3714750"/>
          </a:xfrm>
          <a:prstGeom prst="rect">
            <a:avLst/>
          </a:prstGeom>
          <a:noFill/>
          <a:ln w="12700">
            <a:solidFill>
              <a:prstClr val="black"/>
            </a:solidFill>
          </a:ln>
        </p:spPr>
        <p:txBody>
          <a:bodyPr vert="horz" lIns="90425" tIns="45213" rIns="90425" bIns="45213" rtlCol="0" anchor="ctr"/>
          <a:lstStyle/>
          <a:p>
            <a:pPr lvl="0"/>
            <a:endParaRPr lang="en-US" noProof="0" dirty="0"/>
          </a:p>
        </p:txBody>
      </p:sp>
      <p:sp>
        <p:nvSpPr>
          <p:cNvPr id="5" name="Notes Placeholder 4"/>
          <p:cNvSpPr>
            <a:spLocks noGrp="1"/>
          </p:cNvSpPr>
          <p:nvPr>
            <p:ph type="body" sz="quarter" idx="3"/>
          </p:nvPr>
        </p:nvSpPr>
        <p:spPr>
          <a:xfrm>
            <a:off x="663586" y="4704399"/>
            <a:ext cx="5313341" cy="4457381"/>
          </a:xfrm>
          <a:prstGeom prst="rect">
            <a:avLst/>
          </a:prstGeom>
        </p:spPr>
        <p:txBody>
          <a:bodyPr vert="horz" lIns="90425" tIns="45213" rIns="90425" bIns="4521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7214"/>
            <a:ext cx="2877607" cy="495616"/>
          </a:xfrm>
          <a:prstGeom prst="rect">
            <a:avLst/>
          </a:prstGeom>
        </p:spPr>
        <p:txBody>
          <a:bodyPr vert="horz" lIns="90425" tIns="45213" rIns="90425" bIns="4521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761355" y="9407214"/>
            <a:ext cx="2877607" cy="495616"/>
          </a:xfrm>
          <a:prstGeom prst="rect">
            <a:avLst/>
          </a:prstGeom>
        </p:spPr>
        <p:txBody>
          <a:bodyPr vert="horz" lIns="90425" tIns="45213" rIns="90425" bIns="45213" rtlCol="0" anchor="b"/>
          <a:lstStyle>
            <a:lvl1pPr algn="r" fontAlgn="auto">
              <a:spcBef>
                <a:spcPts val="0"/>
              </a:spcBef>
              <a:spcAft>
                <a:spcPts val="0"/>
              </a:spcAft>
              <a:defRPr sz="1200">
                <a:latin typeface="+mn-lt"/>
                <a:cs typeface="+mn-cs"/>
              </a:defRPr>
            </a:lvl1pPr>
          </a:lstStyle>
          <a:p>
            <a:pPr>
              <a:defRPr/>
            </a:pPr>
            <a:fld id="{367258A1-9A97-4499-A3A9-600368706350}" type="slidenum">
              <a:rPr lang="en-US"/>
              <a:pPr>
                <a:defRPr/>
              </a:pPr>
              <a:t>‹#›</a:t>
            </a:fld>
            <a:endParaRPr lang="en-US" dirty="0"/>
          </a:p>
        </p:txBody>
      </p:sp>
    </p:spTree>
    <p:extLst>
      <p:ext uri="{BB962C8B-B14F-4D97-AF65-F5344CB8AC3E}">
        <p14:creationId xmlns:p14="http://schemas.microsoft.com/office/powerpoint/2010/main" val="702231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4D70C7-6954-48BF-A115-55D957E9A2DA}" type="slidenum">
              <a:rPr lang="en-US" smtClean="0">
                <a:solidFill>
                  <a:srgbClr val="000000"/>
                </a:solidFill>
                <a:cs typeface="Arial" charset="0"/>
              </a:rPr>
              <a:pPr fontAlgn="base">
                <a:spcBef>
                  <a:spcPct val="0"/>
                </a:spcBef>
                <a:spcAft>
                  <a:spcPct val="0"/>
                </a:spcAft>
                <a:defRPr/>
              </a:pPr>
              <a:t>1</a:t>
            </a:fld>
            <a:endParaRPr lang="en-US" dirty="0" smtClean="0">
              <a:solidFill>
                <a:srgbClr val="000000"/>
              </a:solidFill>
              <a:cs typeface="Arial" charset="0"/>
            </a:endParaRPr>
          </a:p>
        </p:txBody>
      </p:sp>
    </p:spTree>
    <p:extLst>
      <p:ext uri="{BB962C8B-B14F-4D97-AF65-F5344CB8AC3E}">
        <p14:creationId xmlns:p14="http://schemas.microsoft.com/office/powerpoint/2010/main" val="118721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smtClean="0"/>
              <a:t>11 February 2014 A </a:t>
            </a:r>
            <a:r>
              <a:rPr lang="en-US" dirty="0" err="1" smtClean="0"/>
              <a:t>Widnes</a:t>
            </a:r>
            <a:r>
              <a:rPr lang="en-US" dirty="0" smtClean="0"/>
              <a:t> based manufacturer has been fined £100,000 after a worker was crushed to death when a tipper truck overturned.</a:t>
            </a:r>
          </a:p>
          <a:p>
            <a:pPr>
              <a:defRPr/>
            </a:pPr>
            <a:endParaRPr lang="en-GB" dirty="0" smtClean="0"/>
          </a:p>
          <a:p>
            <a:pPr>
              <a:defRPr/>
            </a:pPr>
            <a:r>
              <a:rPr lang="en-US" dirty="0" err="1" smtClean="0"/>
              <a:t>Plasmor</a:t>
            </a:r>
            <a:r>
              <a:rPr lang="en-US" dirty="0" smtClean="0"/>
              <a:t> (</a:t>
            </a:r>
            <a:r>
              <a:rPr lang="en-US" dirty="0" err="1" smtClean="0"/>
              <a:t>Halton</a:t>
            </a:r>
            <a:r>
              <a:rPr lang="en-US" dirty="0" smtClean="0"/>
              <a:t>) Ltd was prosecuted by the Health and Safety Executive (HSE) after an investigation found the company failed to have a safety system in place for the delivery of raw materials, despite several tipper trucks coming onto the site every day.</a:t>
            </a:r>
          </a:p>
          <a:p>
            <a:pPr>
              <a:defRPr/>
            </a:pPr>
            <a:endParaRPr lang="en-GB" dirty="0" smtClean="0"/>
          </a:p>
          <a:p>
            <a:pPr>
              <a:defRPr/>
            </a:pPr>
            <a:r>
              <a:rPr lang="en-US" dirty="0" smtClean="0"/>
              <a:t>Liverpool Crown Court heard today (11 February 2014) that David </a:t>
            </a:r>
            <a:r>
              <a:rPr lang="en-US" dirty="0" err="1" smtClean="0"/>
              <a:t>Astley</a:t>
            </a:r>
            <a:r>
              <a:rPr lang="en-US" dirty="0" smtClean="0"/>
              <a:t> had taken a truck of limestone dust to the plant on </a:t>
            </a:r>
            <a:r>
              <a:rPr lang="en-US" dirty="0" err="1" smtClean="0"/>
              <a:t>Tanhouse</a:t>
            </a:r>
            <a:r>
              <a:rPr lang="en-US" dirty="0" smtClean="0"/>
              <a:t> Lane in </a:t>
            </a:r>
            <a:r>
              <a:rPr lang="en-US" dirty="0" err="1" smtClean="0"/>
              <a:t>Widnes</a:t>
            </a:r>
            <a:r>
              <a:rPr lang="en-US" dirty="0" smtClean="0"/>
              <a:t> on 13 July 2011. The dust is used by the company to manufacture concrete blocks and slabs for the construction industry.</a:t>
            </a:r>
          </a:p>
          <a:p>
            <a:pPr>
              <a:defRPr/>
            </a:pPr>
            <a:endParaRPr lang="en-GB" dirty="0" smtClean="0"/>
          </a:p>
          <a:p>
            <a:pPr>
              <a:defRPr/>
            </a:pPr>
            <a:r>
              <a:rPr lang="en-US" dirty="0" smtClean="0"/>
              <a:t>The 56 year old, from Ellesmere Port, was tipping the load onto the site when another driver arrived at the plant with a second load of limestone. The second driver was told to empty his truck in the same place but, as he lifted the trailer, it overturned and fell on top of </a:t>
            </a:r>
            <a:r>
              <a:rPr lang="en-US" dirty="0" err="1" smtClean="0"/>
              <a:t>Mr</a:t>
            </a:r>
            <a:r>
              <a:rPr lang="en-US" dirty="0" smtClean="0"/>
              <a:t> </a:t>
            </a:r>
            <a:r>
              <a:rPr lang="en-US" dirty="0" err="1" smtClean="0"/>
              <a:t>Astley’s</a:t>
            </a:r>
            <a:r>
              <a:rPr lang="en-US" dirty="0" smtClean="0"/>
              <a:t> cab, causing his death.</a:t>
            </a:r>
          </a:p>
          <a:p>
            <a:pPr>
              <a:defRPr/>
            </a:pPr>
            <a:endParaRPr lang="en-GB" dirty="0" smtClean="0"/>
          </a:p>
          <a:p>
            <a:pPr>
              <a:defRPr/>
            </a:pPr>
            <a:r>
              <a:rPr lang="en-US" dirty="0" smtClean="0"/>
              <a:t>The court was told the tipper trucks arriving on the site could weigh up to 44 </a:t>
            </a:r>
            <a:r>
              <a:rPr lang="en-US" dirty="0" err="1" smtClean="0"/>
              <a:t>tonnes</a:t>
            </a:r>
            <a:r>
              <a:rPr lang="en-US" dirty="0" smtClean="0"/>
              <a:t> and the risk of vehicles overturning is well known in the manufacturing and construction industry.</a:t>
            </a:r>
          </a:p>
          <a:p>
            <a:pPr>
              <a:defRPr/>
            </a:pPr>
            <a:endParaRPr lang="en-GB" dirty="0" smtClean="0"/>
          </a:p>
          <a:p>
            <a:pPr>
              <a:defRPr/>
            </a:pPr>
            <a:r>
              <a:rPr lang="en-US" dirty="0" smtClean="0"/>
              <a:t>The HSE investigation found </a:t>
            </a:r>
            <a:r>
              <a:rPr lang="en-US" dirty="0" err="1" smtClean="0"/>
              <a:t>Plasmor</a:t>
            </a:r>
            <a:r>
              <a:rPr lang="en-US" dirty="0" smtClean="0"/>
              <a:t> had failed to carry out a risk assessment for the work and should have made sure vehicles were kept a safe distance apart. The person who directed the drivers onto the site had also not received suitable training.</a:t>
            </a:r>
          </a:p>
          <a:p>
            <a:pPr>
              <a:defRPr/>
            </a:pPr>
            <a:endParaRPr lang="en-GB" dirty="0" smtClean="0"/>
          </a:p>
          <a:p>
            <a:pPr>
              <a:defRPr/>
            </a:pPr>
            <a:r>
              <a:rPr lang="en-US" dirty="0" err="1" smtClean="0"/>
              <a:t>Plasmor</a:t>
            </a:r>
            <a:r>
              <a:rPr lang="en-US" dirty="0" smtClean="0"/>
              <a:t> (</a:t>
            </a:r>
            <a:r>
              <a:rPr lang="en-US" dirty="0" err="1" smtClean="0"/>
              <a:t>Halton</a:t>
            </a:r>
            <a:r>
              <a:rPr lang="en-US" dirty="0" smtClean="0"/>
              <a:t>) Ltd, of </a:t>
            </a:r>
            <a:r>
              <a:rPr lang="en-US" dirty="0" err="1" smtClean="0"/>
              <a:t>Wormersley</a:t>
            </a:r>
            <a:r>
              <a:rPr lang="en-US" dirty="0" smtClean="0"/>
              <a:t> Road in </a:t>
            </a:r>
            <a:r>
              <a:rPr lang="en-US" dirty="0" err="1" smtClean="0"/>
              <a:t>Knottingley</a:t>
            </a:r>
            <a:r>
              <a:rPr lang="en-US" dirty="0" smtClean="0"/>
              <a:t>, was fined £100,000 and ordered to pay prosecution costs of £28,634 after pleading guilty to a breach of the Health and Safety at Work etc Act 1974.</a:t>
            </a:r>
          </a:p>
          <a:p>
            <a:pPr>
              <a:defRPr/>
            </a:pPr>
            <a:endParaRPr lang="en-GB" dirty="0" smtClean="0"/>
          </a:p>
          <a:p>
            <a:pPr>
              <a:defRPr/>
            </a:pPr>
            <a:r>
              <a:rPr lang="en-US" dirty="0" smtClean="0"/>
              <a:t>“The company should have known there was a danger of tipper trucks overturning, and created exclusion zones to </a:t>
            </a:r>
            <a:r>
              <a:rPr lang="en-US" dirty="0" err="1" smtClean="0"/>
              <a:t>minimise</a:t>
            </a:r>
            <a:r>
              <a:rPr lang="en-US" dirty="0" smtClean="0"/>
              <a:t> the risk of anyone being injured. Instead, two drivers were allowed to empty their trailers next to each other.</a:t>
            </a:r>
          </a:p>
          <a:p>
            <a:pPr>
              <a:defRPr/>
            </a:pPr>
            <a:endParaRPr lang="en-GB" dirty="0" smtClean="0"/>
          </a:p>
          <a:p>
            <a:pPr>
              <a:defRPr/>
            </a:pPr>
            <a:r>
              <a:rPr lang="en-US" dirty="0" smtClean="0"/>
              <a:t>“</a:t>
            </a:r>
            <a:r>
              <a:rPr lang="en-US" dirty="0" err="1" smtClean="0"/>
              <a:t>Plasmor</a:t>
            </a:r>
            <a:r>
              <a:rPr lang="en-US" dirty="0" smtClean="0"/>
              <a:t> has since changed its procedures so staff are properly trained and tipper trucks are kept at least 20 </a:t>
            </a:r>
            <a:r>
              <a:rPr lang="en-US" dirty="0" err="1" smtClean="0"/>
              <a:t>metres</a:t>
            </a:r>
            <a:r>
              <a:rPr lang="en-US" dirty="0" smtClean="0"/>
              <a:t> apart. If this system had been in place at the time of the incident then </a:t>
            </a:r>
            <a:r>
              <a:rPr lang="en-US" dirty="0" err="1" smtClean="0"/>
              <a:t>Mr</a:t>
            </a:r>
            <a:r>
              <a:rPr lang="en-US" dirty="0" smtClean="0"/>
              <a:t> </a:t>
            </a:r>
            <a:r>
              <a:rPr lang="en-US" dirty="0" err="1" smtClean="0"/>
              <a:t>Astley’s</a:t>
            </a:r>
            <a:r>
              <a:rPr lang="en-US" dirty="0" smtClean="0"/>
              <a:t> death could have been avoided.”</a:t>
            </a:r>
            <a:endParaRPr lang="en-GB" dirty="0"/>
          </a:p>
        </p:txBody>
      </p:sp>
      <p:sp>
        <p:nvSpPr>
          <p:cNvPr id="4" name="Slide Number Placeholder 3"/>
          <p:cNvSpPr>
            <a:spLocks noGrp="1"/>
          </p:cNvSpPr>
          <p:nvPr>
            <p:ph type="sldNum" sz="quarter" idx="5"/>
          </p:nvPr>
        </p:nvSpPr>
        <p:spPr/>
        <p:txBody>
          <a:bodyPr/>
          <a:lstStyle/>
          <a:p>
            <a:pPr>
              <a:defRPr/>
            </a:pPr>
            <a:fld id="{7E5E2837-CADD-47D0-97DC-00388C3BC48E}" type="slidenum">
              <a:rPr lang="en-US" smtClean="0"/>
              <a:pPr>
                <a:defRPr/>
              </a:pPr>
              <a:t>13</a:t>
            </a:fld>
            <a:endParaRPr lang="en-US" dirty="0"/>
          </a:p>
        </p:txBody>
      </p:sp>
    </p:spTree>
    <p:extLst>
      <p:ext uri="{BB962C8B-B14F-4D97-AF65-F5344CB8AC3E}">
        <p14:creationId xmlns:p14="http://schemas.microsoft.com/office/powerpoint/2010/main" val="53320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marL="339094" indent="-339094">
              <a:spcBef>
                <a:spcPct val="20000"/>
              </a:spcBef>
              <a:defRPr/>
            </a:pPr>
            <a:r>
              <a:rPr lang="en-GB" dirty="0" smtClean="0"/>
              <a:t>54 site surveys returned – 30 Quarries, 8 Depots, 6 Wharfs, 10 Coating plants</a:t>
            </a:r>
          </a:p>
          <a:p>
            <a:pPr marL="339094" indent="-339094">
              <a:spcBef>
                <a:spcPct val="20000"/>
              </a:spcBef>
              <a:defRPr/>
            </a:pPr>
            <a:endParaRPr lang="en-GB" sz="600" dirty="0" smtClean="0"/>
          </a:p>
          <a:p>
            <a:pPr marL="339094" indent="-339094">
              <a:spcBef>
                <a:spcPct val="20000"/>
              </a:spcBef>
              <a:buFont typeface="Arial" charset="0"/>
              <a:buChar char="•"/>
              <a:defRPr/>
            </a:pPr>
            <a:r>
              <a:rPr lang="en-GB" dirty="0" smtClean="0"/>
              <a:t>76% of sites have unmade ground stockings areas</a:t>
            </a:r>
          </a:p>
          <a:p>
            <a:pPr marL="339094" indent="-339094">
              <a:spcBef>
                <a:spcPct val="20000"/>
              </a:spcBef>
              <a:buFont typeface="Arial" charset="0"/>
              <a:buChar char="•"/>
              <a:defRPr/>
            </a:pPr>
            <a:r>
              <a:rPr lang="en-GB" dirty="0" smtClean="0"/>
              <a:t>96 % have a check and maintenance regime</a:t>
            </a:r>
          </a:p>
          <a:p>
            <a:pPr marL="339094" indent="-339094">
              <a:spcBef>
                <a:spcPct val="20000"/>
              </a:spcBef>
              <a:buFont typeface="Arial" charset="0"/>
              <a:buChar char="•"/>
              <a:defRPr/>
            </a:pPr>
            <a:r>
              <a:rPr lang="en-GB" dirty="0" smtClean="0"/>
              <a:t>54% have uneven ground with 22% reporting gradients of +5 degrees</a:t>
            </a:r>
          </a:p>
          <a:p>
            <a:pPr marL="339094" indent="-339094">
              <a:spcBef>
                <a:spcPct val="20000"/>
              </a:spcBef>
              <a:buFont typeface="Arial" charset="0"/>
              <a:buChar char="•"/>
              <a:defRPr/>
            </a:pPr>
            <a:r>
              <a:rPr lang="en-GB" dirty="0" smtClean="0"/>
              <a:t>28% of stocking yards are inadequately lit with 19% having no exclusion zone signage</a:t>
            </a:r>
          </a:p>
          <a:p>
            <a:pPr marL="339094" indent="-339094">
              <a:spcBef>
                <a:spcPct val="20000"/>
              </a:spcBef>
              <a:buFont typeface="Arial" charset="0"/>
              <a:buChar char="•"/>
              <a:defRPr/>
            </a:pPr>
            <a:r>
              <a:rPr lang="en-GB" dirty="0" smtClean="0"/>
              <a:t>28% have no formal tip off procedures  for incorrectly loaded vehicles</a:t>
            </a:r>
          </a:p>
          <a:p>
            <a:pPr marL="339094" indent="-339094">
              <a:spcBef>
                <a:spcPct val="20000"/>
              </a:spcBef>
              <a:buFont typeface="Arial" charset="0"/>
              <a:buChar char="•"/>
              <a:defRPr/>
            </a:pPr>
            <a:r>
              <a:rPr lang="en-GB" dirty="0" smtClean="0"/>
              <a:t>17% have no designated tip off area; 30% are inadequately lit and 28% have no exclusion zone signage</a:t>
            </a:r>
          </a:p>
          <a:p>
            <a:pPr marL="339094" indent="-339094">
              <a:spcBef>
                <a:spcPct val="20000"/>
              </a:spcBef>
              <a:buFont typeface="Arial" charset="0"/>
              <a:buChar char="•"/>
              <a:defRPr/>
            </a:pPr>
            <a:r>
              <a:rPr lang="en-GB" dirty="0" smtClean="0"/>
              <a:t>28%  do not check loads prior to despatch</a:t>
            </a:r>
          </a:p>
          <a:p>
            <a:pPr marL="339094" indent="-339094">
              <a:spcBef>
                <a:spcPct val="20000"/>
              </a:spcBef>
              <a:buFont typeface="Arial" charset="0"/>
              <a:buChar char="•"/>
              <a:defRPr/>
            </a:pPr>
            <a:r>
              <a:rPr lang="en-GB" dirty="0" smtClean="0"/>
              <a:t>93% induct all drivers although some sites exclude </a:t>
            </a:r>
            <a:r>
              <a:rPr lang="en-GB" dirty="0" err="1" smtClean="0"/>
              <a:t>adhoc</a:t>
            </a:r>
            <a:r>
              <a:rPr lang="en-GB" dirty="0" smtClean="0"/>
              <a:t> and collects </a:t>
            </a:r>
          </a:p>
          <a:p>
            <a:pPr marL="339094" indent="-339094">
              <a:spcBef>
                <a:spcPct val="20000"/>
              </a:spcBef>
              <a:buFont typeface="Arial" charset="0"/>
              <a:buChar char="•"/>
              <a:defRPr/>
            </a:pPr>
            <a:r>
              <a:rPr lang="en-GB" dirty="0" smtClean="0"/>
              <a:t>25%  of sites believe they have shovels which cannot  effectively load the larger bulker artics</a:t>
            </a:r>
          </a:p>
          <a:p>
            <a:pPr marL="339094" indent="-339094">
              <a:spcBef>
                <a:spcPct val="20000"/>
              </a:spcBef>
              <a:buFont typeface="Arial" charset="0"/>
              <a:buChar char="•"/>
              <a:defRPr/>
            </a:pPr>
            <a:endParaRPr lang="en-GB" sz="600" dirty="0" smtClean="0"/>
          </a:p>
          <a:p>
            <a:pPr marL="339094" indent="-339094">
              <a:spcBef>
                <a:spcPct val="20000"/>
              </a:spcBef>
              <a:defRPr/>
            </a:pPr>
            <a:r>
              <a:rPr lang="en-GB" dirty="0" smtClean="0"/>
              <a:t>Main concerns:</a:t>
            </a:r>
          </a:p>
          <a:p>
            <a:pPr marL="339094" indent="-339094">
              <a:spcBef>
                <a:spcPct val="20000"/>
              </a:spcBef>
              <a:buFont typeface="Arial" charset="0"/>
              <a:buChar char="•"/>
              <a:defRPr/>
            </a:pPr>
            <a:r>
              <a:rPr lang="en-GB" dirty="0" smtClean="0"/>
              <a:t>Guidance &amp; Procedures, lighting, exclusion zone areas /signage, inductions, load checks and bulk trailer loading</a:t>
            </a:r>
          </a:p>
          <a:p>
            <a:pPr eaLnBrk="1" hangingPunct="1">
              <a:spcBef>
                <a:spcPct val="0"/>
              </a:spcBef>
              <a:defRPr/>
            </a:pPr>
            <a:endParaRPr lang="en-US"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33530-ABB0-4889-AE5C-0408D368697C}"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93687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72761-C7D0-4EB3-9547-60591985907C}"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173558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67258A1-9A97-4499-A3A9-600368706350}" type="slidenum">
              <a:rPr lang="en-US" smtClean="0"/>
              <a:pPr>
                <a:defRPr/>
              </a:pPr>
              <a:t>20</a:t>
            </a:fld>
            <a:endParaRPr lang="en-US" dirty="0"/>
          </a:p>
        </p:txBody>
      </p:sp>
    </p:spTree>
    <p:extLst>
      <p:ext uri="{BB962C8B-B14F-4D97-AF65-F5344CB8AC3E}">
        <p14:creationId xmlns:p14="http://schemas.microsoft.com/office/powerpoint/2010/main" val="105792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cs typeface="Arial" charset="0"/>
              </a:rPr>
              <a:t>Inclinometer systems come with or without the tipper cut-off valve and can be used purely as a tipping aid or actively prevent tipping.</a:t>
            </a:r>
          </a:p>
          <a:p>
            <a:endParaRPr lang="en-GB" smtClean="0">
              <a:cs typeface="Arial" charset="0"/>
            </a:endParaRPr>
          </a:p>
          <a:p>
            <a:r>
              <a:rPr lang="en-GB" smtClean="0">
                <a:cs typeface="Arial" charset="0"/>
              </a:rPr>
              <a:t>Key that they are set up and maintained properly and set to lower alarm of 4 degrees</a:t>
            </a:r>
          </a:p>
          <a:p>
            <a:endParaRPr lang="en-GB" smtClean="0">
              <a:cs typeface="Arial" charset="0"/>
            </a:endParaRPr>
          </a:p>
          <a:p>
            <a:r>
              <a:rPr lang="en-GB" smtClean="0">
                <a:cs typeface="Arial" charset="0"/>
              </a:rPr>
              <a:t>Preferred option is for tipping cut off which prevents further raising of the body</a:t>
            </a:r>
          </a:p>
          <a:p>
            <a:endParaRPr lang="en-GB" smtClean="0">
              <a:cs typeface="Arial" charset="0"/>
            </a:endParaRPr>
          </a:p>
          <a:p>
            <a:r>
              <a:rPr lang="en-GB" smtClean="0">
                <a:cs typeface="Arial" charset="0"/>
              </a:rPr>
              <a:t>25% CEMEX Hauliers Vehicles had inclinometers fitted.</a:t>
            </a:r>
          </a:p>
          <a:p>
            <a:endParaRPr lang="en-GB" smtClean="0">
              <a:cs typeface="Arial" charset="0"/>
            </a:endParaRPr>
          </a:p>
          <a:p>
            <a:r>
              <a:rPr lang="en-GB" b="1" smtClean="0">
                <a:cs typeface="Arial" charset="0"/>
              </a:rPr>
              <a:t>MPA target is for compulsory fitment of Inclinometers by 2018 </a:t>
            </a:r>
          </a:p>
          <a:p>
            <a:endParaRPr lang="en-GB" smtClean="0">
              <a:cs typeface="Arial" charset="0"/>
            </a:endParaRPr>
          </a:p>
          <a:p>
            <a:endParaRPr lang="en-GB" smtClean="0"/>
          </a:p>
        </p:txBody>
      </p:sp>
      <p:sp>
        <p:nvSpPr>
          <p:cNvPr id="4" name="Slide Number Placeholder 3"/>
          <p:cNvSpPr>
            <a:spLocks noGrp="1"/>
          </p:cNvSpPr>
          <p:nvPr>
            <p:ph type="sldNum" sz="quarter" idx="5"/>
          </p:nvPr>
        </p:nvSpPr>
        <p:spPr/>
        <p:txBody>
          <a:bodyPr/>
          <a:lstStyle/>
          <a:p>
            <a:pPr>
              <a:defRPr/>
            </a:pPr>
            <a:fld id="{4171CD97-C9B1-40D3-BF72-E86F1A7DE3E8}" type="slidenum">
              <a:rPr lang="en-US" smtClean="0"/>
              <a:pPr>
                <a:defRPr/>
              </a:pPr>
              <a:t>21</a:t>
            </a:fld>
            <a:endParaRPr lang="en-US" dirty="0"/>
          </a:p>
        </p:txBody>
      </p:sp>
    </p:spTree>
    <p:extLst>
      <p:ext uri="{BB962C8B-B14F-4D97-AF65-F5344CB8AC3E}">
        <p14:creationId xmlns:p14="http://schemas.microsoft.com/office/powerpoint/2010/main" val="347142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67258A1-9A97-4499-A3A9-600368706350}" type="slidenum">
              <a:rPr lang="en-US" smtClean="0"/>
              <a:pPr>
                <a:defRPr/>
              </a:pPr>
              <a:t>22</a:t>
            </a:fld>
            <a:endParaRPr lang="en-US" dirty="0"/>
          </a:p>
        </p:txBody>
      </p:sp>
    </p:spTree>
    <p:extLst>
      <p:ext uri="{BB962C8B-B14F-4D97-AF65-F5344CB8AC3E}">
        <p14:creationId xmlns:p14="http://schemas.microsoft.com/office/powerpoint/2010/main" val="142768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67258A1-9A97-4499-A3A9-600368706350}" type="slidenum">
              <a:rPr lang="en-US" smtClean="0"/>
              <a:pPr>
                <a:defRPr/>
              </a:pPr>
              <a:t>23</a:t>
            </a:fld>
            <a:endParaRPr lang="en-US" dirty="0"/>
          </a:p>
        </p:txBody>
      </p:sp>
    </p:spTree>
    <p:extLst>
      <p:ext uri="{BB962C8B-B14F-4D97-AF65-F5344CB8AC3E}">
        <p14:creationId xmlns:p14="http://schemas.microsoft.com/office/powerpoint/2010/main" val="365755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08D657-152A-4807-9867-AEA35805329E}"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59739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228" fontAlgn="base">
              <a:spcBef>
                <a:spcPct val="0"/>
              </a:spcBef>
              <a:spcAft>
                <a:spcPct val="0"/>
              </a:spcAft>
              <a:defRPr/>
            </a:pPr>
            <a:fld id="{BA670509-641F-4F9C-B04C-A1EF10BDADFD}" type="slidenum">
              <a:rPr lang="en-US" smtClean="0">
                <a:solidFill>
                  <a:srgbClr val="000000"/>
                </a:solidFill>
              </a:rPr>
              <a:pPr defTabSz="926228" fontAlgn="base">
                <a:spcBef>
                  <a:spcPct val="0"/>
                </a:spcBef>
                <a:spcAft>
                  <a:spcPct val="0"/>
                </a:spcAft>
                <a:defRPr/>
              </a:pPr>
              <a:t>25</a:t>
            </a:fld>
            <a:endParaRPr lang="en-US" dirty="0" smtClean="0">
              <a:solidFill>
                <a:srgbClr val="000000"/>
              </a:solidFill>
            </a:endParaRPr>
          </a:p>
        </p:txBody>
      </p:sp>
      <p:sp>
        <p:nvSpPr>
          <p:cNvPr id="72707" name="Rectangle 2"/>
          <p:cNvSpPr>
            <a:spLocks noGrp="1" noRot="1" noChangeAspect="1" noChangeArrowheads="1" noTextEdit="1"/>
          </p:cNvSpPr>
          <p:nvPr>
            <p:ph type="sldImg"/>
          </p:nvPr>
        </p:nvSpPr>
        <p:spPr bwMode="auto">
          <a:xfrm>
            <a:off x="806450" y="733425"/>
            <a:ext cx="4986338" cy="3740150"/>
          </a:xfrm>
          <a:noFill/>
          <a:ln>
            <a:solidFill>
              <a:srgbClr val="000000"/>
            </a:solidFill>
            <a:miter lim="800000"/>
            <a:headEnd/>
            <a:tailEnd/>
          </a:ln>
        </p:spPr>
      </p:sp>
      <p:sp>
        <p:nvSpPr>
          <p:cNvPr id="72708" name="Rectangle 3"/>
          <p:cNvSpPr>
            <a:spLocks noGrp="1" noChangeArrowheads="1"/>
          </p:cNvSpPr>
          <p:nvPr>
            <p:ph type="body" idx="1"/>
          </p:nvPr>
        </p:nvSpPr>
        <p:spPr bwMode="auto">
          <a:xfrm>
            <a:off x="869795" y="4715482"/>
            <a:ext cx="4852861" cy="4473216"/>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7531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5F0E6E-0E7E-4C3D-A00A-2AFFECEDEC07}"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5129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BBA84-9B74-4901-9987-522C90C07486}"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89430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GB" dirty="0" smtClean="0"/>
              <a:t>CEMEX - Artic Roll Over Statistics. 2008 – 2013</a:t>
            </a:r>
          </a:p>
          <a:p>
            <a:pPr>
              <a:defRPr/>
            </a:pPr>
            <a:endParaRPr lang="en-GB" dirty="0" smtClean="0"/>
          </a:p>
          <a:p>
            <a:pPr>
              <a:defRPr/>
            </a:pPr>
            <a:r>
              <a:rPr lang="en-GB" dirty="0" smtClean="0"/>
              <a:t>2013 - Average of 300+ Artic vehicles used per day from a pool of 3000+ vehicles</a:t>
            </a:r>
            <a:endParaRPr lang="en-US" dirty="0" smtClean="0"/>
          </a:p>
          <a:p>
            <a:pPr>
              <a:defRPr/>
            </a:pPr>
            <a:endParaRPr lang="en-GB" dirty="0" smtClean="0"/>
          </a:p>
          <a:p>
            <a:pPr eaLnBrk="1" fontAlgn="ctr" hangingPunct="1">
              <a:defRPr/>
            </a:pPr>
            <a:endParaRPr lang="en-US" dirty="0" smtClean="0"/>
          </a:p>
          <a:p>
            <a:pPr eaLnBrk="1" fontAlgn="ctr" hangingPunct="1">
              <a:defRPr/>
            </a:pPr>
            <a:r>
              <a:rPr lang="en-US" b="1" dirty="0" smtClean="0"/>
              <a:t>                                                         2008</a:t>
            </a:r>
            <a:r>
              <a:rPr lang="en-US" dirty="0" smtClean="0"/>
              <a:t>  </a:t>
            </a:r>
            <a:r>
              <a:rPr lang="en-US" b="1" dirty="0" smtClean="0"/>
              <a:t>2009</a:t>
            </a:r>
            <a:r>
              <a:rPr lang="en-US" dirty="0" smtClean="0"/>
              <a:t>  </a:t>
            </a:r>
            <a:r>
              <a:rPr lang="en-US" b="1" dirty="0" smtClean="0"/>
              <a:t>2010</a:t>
            </a:r>
            <a:r>
              <a:rPr lang="en-US" dirty="0" smtClean="0"/>
              <a:t>  </a:t>
            </a:r>
            <a:r>
              <a:rPr lang="en-US" b="1" dirty="0" smtClean="0"/>
              <a:t>2011 </a:t>
            </a:r>
            <a:r>
              <a:rPr lang="en-US" dirty="0" smtClean="0"/>
              <a:t> </a:t>
            </a:r>
            <a:r>
              <a:rPr lang="en-US" b="1" dirty="0" smtClean="0"/>
              <a:t>2012</a:t>
            </a:r>
            <a:r>
              <a:rPr lang="en-US" dirty="0" smtClean="0"/>
              <a:t>  </a:t>
            </a:r>
            <a:r>
              <a:rPr lang="en-US" b="1" dirty="0" smtClean="0"/>
              <a:t>2013  </a:t>
            </a:r>
            <a:r>
              <a:rPr lang="en-US" dirty="0" smtClean="0"/>
              <a:t> </a:t>
            </a:r>
            <a:r>
              <a:rPr lang="en-US" b="1" dirty="0" smtClean="0"/>
              <a:t>Averages</a:t>
            </a:r>
            <a:endParaRPr lang="en-US" dirty="0" smtClean="0"/>
          </a:p>
          <a:p>
            <a:pPr eaLnBrk="1" fontAlgn="b" hangingPunct="1">
              <a:defRPr/>
            </a:pPr>
            <a:r>
              <a:rPr lang="en-GB" dirty="0" smtClean="0"/>
              <a:t>No of CEMEX Loaded Roll Over's           2         2        2         1         1       3        1.8</a:t>
            </a:r>
          </a:p>
          <a:p>
            <a:pPr eaLnBrk="1" fontAlgn="b" hangingPunct="1">
              <a:defRPr/>
            </a:pPr>
            <a:r>
              <a:rPr lang="en-GB" dirty="0" smtClean="0"/>
              <a:t>                      </a:t>
            </a:r>
          </a:p>
          <a:p>
            <a:pPr eaLnBrk="1" fontAlgn="b" hangingPunct="1">
              <a:defRPr/>
            </a:pPr>
            <a:r>
              <a:rPr lang="en-GB" dirty="0" smtClean="0"/>
              <a:t>No of 3rd Party Loaded Roll Over's         1       0        0          0         1       1         1.0</a:t>
            </a:r>
          </a:p>
          <a:p>
            <a:pPr eaLnBrk="1" fontAlgn="b" hangingPunct="1">
              <a:defRPr/>
            </a:pPr>
            <a:r>
              <a:rPr lang="en-GB" dirty="0" smtClean="0"/>
              <a:t>    </a:t>
            </a:r>
          </a:p>
          <a:p>
            <a:pPr eaLnBrk="1" fontAlgn="b" hangingPunct="1">
              <a:defRPr/>
            </a:pPr>
            <a:r>
              <a:rPr lang="en-US" dirty="0" smtClean="0"/>
              <a:t>Total Roll Over's                                   3        2       2        1           2       4         2.3</a:t>
            </a:r>
          </a:p>
          <a:p>
            <a:pPr eaLnBrk="1" fontAlgn="b" hangingPunct="1">
              <a:defRPr/>
            </a:pPr>
            <a:endParaRPr lang="en-GB" dirty="0" smtClean="0"/>
          </a:p>
          <a:p>
            <a:pPr eaLnBrk="1" fontAlgn="ctr" hangingPunct="1">
              <a:defRPr/>
            </a:pPr>
            <a:r>
              <a:rPr lang="en-GB" dirty="0" smtClean="0"/>
              <a:t>Frequency per 100,000 for CEMEX loaded artic movements</a:t>
            </a:r>
            <a:endParaRPr lang="en-US" dirty="0" smtClean="0"/>
          </a:p>
          <a:p>
            <a:pPr eaLnBrk="1" fontAlgn="ctr" hangingPunct="1">
              <a:defRPr/>
            </a:pPr>
            <a:r>
              <a:rPr lang="en-US" dirty="0" smtClean="0"/>
              <a:t>                                                         -      1.27   1.23     0.53      0.62   1.86    1.10</a:t>
            </a:r>
          </a:p>
          <a:p>
            <a:pPr eaLnBrk="1" fontAlgn="ctr" hangingPunct="1">
              <a:defRPr/>
            </a:pPr>
            <a:endParaRPr lang="en-US" dirty="0" smtClean="0"/>
          </a:p>
          <a:p>
            <a:pPr eaLnBrk="1" fontAlgn="b" hangingPunct="1">
              <a:defRPr/>
            </a:pPr>
            <a:r>
              <a:rPr lang="en-US" dirty="0" smtClean="0"/>
              <a:t>Total </a:t>
            </a:r>
            <a:r>
              <a:rPr lang="en-US" dirty="0" err="1" smtClean="0"/>
              <a:t>Artic</a:t>
            </a:r>
            <a:r>
              <a:rPr lang="en-US" dirty="0" smtClean="0"/>
              <a:t> Movements                        n/a   156869  162671  189324  161468  161437  166353.8</a:t>
            </a:r>
          </a:p>
          <a:p>
            <a:pPr eaLnBrk="1" fontAlgn="ctr"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eaLnBrk="1" fontAlgn="b" hangingPunct="1">
              <a:defRPr/>
            </a:pPr>
            <a:endParaRPr lang="en-US" sz="700" dirty="0" smtClean="0"/>
          </a:p>
          <a:p>
            <a:pPr>
              <a:defRPr/>
            </a:pPr>
            <a:endParaRPr lang="en-GB" sz="700" dirty="0"/>
          </a:p>
        </p:txBody>
      </p:sp>
      <p:sp>
        <p:nvSpPr>
          <p:cNvPr id="4" name="Slide Number Placeholder 3"/>
          <p:cNvSpPr>
            <a:spLocks noGrp="1"/>
          </p:cNvSpPr>
          <p:nvPr>
            <p:ph type="sldNum" sz="quarter" idx="5"/>
          </p:nvPr>
        </p:nvSpPr>
        <p:spPr/>
        <p:txBody>
          <a:bodyPr/>
          <a:lstStyle/>
          <a:p>
            <a:pPr>
              <a:defRPr/>
            </a:pPr>
            <a:fld id="{C4C7DDF1-78E2-4E9B-BA46-C8DDEE61A44E}" type="slidenum">
              <a:rPr lang="en-US" smtClean="0"/>
              <a:pPr>
                <a:defRPr/>
              </a:pPr>
              <a:t>4</a:t>
            </a:fld>
            <a:endParaRPr lang="en-US" dirty="0"/>
          </a:p>
        </p:txBody>
      </p:sp>
    </p:spTree>
    <p:extLst>
      <p:ext uri="{BB962C8B-B14F-4D97-AF65-F5344CB8AC3E}">
        <p14:creationId xmlns:p14="http://schemas.microsoft.com/office/powerpoint/2010/main" val="200008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Germany has no recorded incidence of vehicle roll over’s – Hence contact for potential best practise.</a:t>
            </a:r>
          </a:p>
          <a:p>
            <a:endParaRPr lang="en-GB" smtClean="0"/>
          </a:p>
          <a:p>
            <a:r>
              <a:rPr lang="en-GB" smtClean="0"/>
              <a:t>Team could not recall any roll over events in Germany in recent years – but  did state that it was possible some may have occurred  at 3</a:t>
            </a:r>
            <a:r>
              <a:rPr lang="en-GB" baseline="30000" smtClean="0"/>
              <a:t>rd</a:t>
            </a:r>
            <a:r>
              <a:rPr lang="en-GB" smtClean="0"/>
              <a:t> party sites and not recorded.</a:t>
            </a:r>
          </a:p>
          <a:p>
            <a:endParaRPr lang="en-GB" smtClean="0"/>
          </a:p>
          <a:p>
            <a:r>
              <a:rPr lang="en-GB" smtClean="0"/>
              <a:t>Artic vehicle movements and sub contractor haulage activity is comparable to UK, with very similar operations, materials and delivery sites with uneven ground  etc</a:t>
            </a:r>
          </a:p>
          <a:p>
            <a:endParaRPr lang="en-GB" smtClean="0"/>
          </a:p>
          <a:p>
            <a:r>
              <a:rPr lang="en-GB" smtClean="0"/>
              <a:t>Similar driver and haulier training and safety activities are undertaken and inclinometers are not widely installed. </a:t>
            </a:r>
          </a:p>
          <a:p>
            <a:endParaRPr lang="en-GB" smtClean="0"/>
          </a:p>
        </p:txBody>
      </p:sp>
      <p:sp>
        <p:nvSpPr>
          <p:cNvPr id="4" name="Slide Number Placeholder 3"/>
          <p:cNvSpPr>
            <a:spLocks noGrp="1"/>
          </p:cNvSpPr>
          <p:nvPr>
            <p:ph type="sldNum" sz="quarter" idx="5"/>
          </p:nvPr>
        </p:nvSpPr>
        <p:spPr/>
        <p:txBody>
          <a:bodyPr/>
          <a:lstStyle/>
          <a:p>
            <a:pPr>
              <a:defRPr/>
            </a:pPr>
            <a:fld id="{C3A1DA7B-363D-4B48-B684-C68C9009A75C}" type="slidenum">
              <a:rPr lang="en-US" smtClean="0"/>
              <a:pPr>
                <a:defRPr/>
              </a:pPr>
              <a:t>5</a:t>
            </a:fld>
            <a:endParaRPr lang="en-US" dirty="0"/>
          </a:p>
        </p:txBody>
      </p:sp>
    </p:spTree>
    <p:extLst>
      <p:ext uri="{BB962C8B-B14F-4D97-AF65-F5344CB8AC3E}">
        <p14:creationId xmlns:p14="http://schemas.microsoft.com/office/powerpoint/2010/main" val="199688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ctr" hangingPunct="1"/>
            <a:endParaRPr lang="en-US" smtClean="0"/>
          </a:p>
          <a:p>
            <a:pPr eaLnBrk="1" fontAlgn="ctr" hangingPunct="1"/>
            <a:r>
              <a:rPr lang="en-US" smtClean="0"/>
              <a:t>1 - 2013  Burtonwood, Warrington</a:t>
            </a:r>
          </a:p>
          <a:p>
            <a:pPr eaLnBrk="1" fontAlgn="ctr" hangingPunct="1"/>
            <a:r>
              <a:rPr lang="en-US" smtClean="0"/>
              <a:t>2 – 2013  Steelphalt, Rotherham</a:t>
            </a:r>
          </a:p>
          <a:p>
            <a:pPr eaLnBrk="1" fontAlgn="ctr" hangingPunct="1"/>
            <a:r>
              <a:rPr lang="en-US" smtClean="0"/>
              <a:t>3 – 2013  Burtonwood, Warrington</a:t>
            </a:r>
          </a:p>
          <a:p>
            <a:pPr eaLnBrk="1" fontAlgn="ctr" hangingPunct="1"/>
            <a:r>
              <a:rPr lang="en-US" smtClean="0"/>
              <a:t>4 -  2013  Witney Concrete Plant, Oxford</a:t>
            </a:r>
          </a:p>
          <a:p>
            <a:pPr eaLnBrk="1" fontAlgn="ctr" hangingPunct="1"/>
            <a:r>
              <a:rPr lang="en-US" smtClean="0"/>
              <a:t>5 – 2012  </a:t>
            </a:r>
            <a:r>
              <a:rPr lang="en-GB" smtClean="0"/>
              <a:t>Easington, Network Rail. Bulby, Yorks</a:t>
            </a:r>
            <a:endParaRPr lang="en-US" smtClean="0"/>
          </a:p>
          <a:p>
            <a:pPr eaLnBrk="1" fontAlgn="ctr" hangingPunct="1"/>
            <a:r>
              <a:rPr lang="en-US" smtClean="0"/>
              <a:t>6 – 2012  Kilbarchan, Renfrewshire</a:t>
            </a:r>
          </a:p>
          <a:p>
            <a:pPr eaLnBrk="1" fontAlgn="ctr" hangingPunct="1"/>
            <a:r>
              <a:rPr lang="en-US" smtClean="0"/>
              <a:t>7 – 2011  Plasmor, Widnes</a:t>
            </a:r>
          </a:p>
          <a:p>
            <a:pPr eaLnBrk="1" fontAlgn="ctr" hangingPunct="1"/>
            <a:r>
              <a:rPr lang="en-US" smtClean="0"/>
              <a:t>8 – 2010  Bridgewater distribution site, Sommerest</a:t>
            </a:r>
          </a:p>
          <a:p>
            <a:pPr eaLnBrk="1" fontAlgn="ctr" hangingPunct="1"/>
            <a:r>
              <a:rPr lang="en-US" smtClean="0"/>
              <a:t>9 - 2010  Ryall quarry, Worcestershire</a:t>
            </a:r>
          </a:p>
          <a:p>
            <a:pPr eaLnBrk="1" fontAlgn="ctr" hangingPunct="1"/>
            <a:r>
              <a:rPr lang="en-US" smtClean="0"/>
              <a:t>10 – 2009  Fridaythorpe, Yorkshire</a:t>
            </a:r>
          </a:p>
          <a:p>
            <a:pPr eaLnBrk="1" fontAlgn="ctr" hangingPunct="1"/>
            <a:r>
              <a:rPr lang="en-US" smtClean="0"/>
              <a:t>11 – 2009 Berkswell quarry, Coventry</a:t>
            </a:r>
          </a:p>
          <a:p>
            <a:pPr eaLnBrk="1" fontAlgn="ctr" hangingPunct="1"/>
            <a:r>
              <a:rPr lang="en-US" smtClean="0"/>
              <a:t>12 – 2008 Hill End quarry, North Lanarkshire</a:t>
            </a:r>
          </a:p>
          <a:p>
            <a:pPr eaLnBrk="1" fontAlgn="ctr" hangingPunct="1"/>
            <a:r>
              <a:rPr lang="en-US" smtClean="0"/>
              <a:t>13 – 2008  Spaunton, North Yorkshire</a:t>
            </a:r>
          </a:p>
          <a:p>
            <a:pPr eaLnBrk="1" fontAlgn="ctr" hangingPunct="1"/>
            <a:r>
              <a:rPr lang="en-US" smtClean="0"/>
              <a:t>14 – 2008  Caerleon block works, Cardiff</a:t>
            </a:r>
          </a:p>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DC88B-2279-449C-A874-1ED45D748E95}"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381216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1. Sites  (43% External Customer)</a:t>
            </a:r>
          </a:p>
          <a:p>
            <a:pPr eaLnBrk="1" hangingPunct="1">
              <a:spcBef>
                <a:spcPct val="0"/>
              </a:spcBef>
            </a:pPr>
            <a:r>
              <a:rPr lang="en-GB" dirty="0" smtClean="0"/>
              <a:t>2. (75% of </a:t>
            </a:r>
            <a:r>
              <a:rPr lang="en-GB" dirty="0" err="1" smtClean="0"/>
              <a:t>artic</a:t>
            </a:r>
            <a:r>
              <a:rPr lang="en-GB" dirty="0" smtClean="0"/>
              <a:t> volume is delivered by contractors / 25% on CEMEX own fleet)</a:t>
            </a:r>
          </a:p>
          <a:p>
            <a:pPr eaLnBrk="1" hangingPunct="1">
              <a:spcBef>
                <a:spcPct val="0"/>
              </a:spcBef>
            </a:pPr>
            <a:r>
              <a:rPr lang="en-GB" dirty="0" smtClean="0"/>
              <a:t>3. None</a:t>
            </a:r>
          </a:p>
          <a:p>
            <a:pPr eaLnBrk="1" hangingPunct="1">
              <a:spcBef>
                <a:spcPct val="0"/>
              </a:spcBef>
            </a:pPr>
            <a:r>
              <a:rPr lang="en-GB" dirty="0" smtClean="0"/>
              <a:t>4. (ratio consistent with fleet make-up)</a:t>
            </a:r>
          </a:p>
          <a:p>
            <a:pPr eaLnBrk="1" hangingPunct="1">
              <a:spcBef>
                <a:spcPct val="0"/>
              </a:spcBef>
            </a:pPr>
            <a:r>
              <a:rPr lang="en-GB" dirty="0" smtClean="0"/>
              <a:t>5. (of the 3 fitted 2 were set up incorrectly)</a:t>
            </a:r>
          </a:p>
          <a:p>
            <a:pPr eaLnBrk="1" hangingPunct="1">
              <a:spcBef>
                <a:spcPct val="0"/>
              </a:spcBef>
            </a:pPr>
            <a:r>
              <a:rPr lang="en-GB" dirty="0" smtClean="0"/>
              <a:t>6. None</a:t>
            </a:r>
          </a:p>
          <a:p>
            <a:pPr eaLnBrk="1" hangingPunct="1">
              <a:spcBef>
                <a:spcPct val="0"/>
              </a:spcBef>
            </a:pPr>
            <a:r>
              <a:rPr lang="en-GB" dirty="0" smtClean="0"/>
              <a:t>7. None</a:t>
            </a:r>
          </a:p>
          <a:p>
            <a:pPr eaLnBrk="1" hangingPunct="1">
              <a:spcBef>
                <a:spcPct val="0"/>
              </a:spcBef>
            </a:pPr>
            <a:r>
              <a:rPr lang="en-GB" dirty="0" smtClean="0"/>
              <a:t>8. None</a:t>
            </a:r>
          </a:p>
          <a:p>
            <a:pPr eaLnBrk="1" hangingPunct="1">
              <a:spcBef>
                <a:spcPct val="0"/>
              </a:spcBef>
            </a:pPr>
            <a:r>
              <a:rPr lang="en-GB" dirty="0" smtClean="0"/>
              <a:t>9. Dust 43%, Sand 29%, MOT 21%</a:t>
            </a:r>
          </a:p>
          <a:p>
            <a:pPr eaLnBrk="1" hangingPunct="1">
              <a:spcBef>
                <a:spcPct val="0"/>
              </a:spcBef>
            </a:pPr>
            <a:endParaRPr lang="en-GB" dirty="0" smtClean="0"/>
          </a:p>
          <a:p>
            <a:pPr algn="ctr">
              <a:spcBef>
                <a:spcPct val="0"/>
              </a:spcBef>
            </a:pPr>
            <a:r>
              <a:rPr lang="en-GB" dirty="0" smtClean="0"/>
              <a:t>Camber, Rushing, Load Distribution are the 3 main causes of Roll over</a:t>
            </a:r>
          </a:p>
          <a:p>
            <a:pPr algn="ctr">
              <a:spcBef>
                <a:spcPct val="0"/>
              </a:spcBef>
            </a:pPr>
            <a:r>
              <a:rPr lang="en-GB" sz="1000" dirty="0" smtClean="0"/>
              <a:t>Analysis of RCA’s for 14 Roll Over’s between  2008 – 2013</a:t>
            </a:r>
          </a:p>
          <a:p>
            <a:pPr eaLnBrk="1" hangingPunct="1">
              <a:spcBef>
                <a:spcPct val="0"/>
              </a:spcBef>
            </a:pPr>
            <a:endParaRPr lang="en-US" dirty="0"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084D9E-A2E7-41D4-82F6-E731430B76A3}"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412284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88B1C0F-7F52-478F-80FE-4E92109F48F1}" type="slidenum">
              <a:rPr lang="en-US" smtClean="0"/>
              <a:pPr>
                <a:defRPr/>
              </a:pPr>
              <a:t>8</a:t>
            </a:fld>
            <a:endParaRPr lang="en-US" dirty="0"/>
          </a:p>
        </p:txBody>
      </p:sp>
    </p:spTree>
    <p:extLst>
      <p:ext uri="{BB962C8B-B14F-4D97-AF65-F5344CB8AC3E}">
        <p14:creationId xmlns:p14="http://schemas.microsoft.com/office/powerpoint/2010/main" val="249448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846138" y="742950"/>
            <a:ext cx="4948237" cy="3713163"/>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charset="0"/>
              <a:cs typeface="Arial" charset="0"/>
            </a:endParaRPr>
          </a:p>
        </p:txBody>
      </p:sp>
      <p:sp>
        <p:nvSpPr>
          <p:cNvPr id="187396" name="Slide Number Placeholder 3"/>
          <p:cNvSpPr>
            <a:spLocks noGrp="1"/>
          </p:cNvSpPr>
          <p:nvPr>
            <p:ph type="sldNum" sz="quarter" idx="5"/>
          </p:nvPr>
        </p:nvSpPr>
        <p:spPr/>
        <p:txBody>
          <a:bodyPr/>
          <a:lstStyle/>
          <a:p>
            <a:pPr defTabSz="911659">
              <a:defRPr/>
            </a:pPr>
            <a:fld id="{E1E85557-16D4-4132-8BD1-59FF6E685F7D}" type="slidenum">
              <a:rPr lang="en-US">
                <a:solidFill>
                  <a:srgbClr val="000000"/>
                </a:solidFill>
              </a:rPr>
              <a:pPr defTabSz="911659">
                <a:defRPr/>
              </a:pPr>
              <a:t>9</a:t>
            </a:fld>
            <a:endParaRPr lang="en-US" dirty="0">
              <a:solidFill>
                <a:srgbClr val="000000"/>
              </a:solidFill>
            </a:endParaRPr>
          </a:p>
        </p:txBody>
      </p:sp>
    </p:spTree>
    <p:extLst>
      <p:ext uri="{BB962C8B-B14F-4D97-AF65-F5344CB8AC3E}">
        <p14:creationId xmlns:p14="http://schemas.microsoft.com/office/powerpoint/2010/main" val="338952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0B9FBE-30A0-44F6-9375-254843C2BEE1}"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D6898-C581-4569-ABE7-C2111013CE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BFD4DF-1ED9-459D-BC31-9AE8621037E7}"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D0D842-49DC-4531-AA3F-BFEF03DA6B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E959D-2CB2-4312-8C72-0FC35B9026B9}"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B6A242-FC42-4EDC-BADC-10DB3506C1E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02AA84D9-A039-4A5D-9389-B0656DD970F7}" type="datetimeFigureOut">
              <a:rPr lang="en-US"/>
              <a:pPr>
                <a:defRPr/>
              </a:pPr>
              <a:t>11/9/2015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290E0A8-E936-46A9-9D43-180BB76AD40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4D2167F-5CFB-447D-A441-CC0D96D763A5}" type="datetimeFigureOut">
              <a:rPr lang="en-US"/>
              <a:pPr>
                <a:defRPr/>
              </a:pPr>
              <a:t>11/9/2015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4F60D78-9FF8-4300-80E9-FA671CF7F19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BFE86572-7046-4479-9C61-95131DB0D4A4}" type="datetimeFigureOut">
              <a:rPr lang="en-US"/>
              <a:pPr>
                <a:defRPr/>
              </a:pPr>
              <a:t>11/9/2015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8E309069-D115-4E07-8180-6A428B257FF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52B61B6-419A-4CDA-B1E4-18BD5FD75E12}" type="datetimeFigureOut">
              <a:rPr lang="en-US"/>
              <a:pPr>
                <a:defRPr/>
              </a:pPr>
              <a:t>11/9/2015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097FCB3-4DC0-4A3A-819A-A102AD09DD6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B61CE780-180D-4D62-A229-2111137E8890}" type="datetimeFigureOut">
              <a:rPr lang="en-US"/>
              <a:pPr>
                <a:defRPr/>
              </a:pPr>
              <a:t>11/9/2015</a:t>
            </a:fld>
            <a:endParaRPr lang="en-US" dirty="0"/>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41A746A-3744-4211-BC6F-5B2AA46B476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C4FB9BA6-060B-4A22-AD93-AFF892AAED49}" type="datetimeFigureOut">
              <a:rPr lang="en-US"/>
              <a:pPr>
                <a:defRPr/>
              </a:pPr>
              <a:t>11/9/2015</a:t>
            </a:fld>
            <a:endParaRPr lang="en-US" dirty="0"/>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3DCD4EF-127D-4DC6-9665-B3D6C4B4A56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48A39A1D-D263-4D5F-B338-D54A7AC3E86C}" type="datetimeFigureOut">
              <a:rPr lang="en-US"/>
              <a:pPr>
                <a:defRPr/>
              </a:pPr>
              <a:t>11/9/2015</a:t>
            </a:fld>
            <a:endParaRPr lang="en-US" dirty="0"/>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56864FA-1B44-4072-B39A-294D0ACFB6F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2AD9C71D-2200-49A9-AF0E-11B04296B206}" type="datetimeFigureOut">
              <a:rPr lang="en-US"/>
              <a:pPr>
                <a:defRPr/>
              </a:pPr>
              <a:t>11/9/2015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2C949A42-36FA-42FD-9565-4871DFB2D3F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6C6C33-0E49-43F7-877A-C7A2280551D0}"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36C9AF-1581-434E-8230-359D970309F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E8AE49D-85A3-4291-988A-FA85466352B4}" type="datetimeFigureOut">
              <a:rPr lang="en-US"/>
              <a:pPr>
                <a:defRPr/>
              </a:pPr>
              <a:t>11/9/2015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A618B81-C78A-488A-B540-A1B5F6C9F1D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A22A8AD8-CE17-4E8E-B9C3-82AFC192668F}" type="datetimeFigureOut">
              <a:rPr lang="en-US"/>
              <a:pPr>
                <a:defRPr/>
              </a:pPr>
              <a:t>11/9/2015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0293D6D8-6E16-4B1F-A22A-A6FB64EFAE0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D3E2726B-F7D5-4802-B174-32943E5930D2}" type="datetimeFigureOut">
              <a:rPr lang="en-US"/>
              <a:pPr>
                <a:defRPr/>
              </a:pPr>
              <a:t>11/9/2015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20C37AC7-D226-42E5-BAE9-F71D63E9747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18787" name="think-cell Slide" r:id="rId5" imgW="360" imgH="360" progId="">
                  <p:embed/>
                </p:oleObj>
              </mc:Choice>
              <mc:Fallback>
                <p:oleObj name="think-cell Slide" r:id="rId5" imgW="360" imgH="360" progId="">
                  <p:embed/>
                  <p:pic>
                    <p:nvPicPr>
                      <p:cNvPr id="0"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descr="img_LogoColor_Ing"/>
          <p:cNvPicPr>
            <a:picLocks noChangeAspect="1" noChangeArrowheads="1"/>
          </p:cNvPicPr>
          <p:nvPr userDrawn="1">
            <p:custDataLst>
              <p:tags r:id="rId3"/>
            </p:custDataLst>
          </p:nvPr>
        </p:nvPicPr>
        <p:blipFill>
          <a:blip r:embed="rId7" cstate="print"/>
          <a:srcRect/>
          <a:stretch>
            <a:fillRect/>
          </a:stretch>
        </p:blipFill>
        <p:spPr bwMode="auto">
          <a:xfrm>
            <a:off x="138113" y="242888"/>
            <a:ext cx="3281362" cy="1546225"/>
          </a:xfrm>
          <a:prstGeom prst="rect">
            <a:avLst/>
          </a:prstGeom>
          <a:noFill/>
          <a:ln w="9525">
            <a:noFill/>
            <a:miter lim="800000"/>
            <a:headEnd/>
            <a:tailEnd/>
          </a:ln>
        </p:spPr>
      </p:pic>
      <p:sp>
        <p:nvSpPr>
          <p:cNvPr id="7" name="Rectangle 4"/>
          <p:cNvSpPr>
            <a:spLocks noGrp="1" noChangeArrowheads="1"/>
          </p:cNvSpPr>
          <p:nvPr>
            <p:ph type="ctrTitle"/>
          </p:nvPr>
        </p:nvSpPr>
        <p:spPr bwMode="black">
          <a:xfrm>
            <a:off x="575636" y="2856975"/>
            <a:ext cx="6370439" cy="1014412"/>
          </a:xfrm>
        </p:spPr>
        <p:txBody>
          <a:bodyPr/>
          <a:lstStyle>
            <a:lvl1pPr algn="l">
              <a:defRPr sz="2800">
                <a:solidFill>
                  <a:srgbClr val="577C96"/>
                </a:solidFill>
                <a:latin typeface="+mj-lt"/>
              </a:defRPr>
            </a:lvl1pPr>
          </a:lstStyle>
          <a:p>
            <a:r>
              <a:rPr lang="en-US" smtClean="0"/>
              <a:t>Click to edit Master title style</a:t>
            </a:r>
            <a:endParaRPr lang="en-US" dirty="0"/>
          </a:p>
        </p:txBody>
      </p:sp>
      <p:sp>
        <p:nvSpPr>
          <p:cNvPr id="9" name="Rectangle 5"/>
          <p:cNvSpPr>
            <a:spLocks noGrp="1" noChangeArrowheads="1"/>
          </p:cNvSpPr>
          <p:nvPr>
            <p:ph type="subTitle" idx="1"/>
          </p:nvPr>
        </p:nvSpPr>
        <p:spPr bwMode="black">
          <a:xfrm>
            <a:off x="565363" y="3884613"/>
            <a:ext cx="6380694" cy="1084262"/>
          </a:xfrm>
        </p:spPr>
        <p:txBody>
          <a:bodyPr/>
          <a:lstStyle>
            <a:lvl1pPr marL="0" indent="0" algn="l">
              <a:buFontTx/>
              <a:buNone/>
              <a:defRPr sz="2400" b="0" i="0">
                <a:solidFill>
                  <a:srgbClr val="577C96"/>
                </a:solidFill>
                <a:latin typeface="+mj-lt"/>
              </a:defRPr>
            </a:lvl1pPr>
          </a:lstStyle>
          <a:p>
            <a:r>
              <a:rPr lang="en-US" smtClean="0"/>
              <a:t>Click to edit Master subtitle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19811" name="think-cell Slide" r:id="rId4" imgW="360" imgH="360" progId="">
                  <p:embed/>
                </p:oleObj>
              </mc:Choice>
              <mc:Fallback>
                <p:oleObj name="think-cell Slide" r:id="rId4" imgW="360" imgH="360" progId="">
                  <p:embed/>
                  <p:pic>
                    <p:nvPicPr>
                      <p:cNvPr id="0"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13"/>
          </p:nvPr>
        </p:nvSpPr>
        <p:spPr>
          <a:xfrm>
            <a:off x="435358" y="1508400"/>
            <a:ext cx="8275203" cy="46152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0C7DF1-FE33-4951-8F7F-298FEF976F64}"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DC93CE-4EC9-420E-B6DD-7C6598C88CD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321778-B356-4B45-8678-DABB7F9CE866}"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4F235D-A5DA-48F0-84CB-36ACB411C34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6EA4B5-DAEC-47AC-9164-C5FBE10BECA9}"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9615FA-2EAC-4BE8-8AE2-D75695AD20E4}"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E721EB-98B3-4150-9EE3-00699E385DC6}" type="datetimeFigureOut">
              <a:rPr lang="en-US"/>
              <a:pPr>
                <a:defRPr/>
              </a:pPr>
              <a:t>11/9/2015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9238CE-F803-4059-AA9F-00503F85F3D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E338A0-E272-4E7C-BE0E-72D0154A19E0}" type="datetimeFigureOut">
              <a:rPr lang="en-US"/>
              <a:pPr>
                <a:defRPr/>
              </a:pPr>
              <a:t>11/9/2015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027015-9CF8-482F-B3C5-359CFBD51DB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C93DE6-C7DD-4DAB-BB09-87FABB1291F8}"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1ADE0-741A-4110-A9FC-AA882A6D537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FAD6E6-C06C-4B0A-9EAE-DB33444391DC}" type="datetimeFigureOut">
              <a:rPr lang="en-US"/>
              <a:pPr>
                <a:defRPr/>
              </a:pPr>
              <a:t>11/9/2015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D5ABD2-F75D-46D6-8B05-045A694685A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C5351C-2D93-4BDC-9750-8EAED59774F8}" type="datetimeFigureOut">
              <a:rPr lang="en-US"/>
              <a:pPr>
                <a:defRPr/>
              </a:pPr>
              <a:t>11/9/2015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1DC894-0C7F-4A85-BC74-D9B437F27FA2}"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DA15A4-733D-40A8-A236-CA737DDF41B1}" type="datetimeFigureOut">
              <a:rPr lang="en-US"/>
              <a:pPr>
                <a:defRPr/>
              </a:pPr>
              <a:t>11/9/2015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BC611A-9D95-4C04-B5AC-85ED97D02EB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CD92CB-52BB-4E8D-9E94-F1C47DF18B88}" type="datetimeFigureOut">
              <a:rPr lang="en-US"/>
              <a:pPr>
                <a:defRPr/>
              </a:pPr>
              <a:t>11/9/2015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81CBF6-F607-4F52-8D39-BA6F57C5DF1B}"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91E3D0-3E9E-46FE-B762-3362E72F37E4}"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6D25A7-5663-485F-B015-2B2F1E7B8DA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2AAB3F-3FC2-435A-A3F9-68A3F9EDB0D7}" type="datetimeFigureOut">
              <a:rPr lang="en-US"/>
              <a:pPr>
                <a:defRPr/>
              </a:pPr>
              <a:t>11/9/2015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396EB4-2047-43F9-9F55-F980B22573C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29E6DC42-D6F9-4B8E-8016-D7C01550414E}" type="datetimeFigureOut">
              <a:rPr lang="en-GB"/>
              <a:pPr>
                <a:defRPr/>
              </a:pPr>
              <a:t>09/11/2015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8D97095C-21AC-481B-9504-7127AF946C7D}"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C72D2E96-1E7E-4749-B79B-B91DD861C60D}" type="datetimeFigureOut">
              <a:rPr lang="en-GB"/>
              <a:pPr>
                <a:defRPr/>
              </a:pPr>
              <a:t>09/11/2015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02050DD6-C303-4BE4-BF19-9F4A798D8C83}"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F688A38E-AC37-475F-A86F-4637DE999A9D}" type="datetimeFigureOut">
              <a:rPr lang="en-GB"/>
              <a:pPr>
                <a:defRPr/>
              </a:pPr>
              <a:t>09/11/2015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624FAF0C-5DD9-4829-BA75-7F98F224050F}"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F225698C-29EE-4524-BB6F-402E8E290989}" type="datetimeFigureOut">
              <a:rPr lang="en-GB"/>
              <a:pPr>
                <a:defRPr/>
              </a:pPr>
              <a:t>09/11/2015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49CDE9F7-CB51-41D2-9BBC-F99A3CA6D50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8E2755-9310-42CC-8BDB-CB3C4F6FE2EC}" type="datetimeFigureOut">
              <a:rPr lang="en-US"/>
              <a:pPr>
                <a:defRPr/>
              </a:pPr>
              <a:t>11/9/2015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317919-A67D-4352-9FB5-68292F88756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0CB91B6C-8D75-423D-B1DD-46AB8E915CB3}" type="datetimeFigureOut">
              <a:rPr lang="en-GB"/>
              <a:pPr>
                <a:defRPr/>
              </a:pPr>
              <a:t>09/11/2015</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EAB41A9B-3190-4D1C-B298-5258786F230C}"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022B92BA-682C-4D9C-9671-0AD8E9CAFCB0}" type="datetimeFigureOut">
              <a:rPr lang="en-GB"/>
              <a:pPr>
                <a:defRPr/>
              </a:pPr>
              <a:t>09/11/2015</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DCE532E4-62F6-4E0A-A573-1744223D2E30}"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2C173221-7C4D-4127-A484-A283E435F0D8}" type="datetimeFigureOut">
              <a:rPr lang="en-GB"/>
              <a:pPr>
                <a:defRPr/>
              </a:pPr>
              <a:t>09/11/2015</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BF0A9E19-4608-483A-B278-6C30FFBDED52}"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3CC6DDAB-8E7E-4EBA-8EEE-040D98AF9033}" type="datetimeFigureOut">
              <a:rPr lang="en-GB"/>
              <a:pPr>
                <a:defRPr/>
              </a:pPr>
              <a:t>09/11/2015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E38E824B-D3D0-43CD-A6C9-19704E8141DC}"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9D2D5DA5-DC0C-4593-92D8-91C49C1D31F4}" type="datetimeFigureOut">
              <a:rPr lang="en-GB"/>
              <a:pPr>
                <a:defRPr/>
              </a:pPr>
              <a:t>09/11/2015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D9434E4D-49C7-4D88-970D-99300C834F90}"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377757CE-9FD8-4A03-90BA-8C8DDB71F01D}" type="datetimeFigureOut">
              <a:rPr lang="en-GB"/>
              <a:pPr>
                <a:defRPr/>
              </a:pPr>
              <a:t>09/11/2015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160CB3D5-E6E9-4BD8-8FE7-F99BFBE78715}"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cs typeface="Arial" charset="0"/>
              </a:defRPr>
            </a:lvl1pPr>
          </a:lstStyle>
          <a:p>
            <a:pPr>
              <a:defRPr/>
            </a:pPr>
            <a:fld id="{00FE0288-08C1-4D56-9460-E9A002F25CF0}" type="datetimeFigureOut">
              <a:rPr lang="en-GB"/>
              <a:pPr>
                <a:defRPr/>
              </a:pPr>
              <a:t>09/11/2015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cs typeface="Arial" charset="0"/>
              </a:defRPr>
            </a:lvl1pPr>
          </a:lstStyle>
          <a:p>
            <a:pPr>
              <a:defRPr/>
            </a:pPr>
            <a:fld id="{CB81D743-7E39-4612-A102-D8872E1450F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1971C2-CD62-48E9-9957-6104D5F042FB}" type="datetimeFigureOut">
              <a:rPr lang="en-US"/>
              <a:pPr>
                <a:defRPr/>
              </a:pPr>
              <a:t>11/9/2015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77E675-EF1D-4C40-ABA7-8FA26396A0E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085A52-2D7A-460E-80CD-C6DBDB8D3C90}" type="datetimeFigureOut">
              <a:rPr lang="en-US"/>
              <a:pPr>
                <a:defRPr/>
              </a:pPr>
              <a:t>11/9/2015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C728F8-DA40-48B5-80ED-1DBEBAAFB8E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22FA2A-C88D-40D3-A4C0-93EE3BEFB91C}" type="datetimeFigureOut">
              <a:rPr lang="en-US"/>
              <a:pPr>
                <a:defRPr/>
              </a:pPr>
              <a:t>11/9/2015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972585-7D04-4C06-AEA8-782936A6F7B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98B83A-B35F-4F64-80E6-57D22EE81CD8}" type="datetimeFigureOut">
              <a:rPr lang="en-US"/>
              <a:pPr>
                <a:defRPr/>
              </a:pPr>
              <a:t>11/9/2015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305EC-09A1-481E-8F6E-046CC13825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D8A78C-E479-4CC9-B7F8-ED50187BA002}" type="datetimeFigureOut">
              <a:rPr lang="en-US"/>
              <a:pPr>
                <a:defRPr/>
              </a:pPr>
              <a:t>11/9/2015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546BB-A30F-4270-A726-D73B4E3CC7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F82BF4F-F4EF-4CDC-BE59-BEC2B527C31C}" type="datetimeFigureOut">
              <a:rPr lang="en-US"/>
              <a:pPr>
                <a:defRPr/>
              </a:pPr>
              <a:t>11/9/2015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0D6708-5887-4BF5-BB7D-E6CF0CC5A8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E6A10125-ACEC-441F-B7CE-6426A7FB6B51}" type="datetimeFigureOut">
              <a:rPr lang="en-US"/>
              <a:pPr>
                <a:defRPr/>
              </a:pPr>
              <a:t>11/9/2015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3474B296-7F42-47CE-A168-9E339913B0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008CF86-F141-4B50-8831-8A9CF2EEEA29}" type="datetimeFigureOut">
              <a:rPr lang="en-US"/>
              <a:pPr>
                <a:defRPr/>
              </a:pPr>
              <a:t>11/9/2015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635B2F-8724-4D79-9A54-330CCB7622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cs typeface="+mn-cs"/>
              </a:defRPr>
            </a:lvl1pPr>
          </a:lstStyle>
          <a:p>
            <a:pPr>
              <a:defRPr/>
            </a:pPr>
            <a:fld id="{654CD813-6D95-4343-B79F-6A2A882185E8}" type="datetimeFigureOut">
              <a:rPr lang="en-GB"/>
              <a:pPr>
                <a:defRPr/>
              </a:pPr>
              <a:t>09/11/2015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cs typeface="+mn-cs"/>
              </a:defRPr>
            </a:lvl1pPr>
          </a:lstStyle>
          <a:p>
            <a:pPr>
              <a:defRPr/>
            </a:pPr>
            <a:fld id="{87EE7FCB-712C-4A61-BE88-799D06E7D1B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emf"/><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hyperlink" Target="http://www.keithwalkingfloor.com/solutions/show-all/270-v9-009" TargetMode="External"/><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keithwalkingfloor.com/solutions/show-all/297-v9-006" TargetMode="External"/><Relationship Id="rId5" Type="http://schemas.openxmlformats.org/officeDocument/2006/relationships/image" Target="../media/image41.jpeg"/><Relationship Id="rId4" Type="http://schemas.openxmlformats.org/officeDocument/2006/relationships/hyperlink" Target="http://www.keithwalkingfloor.com/solutions/show-all/207-v9-008" TargetMode="External"/><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3075" name="think-cell Slide" r:id="rId6" imgW="360" imgH="360" progId="">
                  <p:embed/>
                </p:oleObj>
              </mc:Choice>
              <mc:Fallback>
                <p:oleObj name="think-cell Slide" r:id="rId6" imgW="360" imgH="36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ctrTitle"/>
          </p:nvPr>
        </p:nvSpPr>
        <p:spPr>
          <a:xfrm>
            <a:off x="685800" y="2130425"/>
            <a:ext cx="7772400" cy="1470025"/>
          </a:xfrm>
        </p:spPr>
        <p:txBody>
          <a:bodyPr>
            <a:normAutofit fontScale="90000"/>
          </a:bodyPr>
          <a:lstStyle/>
          <a:p>
            <a:pPr>
              <a:defRPr/>
            </a:pPr>
            <a:r>
              <a:rPr lang="en-GB" sz="4000" dirty="0" smtClean="0"/>
              <a:t>Articulated Tipper Roll Over's </a:t>
            </a:r>
            <a:r>
              <a:rPr lang="en-GB" dirty="0" smtClean="0"/>
              <a:t/>
            </a:r>
            <a:br>
              <a:rPr lang="en-GB" dirty="0" smtClean="0"/>
            </a:br>
            <a:r>
              <a:rPr lang="en-GB" sz="2700" dirty="0" smtClean="0"/>
              <a:t/>
            </a:r>
            <a:br>
              <a:rPr lang="en-GB" sz="2700" dirty="0" smtClean="0"/>
            </a:br>
            <a:endParaRPr lang="en-US" sz="27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2" cstate="print"/>
          <a:srcRect/>
          <a:stretch>
            <a:fillRect/>
          </a:stretch>
        </p:blipFill>
        <p:spPr bwMode="auto">
          <a:xfrm>
            <a:off x="323850" y="765175"/>
            <a:ext cx="4392613" cy="3024188"/>
          </a:xfrm>
          <a:prstGeom prst="rect">
            <a:avLst/>
          </a:prstGeom>
          <a:noFill/>
          <a:ln w="1">
            <a:noFill/>
            <a:miter lim="800000"/>
            <a:headEnd/>
            <a:tailEnd/>
          </a:ln>
        </p:spPr>
      </p:pic>
      <p:sp>
        <p:nvSpPr>
          <p:cNvPr id="41987" name="TextBox 5"/>
          <p:cNvSpPr txBox="1">
            <a:spLocks noChangeArrowheads="1"/>
          </p:cNvSpPr>
          <p:nvPr/>
        </p:nvSpPr>
        <p:spPr bwMode="auto">
          <a:xfrm>
            <a:off x="684213" y="333375"/>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2013 – Burtonwood -</a:t>
            </a:r>
            <a:endParaRPr lang="en-US">
              <a:latin typeface="Calibri" pitchFamily="34" charset="0"/>
            </a:endParaRPr>
          </a:p>
        </p:txBody>
      </p:sp>
      <p:sp>
        <p:nvSpPr>
          <p:cNvPr id="41988" name="TextBox 8"/>
          <p:cNvSpPr txBox="1">
            <a:spLocks noChangeArrowheads="1"/>
          </p:cNvSpPr>
          <p:nvPr/>
        </p:nvSpPr>
        <p:spPr bwMode="auto">
          <a:xfrm>
            <a:off x="0" y="3933825"/>
            <a:ext cx="4932363" cy="368300"/>
          </a:xfrm>
          <a:prstGeom prst="rect">
            <a:avLst/>
          </a:prstGeom>
          <a:noFill/>
          <a:ln w="9525">
            <a:noFill/>
            <a:miter lim="800000"/>
            <a:headEnd/>
            <a:tailEnd/>
          </a:ln>
        </p:spPr>
        <p:txBody>
          <a:bodyPr>
            <a:spAutoFit/>
          </a:bodyPr>
          <a:lstStyle/>
          <a:p>
            <a:r>
              <a:rPr lang="en-GB">
                <a:latin typeface="Calibri" pitchFamily="34" charset="0"/>
              </a:rPr>
              <a:t>Root Cause:  Camber, Rushing	</a:t>
            </a:r>
          </a:p>
        </p:txBody>
      </p:sp>
      <p:pic>
        <p:nvPicPr>
          <p:cNvPr id="41989" name="Picture 6" descr="IMGP0411.JPG"/>
          <p:cNvPicPr>
            <a:picLocks noChangeAspect="1"/>
          </p:cNvPicPr>
          <p:nvPr/>
        </p:nvPicPr>
        <p:blipFill>
          <a:blip r:embed="rId3" cstate="print"/>
          <a:srcRect/>
          <a:stretch>
            <a:fillRect/>
          </a:stretch>
        </p:blipFill>
        <p:spPr bwMode="auto">
          <a:xfrm>
            <a:off x="5003800" y="2205038"/>
            <a:ext cx="3962400" cy="3671887"/>
          </a:xfrm>
          <a:prstGeom prst="rect">
            <a:avLst/>
          </a:prstGeom>
          <a:noFill/>
          <a:ln w="9525">
            <a:noFill/>
            <a:miter lim="800000"/>
            <a:headEnd/>
            <a:tailEnd/>
          </a:ln>
        </p:spPr>
      </p:pic>
      <p:sp>
        <p:nvSpPr>
          <p:cNvPr id="41990" name="TextBox 8"/>
          <p:cNvSpPr txBox="1">
            <a:spLocks noChangeArrowheads="1"/>
          </p:cNvSpPr>
          <p:nvPr/>
        </p:nvSpPr>
        <p:spPr bwMode="auto">
          <a:xfrm>
            <a:off x="4751388" y="1412875"/>
            <a:ext cx="4392612" cy="646113"/>
          </a:xfrm>
          <a:prstGeom prst="rect">
            <a:avLst/>
          </a:prstGeom>
          <a:noFill/>
          <a:ln w="9525">
            <a:noFill/>
            <a:miter lim="800000"/>
            <a:headEnd/>
            <a:tailEnd/>
          </a:ln>
        </p:spPr>
        <p:txBody>
          <a:bodyPr>
            <a:spAutoFit/>
          </a:bodyPr>
          <a:lstStyle/>
          <a:p>
            <a:r>
              <a:rPr lang="en-GB">
                <a:latin typeface="Calibri" pitchFamily="34" charset="0"/>
              </a:rPr>
              <a:t>       Root Cause:  Induced Camber, Rushing	</a:t>
            </a:r>
            <a:endParaRPr lang="en-US">
              <a:latin typeface="Calibri" pitchFamily="34" charset="0"/>
            </a:endParaRPr>
          </a:p>
        </p:txBody>
      </p:sp>
      <p:sp>
        <p:nvSpPr>
          <p:cNvPr id="41991" name="TextBox 5"/>
          <p:cNvSpPr txBox="1">
            <a:spLocks noChangeArrowheads="1"/>
          </p:cNvSpPr>
          <p:nvPr/>
        </p:nvSpPr>
        <p:spPr bwMode="auto">
          <a:xfrm>
            <a:off x="5724525" y="6165850"/>
            <a:ext cx="2665413"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2013 – Steelphalt</a:t>
            </a:r>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WP_20130814_016.jpg"/>
          <p:cNvPicPr>
            <a:picLocks noChangeAspect="1"/>
          </p:cNvPicPr>
          <p:nvPr/>
        </p:nvPicPr>
        <p:blipFill>
          <a:blip r:embed="rId2" cstate="print"/>
          <a:srcRect/>
          <a:stretch>
            <a:fillRect/>
          </a:stretch>
        </p:blipFill>
        <p:spPr bwMode="auto">
          <a:xfrm>
            <a:off x="250825" y="1125538"/>
            <a:ext cx="4392613" cy="3167062"/>
          </a:xfrm>
          <a:prstGeom prst="rect">
            <a:avLst/>
          </a:prstGeom>
          <a:noFill/>
          <a:ln w="9525">
            <a:noFill/>
            <a:miter lim="800000"/>
            <a:headEnd/>
            <a:tailEnd/>
          </a:ln>
        </p:spPr>
      </p:pic>
      <p:sp>
        <p:nvSpPr>
          <p:cNvPr id="43011" name="TextBox 5"/>
          <p:cNvSpPr txBox="1">
            <a:spLocks noChangeArrowheads="1"/>
          </p:cNvSpPr>
          <p:nvPr/>
        </p:nvSpPr>
        <p:spPr bwMode="auto">
          <a:xfrm>
            <a:off x="1116013" y="620713"/>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2013 – Burtonwood </a:t>
            </a:r>
            <a:endParaRPr lang="en-US">
              <a:latin typeface="Calibri" pitchFamily="34" charset="0"/>
            </a:endParaRPr>
          </a:p>
        </p:txBody>
      </p:sp>
      <p:sp>
        <p:nvSpPr>
          <p:cNvPr id="43012" name="TextBox 6"/>
          <p:cNvSpPr txBox="1">
            <a:spLocks noChangeArrowheads="1"/>
          </p:cNvSpPr>
          <p:nvPr/>
        </p:nvSpPr>
        <p:spPr bwMode="auto">
          <a:xfrm>
            <a:off x="250825" y="4365625"/>
            <a:ext cx="4968875" cy="646113"/>
          </a:xfrm>
          <a:prstGeom prst="rect">
            <a:avLst/>
          </a:prstGeom>
          <a:noFill/>
          <a:ln w="9525">
            <a:noFill/>
            <a:miter lim="800000"/>
            <a:headEnd/>
            <a:tailEnd/>
          </a:ln>
        </p:spPr>
        <p:txBody>
          <a:bodyPr>
            <a:spAutoFit/>
          </a:bodyPr>
          <a:lstStyle/>
          <a:p>
            <a:r>
              <a:rPr lang="en-GB">
                <a:latin typeface="Calibri" pitchFamily="34" charset="0"/>
              </a:rPr>
              <a:t>Root Cause:  Rushing, Load Distribution, Load Sticking, Training	</a:t>
            </a:r>
            <a:endParaRPr lang="en-US">
              <a:latin typeface="Calibri" pitchFamily="34" charset="0"/>
            </a:endParaRPr>
          </a:p>
        </p:txBody>
      </p:sp>
      <p:pic>
        <p:nvPicPr>
          <p:cNvPr id="43013" name="Picture 2"/>
          <p:cNvPicPr>
            <a:picLocks noChangeAspect="1" noChangeArrowheads="1"/>
          </p:cNvPicPr>
          <p:nvPr/>
        </p:nvPicPr>
        <p:blipFill>
          <a:blip r:embed="rId3" cstate="print"/>
          <a:srcRect/>
          <a:stretch>
            <a:fillRect/>
          </a:stretch>
        </p:blipFill>
        <p:spPr bwMode="auto">
          <a:xfrm>
            <a:off x="5148263" y="2133600"/>
            <a:ext cx="3816350" cy="4032250"/>
          </a:xfrm>
          <a:prstGeom prst="rect">
            <a:avLst/>
          </a:prstGeom>
          <a:noFill/>
          <a:ln w="9525">
            <a:noFill/>
            <a:miter lim="800000"/>
            <a:headEnd/>
            <a:tailEnd/>
          </a:ln>
        </p:spPr>
      </p:pic>
      <p:sp>
        <p:nvSpPr>
          <p:cNvPr id="43014" name="TextBox 4"/>
          <p:cNvSpPr txBox="1">
            <a:spLocks noChangeArrowheads="1"/>
          </p:cNvSpPr>
          <p:nvPr/>
        </p:nvSpPr>
        <p:spPr bwMode="auto">
          <a:xfrm>
            <a:off x="5003800" y="6211888"/>
            <a:ext cx="4140200" cy="369887"/>
          </a:xfrm>
          <a:prstGeom prst="rect">
            <a:avLst/>
          </a:prstGeom>
          <a:noFill/>
          <a:ln w="9525">
            <a:noFill/>
            <a:miter lim="800000"/>
            <a:headEnd/>
            <a:tailEnd/>
          </a:ln>
        </p:spPr>
        <p:txBody>
          <a:bodyPr>
            <a:spAutoFit/>
          </a:bodyPr>
          <a:lstStyle/>
          <a:p>
            <a:r>
              <a:rPr lang="en-GB">
                <a:latin typeface="Calibri" pitchFamily="34" charset="0"/>
              </a:rPr>
              <a:t>Root Cause: Camber,  Inexperience	</a:t>
            </a:r>
            <a:endParaRPr lang="en-US">
              <a:latin typeface="Calibri" pitchFamily="34" charset="0"/>
            </a:endParaRPr>
          </a:p>
        </p:txBody>
      </p:sp>
      <p:sp>
        <p:nvSpPr>
          <p:cNvPr id="43015" name="TextBox 5"/>
          <p:cNvSpPr txBox="1">
            <a:spLocks noChangeArrowheads="1"/>
          </p:cNvSpPr>
          <p:nvPr/>
        </p:nvSpPr>
        <p:spPr bwMode="auto">
          <a:xfrm>
            <a:off x="5795963" y="1628775"/>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2013 – Witney Rmix Plant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P7200857.JPG"/>
          <p:cNvPicPr>
            <a:picLocks noChangeAspect="1"/>
          </p:cNvPicPr>
          <p:nvPr/>
        </p:nvPicPr>
        <p:blipFill>
          <a:blip r:embed="rId2" cstate="print"/>
          <a:srcRect/>
          <a:stretch>
            <a:fillRect/>
          </a:stretch>
        </p:blipFill>
        <p:spPr bwMode="auto">
          <a:xfrm>
            <a:off x="250825" y="765175"/>
            <a:ext cx="4033838" cy="3527425"/>
          </a:xfrm>
          <a:prstGeom prst="rect">
            <a:avLst/>
          </a:prstGeom>
          <a:noFill/>
          <a:ln w="9525">
            <a:noFill/>
            <a:miter lim="800000"/>
            <a:headEnd/>
            <a:tailEnd/>
          </a:ln>
        </p:spPr>
      </p:pic>
      <p:sp>
        <p:nvSpPr>
          <p:cNvPr id="44035" name="TextBox 5"/>
          <p:cNvSpPr txBox="1">
            <a:spLocks noChangeArrowheads="1"/>
          </p:cNvSpPr>
          <p:nvPr/>
        </p:nvSpPr>
        <p:spPr bwMode="auto">
          <a:xfrm>
            <a:off x="1042988" y="333375"/>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2012 – Easington</a:t>
            </a:r>
            <a:endParaRPr lang="en-US">
              <a:latin typeface="Calibri" pitchFamily="34" charset="0"/>
            </a:endParaRPr>
          </a:p>
        </p:txBody>
      </p:sp>
      <p:sp>
        <p:nvSpPr>
          <p:cNvPr id="44036" name="TextBox 6"/>
          <p:cNvSpPr txBox="1">
            <a:spLocks noChangeArrowheads="1"/>
          </p:cNvSpPr>
          <p:nvPr/>
        </p:nvSpPr>
        <p:spPr bwMode="auto">
          <a:xfrm>
            <a:off x="0" y="4508500"/>
            <a:ext cx="4932363" cy="647700"/>
          </a:xfrm>
          <a:prstGeom prst="rect">
            <a:avLst/>
          </a:prstGeom>
          <a:noFill/>
          <a:ln w="9525">
            <a:noFill/>
            <a:miter lim="800000"/>
            <a:headEnd/>
            <a:tailEnd/>
          </a:ln>
        </p:spPr>
        <p:txBody>
          <a:bodyPr>
            <a:spAutoFit/>
          </a:bodyPr>
          <a:lstStyle/>
          <a:p>
            <a:r>
              <a:rPr lang="en-GB">
                <a:latin typeface="Calibri" pitchFamily="34" charset="0"/>
              </a:rPr>
              <a:t>Root Cause:  Camber,  Load Distribution		</a:t>
            </a:r>
            <a:endParaRPr lang="en-US">
              <a:latin typeface="Calibri" pitchFamily="34" charset="0"/>
            </a:endParaRPr>
          </a:p>
        </p:txBody>
      </p:sp>
      <p:pic>
        <p:nvPicPr>
          <p:cNvPr id="44037" name="Picture 6" descr="IMG01084-20120518-0922.jpg"/>
          <p:cNvPicPr>
            <a:picLocks noChangeAspect="1"/>
          </p:cNvPicPr>
          <p:nvPr/>
        </p:nvPicPr>
        <p:blipFill>
          <a:blip r:embed="rId3" cstate="print"/>
          <a:srcRect/>
          <a:stretch>
            <a:fillRect/>
          </a:stretch>
        </p:blipFill>
        <p:spPr bwMode="auto">
          <a:xfrm>
            <a:off x="4895850" y="2205038"/>
            <a:ext cx="4248150" cy="3959225"/>
          </a:xfrm>
          <a:prstGeom prst="rect">
            <a:avLst/>
          </a:prstGeom>
          <a:noFill/>
          <a:ln w="9525">
            <a:noFill/>
            <a:miter lim="800000"/>
            <a:headEnd/>
            <a:tailEnd/>
          </a:ln>
        </p:spPr>
      </p:pic>
      <p:sp>
        <p:nvSpPr>
          <p:cNvPr id="44038" name="TextBox 5"/>
          <p:cNvSpPr txBox="1">
            <a:spLocks noChangeArrowheads="1"/>
          </p:cNvSpPr>
          <p:nvPr/>
        </p:nvSpPr>
        <p:spPr bwMode="auto">
          <a:xfrm>
            <a:off x="5435600" y="1844675"/>
            <a:ext cx="2665413"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2012 – Kilbarchan</a:t>
            </a:r>
            <a:endParaRPr lang="en-US">
              <a:latin typeface="Calibri" pitchFamily="34" charset="0"/>
            </a:endParaRPr>
          </a:p>
        </p:txBody>
      </p:sp>
      <p:sp>
        <p:nvSpPr>
          <p:cNvPr id="44039" name="TextBox 4"/>
          <p:cNvSpPr txBox="1">
            <a:spLocks noChangeArrowheads="1"/>
          </p:cNvSpPr>
          <p:nvPr/>
        </p:nvSpPr>
        <p:spPr bwMode="auto">
          <a:xfrm>
            <a:off x="4500563" y="6211888"/>
            <a:ext cx="4643437" cy="646112"/>
          </a:xfrm>
          <a:prstGeom prst="rect">
            <a:avLst/>
          </a:prstGeom>
          <a:noFill/>
          <a:ln w="9525">
            <a:noFill/>
            <a:miter lim="800000"/>
            <a:headEnd/>
            <a:tailEnd/>
          </a:ln>
        </p:spPr>
        <p:txBody>
          <a:bodyPr>
            <a:spAutoFit/>
          </a:bodyPr>
          <a:lstStyle/>
          <a:p>
            <a:r>
              <a:rPr lang="en-GB">
                <a:latin typeface="Calibri" pitchFamily="34" charset="0"/>
              </a:rPr>
              <a:t>Root Cause Rushing, Load Distribution, Load Sticking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he overturned trailer which caused David Astley’s death"/>
          <p:cNvPicPr>
            <a:picLocks noChangeAspect="1" noChangeArrowheads="1"/>
          </p:cNvPicPr>
          <p:nvPr/>
        </p:nvPicPr>
        <p:blipFill>
          <a:blip r:embed="rId3" cstate="print"/>
          <a:srcRect/>
          <a:stretch>
            <a:fillRect/>
          </a:stretch>
        </p:blipFill>
        <p:spPr bwMode="auto">
          <a:xfrm>
            <a:off x="1979613" y="692150"/>
            <a:ext cx="5400675" cy="3959225"/>
          </a:xfrm>
          <a:prstGeom prst="rect">
            <a:avLst/>
          </a:prstGeom>
          <a:noFill/>
          <a:ln w="9525">
            <a:noFill/>
            <a:miter lim="800000"/>
            <a:headEnd/>
            <a:tailEnd/>
          </a:ln>
        </p:spPr>
      </p:pic>
      <p:sp>
        <p:nvSpPr>
          <p:cNvPr id="45059" name="TextBox 5"/>
          <p:cNvSpPr txBox="1">
            <a:spLocks noChangeArrowheads="1"/>
          </p:cNvSpPr>
          <p:nvPr/>
        </p:nvSpPr>
        <p:spPr bwMode="auto">
          <a:xfrm>
            <a:off x="3276600" y="0"/>
            <a:ext cx="2665413"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2011 – Plasmor - Widnes</a:t>
            </a:r>
            <a:endParaRPr lang="en-US">
              <a:latin typeface="Calibri" pitchFamily="34" charset="0"/>
            </a:endParaRPr>
          </a:p>
        </p:txBody>
      </p:sp>
      <p:sp>
        <p:nvSpPr>
          <p:cNvPr id="45060" name="TextBox 6"/>
          <p:cNvSpPr txBox="1">
            <a:spLocks noChangeArrowheads="1"/>
          </p:cNvSpPr>
          <p:nvPr/>
        </p:nvSpPr>
        <p:spPr bwMode="auto">
          <a:xfrm>
            <a:off x="1258888" y="5516563"/>
            <a:ext cx="6156325" cy="368300"/>
          </a:xfrm>
          <a:prstGeom prst="rect">
            <a:avLst/>
          </a:prstGeom>
          <a:noFill/>
          <a:ln w="9525">
            <a:noFill/>
            <a:miter lim="800000"/>
            <a:headEnd/>
            <a:tailEnd/>
          </a:ln>
        </p:spPr>
        <p:txBody>
          <a:bodyPr>
            <a:spAutoFit/>
          </a:bodyPr>
          <a:lstStyle/>
          <a:p>
            <a:r>
              <a:rPr lang="en-GB">
                <a:latin typeface="Calibri" pitchFamily="34" charset="0"/>
              </a:rPr>
              <a:t>Root Cause: Camber, Rushing, Under Inflated Tyre	</a:t>
            </a:r>
            <a:endParaRPr lang="en-US">
              <a:latin typeface="Calibri" pitchFamily="34" charset="0"/>
            </a:endParaRPr>
          </a:p>
        </p:txBody>
      </p:sp>
      <p:sp>
        <p:nvSpPr>
          <p:cNvPr id="8" name="TextBox 7"/>
          <p:cNvSpPr txBox="1"/>
          <p:nvPr/>
        </p:nvSpPr>
        <p:spPr>
          <a:xfrm>
            <a:off x="2124075" y="4797425"/>
            <a:ext cx="5400675" cy="368300"/>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GB" dirty="0">
                <a:latin typeface="+mn-lt"/>
                <a:cs typeface="+mn-cs"/>
              </a:rPr>
              <a:t>Fatality – Driver David Astley </a:t>
            </a:r>
            <a:endParaRPr lang="en-US"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2" cstate="print"/>
          <a:srcRect/>
          <a:stretch>
            <a:fillRect/>
          </a:stretch>
        </p:blipFill>
        <p:spPr bwMode="auto">
          <a:xfrm>
            <a:off x="250825" y="549275"/>
            <a:ext cx="4249738" cy="3816350"/>
          </a:xfrm>
          <a:prstGeom prst="rect">
            <a:avLst/>
          </a:prstGeom>
          <a:noFill/>
          <a:ln w="1">
            <a:noFill/>
            <a:miter lim="800000"/>
            <a:headEnd/>
            <a:tailEnd/>
          </a:ln>
        </p:spPr>
      </p:pic>
      <p:sp>
        <p:nvSpPr>
          <p:cNvPr id="46083" name="TextBox 5"/>
          <p:cNvSpPr txBox="1">
            <a:spLocks noChangeArrowheads="1"/>
          </p:cNvSpPr>
          <p:nvPr/>
        </p:nvSpPr>
        <p:spPr bwMode="auto">
          <a:xfrm>
            <a:off x="395288" y="188913"/>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2010 – Bridgewater</a:t>
            </a:r>
            <a:endParaRPr lang="en-US">
              <a:latin typeface="Calibri" pitchFamily="34" charset="0"/>
            </a:endParaRPr>
          </a:p>
        </p:txBody>
      </p:sp>
      <p:sp>
        <p:nvSpPr>
          <p:cNvPr id="46084" name="TextBox 4"/>
          <p:cNvSpPr txBox="1">
            <a:spLocks noChangeArrowheads="1"/>
          </p:cNvSpPr>
          <p:nvPr/>
        </p:nvSpPr>
        <p:spPr bwMode="auto">
          <a:xfrm>
            <a:off x="0" y="4508500"/>
            <a:ext cx="5795963" cy="368300"/>
          </a:xfrm>
          <a:prstGeom prst="rect">
            <a:avLst/>
          </a:prstGeom>
          <a:noFill/>
          <a:ln w="9525">
            <a:noFill/>
            <a:miter lim="800000"/>
            <a:headEnd/>
            <a:tailEnd/>
          </a:ln>
        </p:spPr>
        <p:txBody>
          <a:bodyPr>
            <a:spAutoFit/>
          </a:bodyPr>
          <a:lstStyle/>
          <a:p>
            <a:r>
              <a:rPr lang="en-GB">
                <a:latin typeface="Calibri" pitchFamily="34" charset="0"/>
              </a:rPr>
              <a:t>Root Cause: Induced Camber, Inexperience	</a:t>
            </a:r>
            <a:endParaRPr lang="en-US">
              <a:latin typeface="Calibri" pitchFamily="34" charset="0"/>
            </a:endParaRPr>
          </a:p>
        </p:txBody>
      </p:sp>
      <p:pic>
        <p:nvPicPr>
          <p:cNvPr id="46085" name="Picture 6"/>
          <p:cNvPicPr>
            <a:picLocks noChangeAspect="1" noChangeArrowheads="1"/>
          </p:cNvPicPr>
          <p:nvPr/>
        </p:nvPicPr>
        <p:blipFill>
          <a:blip r:embed="rId3" cstate="print"/>
          <a:srcRect/>
          <a:stretch>
            <a:fillRect/>
          </a:stretch>
        </p:blipFill>
        <p:spPr bwMode="auto">
          <a:xfrm>
            <a:off x="4787900" y="2636838"/>
            <a:ext cx="4105275" cy="3600450"/>
          </a:xfrm>
          <a:prstGeom prst="rect">
            <a:avLst/>
          </a:prstGeom>
          <a:noFill/>
          <a:ln w="9525">
            <a:noFill/>
            <a:miter lim="800000"/>
            <a:headEnd/>
            <a:tailEnd/>
          </a:ln>
        </p:spPr>
      </p:pic>
      <p:sp>
        <p:nvSpPr>
          <p:cNvPr id="46086" name="TextBox 5"/>
          <p:cNvSpPr txBox="1">
            <a:spLocks noChangeArrowheads="1"/>
          </p:cNvSpPr>
          <p:nvPr/>
        </p:nvSpPr>
        <p:spPr bwMode="auto">
          <a:xfrm>
            <a:off x="5580063" y="2205038"/>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2010 – Ryall</a:t>
            </a:r>
            <a:endParaRPr lang="en-US">
              <a:latin typeface="Calibri" pitchFamily="34" charset="0"/>
            </a:endParaRPr>
          </a:p>
        </p:txBody>
      </p:sp>
      <p:sp>
        <p:nvSpPr>
          <p:cNvPr id="46087" name="TextBox 4"/>
          <p:cNvSpPr txBox="1">
            <a:spLocks noChangeArrowheads="1"/>
          </p:cNvSpPr>
          <p:nvPr/>
        </p:nvSpPr>
        <p:spPr bwMode="auto">
          <a:xfrm>
            <a:off x="4427538" y="6308725"/>
            <a:ext cx="4716462" cy="369888"/>
          </a:xfrm>
          <a:prstGeom prst="rect">
            <a:avLst/>
          </a:prstGeom>
          <a:noFill/>
          <a:ln w="9525">
            <a:noFill/>
            <a:miter lim="800000"/>
            <a:headEnd/>
            <a:tailEnd/>
          </a:ln>
        </p:spPr>
        <p:txBody>
          <a:bodyPr>
            <a:spAutoFit/>
          </a:bodyPr>
          <a:lstStyle/>
          <a:p>
            <a:r>
              <a:rPr lang="en-GB">
                <a:latin typeface="Calibri" pitchFamily="34" charset="0"/>
              </a:rPr>
              <a:t>Root Cause: Camber, Load Distribution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2" cstate="print"/>
          <a:srcRect/>
          <a:stretch>
            <a:fillRect/>
          </a:stretch>
        </p:blipFill>
        <p:spPr bwMode="auto">
          <a:xfrm>
            <a:off x="323850" y="836613"/>
            <a:ext cx="4248150" cy="3887787"/>
          </a:xfrm>
          <a:prstGeom prst="rect">
            <a:avLst/>
          </a:prstGeom>
          <a:noFill/>
          <a:ln w="28575">
            <a:noFill/>
            <a:miter lim="800000"/>
            <a:headEnd/>
            <a:tailEnd/>
          </a:ln>
        </p:spPr>
      </p:pic>
      <p:sp>
        <p:nvSpPr>
          <p:cNvPr id="47107" name="TextBox 5"/>
          <p:cNvSpPr txBox="1">
            <a:spLocks noChangeArrowheads="1"/>
          </p:cNvSpPr>
          <p:nvPr/>
        </p:nvSpPr>
        <p:spPr bwMode="auto">
          <a:xfrm>
            <a:off x="1258888" y="404813"/>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2009 – Fridaythorpe</a:t>
            </a:r>
            <a:endParaRPr lang="en-US">
              <a:latin typeface="Calibri" pitchFamily="34" charset="0"/>
            </a:endParaRPr>
          </a:p>
        </p:txBody>
      </p:sp>
      <p:sp>
        <p:nvSpPr>
          <p:cNvPr id="47108" name="TextBox 4"/>
          <p:cNvSpPr txBox="1">
            <a:spLocks noChangeArrowheads="1"/>
          </p:cNvSpPr>
          <p:nvPr/>
        </p:nvSpPr>
        <p:spPr bwMode="auto">
          <a:xfrm>
            <a:off x="0" y="4868863"/>
            <a:ext cx="4787900" cy="646112"/>
          </a:xfrm>
          <a:prstGeom prst="rect">
            <a:avLst/>
          </a:prstGeom>
          <a:noFill/>
          <a:ln w="9525">
            <a:noFill/>
            <a:miter lim="800000"/>
            <a:headEnd/>
            <a:tailEnd/>
          </a:ln>
        </p:spPr>
        <p:txBody>
          <a:bodyPr>
            <a:spAutoFit/>
          </a:bodyPr>
          <a:lstStyle/>
          <a:p>
            <a:r>
              <a:rPr lang="en-GB">
                <a:latin typeface="Calibri" pitchFamily="34" charset="0"/>
              </a:rPr>
              <a:t>Root Cause: Camber, Load Distribution, Load Sticking, Inclinometer not set</a:t>
            </a:r>
            <a:endParaRPr lang="en-US">
              <a:latin typeface="Calibri" pitchFamily="34" charset="0"/>
            </a:endParaRPr>
          </a:p>
        </p:txBody>
      </p:sp>
      <p:pic>
        <p:nvPicPr>
          <p:cNvPr id="47109" name="Picture 6" descr="R Adams 004"/>
          <p:cNvPicPr>
            <a:picLocks noChangeAspect="1" noChangeArrowheads="1"/>
          </p:cNvPicPr>
          <p:nvPr/>
        </p:nvPicPr>
        <p:blipFill>
          <a:blip r:embed="rId3" cstate="print"/>
          <a:srcRect/>
          <a:stretch>
            <a:fillRect/>
          </a:stretch>
        </p:blipFill>
        <p:spPr bwMode="auto">
          <a:xfrm>
            <a:off x="5076825" y="1916113"/>
            <a:ext cx="3922713" cy="4032250"/>
          </a:xfrm>
          <a:prstGeom prst="rect">
            <a:avLst/>
          </a:prstGeom>
          <a:noFill/>
          <a:ln w="9525">
            <a:noFill/>
            <a:miter lim="800000"/>
            <a:headEnd/>
            <a:tailEnd/>
          </a:ln>
        </p:spPr>
      </p:pic>
      <p:sp>
        <p:nvSpPr>
          <p:cNvPr id="47110" name="TextBox 5"/>
          <p:cNvSpPr txBox="1">
            <a:spLocks noChangeArrowheads="1"/>
          </p:cNvSpPr>
          <p:nvPr/>
        </p:nvSpPr>
        <p:spPr bwMode="auto">
          <a:xfrm>
            <a:off x="5580063" y="2349500"/>
            <a:ext cx="2665412"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2009 – Berkswell</a:t>
            </a:r>
            <a:endParaRPr lang="en-US">
              <a:latin typeface="Calibri" pitchFamily="34" charset="0"/>
            </a:endParaRPr>
          </a:p>
        </p:txBody>
      </p:sp>
      <p:sp>
        <p:nvSpPr>
          <p:cNvPr id="47111" name="TextBox 7"/>
          <p:cNvSpPr txBox="1">
            <a:spLocks noChangeArrowheads="1"/>
          </p:cNvSpPr>
          <p:nvPr/>
        </p:nvSpPr>
        <p:spPr bwMode="auto">
          <a:xfrm>
            <a:off x="5076825" y="6165850"/>
            <a:ext cx="4067175" cy="646113"/>
          </a:xfrm>
          <a:prstGeom prst="rect">
            <a:avLst/>
          </a:prstGeom>
          <a:noFill/>
          <a:ln w="9525">
            <a:noFill/>
            <a:miter lim="800000"/>
            <a:headEnd/>
            <a:tailEnd/>
          </a:ln>
        </p:spPr>
        <p:txBody>
          <a:bodyPr>
            <a:spAutoFit/>
          </a:bodyPr>
          <a:lstStyle/>
          <a:p>
            <a:r>
              <a:rPr lang="en-GB">
                <a:latin typeface="Calibri" pitchFamily="34" charset="0"/>
              </a:rPr>
              <a:t>Root Cause: Mechanical – Broken Spring - O/S/R road spring on the trailer</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2" cstate="print"/>
          <a:srcRect/>
          <a:stretch>
            <a:fillRect/>
          </a:stretch>
        </p:blipFill>
        <p:spPr bwMode="auto">
          <a:xfrm>
            <a:off x="323850" y="692150"/>
            <a:ext cx="4176713" cy="3673475"/>
          </a:xfrm>
          <a:prstGeom prst="rect">
            <a:avLst/>
          </a:prstGeom>
          <a:noFill/>
          <a:ln w="9525">
            <a:noFill/>
            <a:miter lim="800000"/>
            <a:headEnd/>
            <a:tailEnd/>
          </a:ln>
        </p:spPr>
      </p:pic>
      <p:sp>
        <p:nvSpPr>
          <p:cNvPr id="48131" name="TextBox 5"/>
          <p:cNvSpPr txBox="1">
            <a:spLocks noChangeArrowheads="1"/>
          </p:cNvSpPr>
          <p:nvPr/>
        </p:nvSpPr>
        <p:spPr bwMode="auto">
          <a:xfrm>
            <a:off x="1619250" y="260350"/>
            <a:ext cx="2665413"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2008 – Hillend </a:t>
            </a:r>
            <a:endParaRPr lang="en-US">
              <a:latin typeface="Calibri" pitchFamily="34" charset="0"/>
            </a:endParaRPr>
          </a:p>
        </p:txBody>
      </p:sp>
      <p:sp>
        <p:nvSpPr>
          <p:cNvPr id="48132"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8133" name="TextBox 7"/>
          <p:cNvSpPr txBox="1">
            <a:spLocks noChangeArrowheads="1"/>
          </p:cNvSpPr>
          <p:nvPr/>
        </p:nvSpPr>
        <p:spPr bwMode="auto">
          <a:xfrm>
            <a:off x="0" y="4652963"/>
            <a:ext cx="5076825" cy="646112"/>
          </a:xfrm>
          <a:prstGeom prst="rect">
            <a:avLst/>
          </a:prstGeom>
          <a:noFill/>
          <a:ln w="9525">
            <a:noFill/>
            <a:miter lim="800000"/>
            <a:headEnd/>
            <a:tailEnd/>
          </a:ln>
        </p:spPr>
        <p:txBody>
          <a:bodyPr>
            <a:spAutoFit/>
          </a:bodyPr>
          <a:lstStyle/>
          <a:p>
            <a:r>
              <a:rPr lang="en-GB">
                <a:latin typeface="Calibri" pitchFamily="34" charset="0"/>
              </a:rPr>
              <a:t>Root Cause: Camber, Rushing, Load Sticking, 2nd axle not lowered  </a:t>
            </a:r>
            <a:endParaRPr lang="en-US">
              <a:latin typeface="Calibri" pitchFamily="34" charset="0"/>
            </a:endParaRPr>
          </a:p>
        </p:txBody>
      </p:sp>
      <p:pic>
        <p:nvPicPr>
          <p:cNvPr id="48134" name="Picture 2" descr="Hymas roll Spaunton 250908 004"/>
          <p:cNvPicPr>
            <a:picLocks noChangeAspect="1" noChangeArrowheads="1"/>
          </p:cNvPicPr>
          <p:nvPr/>
        </p:nvPicPr>
        <p:blipFill>
          <a:blip r:embed="rId3" cstate="print"/>
          <a:srcRect/>
          <a:stretch>
            <a:fillRect/>
          </a:stretch>
        </p:blipFill>
        <p:spPr bwMode="auto">
          <a:xfrm>
            <a:off x="4932363" y="1557338"/>
            <a:ext cx="3960812" cy="4057650"/>
          </a:xfrm>
          <a:prstGeom prst="rect">
            <a:avLst/>
          </a:prstGeom>
          <a:noFill/>
          <a:ln w="9525">
            <a:noFill/>
            <a:miter lim="800000"/>
            <a:headEnd/>
            <a:tailEnd/>
          </a:ln>
        </p:spPr>
      </p:pic>
      <p:sp>
        <p:nvSpPr>
          <p:cNvPr id="48135" name="TextBox 5"/>
          <p:cNvSpPr txBox="1">
            <a:spLocks noChangeArrowheads="1"/>
          </p:cNvSpPr>
          <p:nvPr/>
        </p:nvSpPr>
        <p:spPr bwMode="auto">
          <a:xfrm>
            <a:off x="5435600" y="1125538"/>
            <a:ext cx="2665413"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2008 - Spaunton</a:t>
            </a:r>
            <a:endParaRPr lang="en-US">
              <a:latin typeface="Calibri" pitchFamily="34" charset="0"/>
            </a:endParaRPr>
          </a:p>
        </p:txBody>
      </p:sp>
      <p:sp>
        <p:nvSpPr>
          <p:cNvPr id="48136" name="TextBox 4"/>
          <p:cNvSpPr txBox="1">
            <a:spLocks noChangeArrowheads="1"/>
          </p:cNvSpPr>
          <p:nvPr/>
        </p:nvSpPr>
        <p:spPr bwMode="auto">
          <a:xfrm>
            <a:off x="4643438" y="5661025"/>
            <a:ext cx="4500562" cy="646113"/>
          </a:xfrm>
          <a:prstGeom prst="rect">
            <a:avLst/>
          </a:prstGeom>
          <a:noFill/>
          <a:ln w="9525">
            <a:noFill/>
            <a:miter lim="800000"/>
            <a:headEnd/>
            <a:tailEnd/>
          </a:ln>
        </p:spPr>
        <p:txBody>
          <a:bodyPr>
            <a:spAutoFit/>
          </a:bodyPr>
          <a:lstStyle/>
          <a:p>
            <a:r>
              <a:rPr lang="en-GB">
                <a:latin typeface="Calibri" pitchFamily="34" charset="0"/>
              </a:rPr>
              <a:t>Root Cause: Camber, Rushing, Load Sticking, Inexperience, Inclinometer not set up</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ehicle Roll-over 14"/>
          <p:cNvPicPr>
            <a:picLocks noChangeAspect="1" noChangeArrowheads="1"/>
          </p:cNvPicPr>
          <p:nvPr/>
        </p:nvPicPr>
        <p:blipFill>
          <a:blip r:embed="rId2" cstate="print"/>
          <a:srcRect/>
          <a:stretch>
            <a:fillRect/>
          </a:stretch>
        </p:blipFill>
        <p:spPr bwMode="auto">
          <a:xfrm>
            <a:off x="2124075" y="1557338"/>
            <a:ext cx="5400675" cy="4060825"/>
          </a:xfrm>
          <a:prstGeom prst="rect">
            <a:avLst/>
          </a:prstGeom>
          <a:noFill/>
          <a:ln w="9525">
            <a:noFill/>
            <a:miter lim="800000"/>
            <a:headEnd/>
            <a:tailEnd/>
          </a:ln>
        </p:spPr>
      </p:pic>
      <p:sp>
        <p:nvSpPr>
          <p:cNvPr id="49155" name="TextBox 5"/>
          <p:cNvSpPr txBox="1">
            <a:spLocks noChangeArrowheads="1"/>
          </p:cNvSpPr>
          <p:nvPr/>
        </p:nvSpPr>
        <p:spPr bwMode="auto">
          <a:xfrm>
            <a:off x="3492500" y="1125538"/>
            <a:ext cx="2665413" cy="368300"/>
          </a:xfrm>
          <a:prstGeom prst="rect">
            <a:avLst/>
          </a:prstGeom>
          <a:solidFill>
            <a:schemeClr val="bg1"/>
          </a:solidFill>
          <a:ln w="9525">
            <a:solidFill>
              <a:schemeClr val="accent1"/>
            </a:solidFill>
            <a:miter lim="800000"/>
            <a:headEnd/>
            <a:tailEnd/>
          </a:ln>
        </p:spPr>
        <p:txBody>
          <a:bodyPr>
            <a:spAutoFit/>
          </a:bodyPr>
          <a:lstStyle/>
          <a:p>
            <a:r>
              <a:rPr lang="en-GB">
                <a:latin typeface="Calibri" pitchFamily="34" charset="0"/>
              </a:rPr>
              <a:t>2008 – Caerleon </a:t>
            </a:r>
            <a:endParaRPr lang="en-US">
              <a:latin typeface="Calibri" pitchFamily="34" charset="0"/>
            </a:endParaRPr>
          </a:p>
        </p:txBody>
      </p:sp>
      <p:sp>
        <p:nvSpPr>
          <p:cNvPr id="49156" name="TextBox 6"/>
          <p:cNvSpPr txBox="1">
            <a:spLocks noChangeArrowheads="1"/>
          </p:cNvSpPr>
          <p:nvPr/>
        </p:nvSpPr>
        <p:spPr bwMode="auto">
          <a:xfrm>
            <a:off x="2195513" y="5732463"/>
            <a:ext cx="5040312" cy="368300"/>
          </a:xfrm>
          <a:prstGeom prst="rect">
            <a:avLst/>
          </a:prstGeom>
          <a:noFill/>
          <a:ln w="9525">
            <a:noFill/>
            <a:miter lim="800000"/>
            <a:headEnd/>
            <a:tailEnd/>
          </a:ln>
        </p:spPr>
        <p:txBody>
          <a:bodyPr>
            <a:spAutoFit/>
          </a:bodyPr>
          <a:lstStyle/>
          <a:p>
            <a:r>
              <a:rPr lang="en-GB">
                <a:latin typeface="Calibri" pitchFamily="34" charset="0"/>
              </a:rPr>
              <a:t>Root Cause: Load Distribution	</a:t>
            </a:r>
            <a:endParaRPr lang="en-US">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8740775" cy="765175"/>
          </a:xfrm>
        </p:spPr>
        <p:txBody>
          <a:bodyPr/>
          <a:lstStyle/>
          <a:p>
            <a:pPr eaLnBrk="1" hangingPunct="1"/>
            <a:r>
              <a:rPr lang="en-GB" sz="2800" smtClean="0"/>
              <a:t>CEMEX – Aggregates site survey – Main highlights</a:t>
            </a:r>
            <a:endParaRPr lang="en-US" sz="2800" smtClean="0"/>
          </a:p>
        </p:txBody>
      </p:sp>
      <p:sp>
        <p:nvSpPr>
          <p:cNvPr id="60419" name="TextBox 5"/>
          <p:cNvSpPr txBox="1">
            <a:spLocks noChangeArrowheads="1"/>
          </p:cNvSpPr>
          <p:nvPr/>
        </p:nvSpPr>
        <p:spPr bwMode="auto">
          <a:xfrm>
            <a:off x="179388" y="765175"/>
            <a:ext cx="8964612" cy="4392613"/>
          </a:xfrm>
          <a:prstGeom prst="rect">
            <a:avLst/>
          </a:prstGeom>
          <a:noFill/>
          <a:ln w="9525">
            <a:noFill/>
            <a:miter lim="800000"/>
            <a:headEnd/>
            <a:tailEnd/>
          </a:ln>
        </p:spPr>
        <p:txBody>
          <a:bodyPr/>
          <a:lstStyle/>
          <a:p>
            <a:pPr marL="342900" indent="-342900">
              <a:spcBef>
                <a:spcPct val="20000"/>
              </a:spcBef>
            </a:pPr>
            <a:r>
              <a:rPr lang="en-GB" b="1">
                <a:latin typeface="Calibri" pitchFamily="34" charset="0"/>
              </a:rPr>
              <a:t>54 site surveys returned – 30 Quarries, 8 Depots, 6 Wharfs, 10 Coating plants</a:t>
            </a:r>
          </a:p>
          <a:p>
            <a:pPr marL="342900" indent="-342900">
              <a:spcBef>
                <a:spcPct val="20000"/>
              </a:spcBef>
            </a:pPr>
            <a:endParaRPr lang="en-GB" sz="800">
              <a:latin typeface="Calibri" pitchFamily="34" charset="0"/>
            </a:endParaRPr>
          </a:p>
          <a:p>
            <a:pPr marL="342900" indent="-342900">
              <a:spcBef>
                <a:spcPct val="20000"/>
              </a:spcBef>
              <a:buFont typeface="Arial" charset="0"/>
              <a:buChar char="•"/>
            </a:pPr>
            <a:r>
              <a:rPr lang="en-GB" sz="1600">
                <a:latin typeface="Calibri" pitchFamily="34" charset="0"/>
              </a:rPr>
              <a:t>76% of sites have unmade ground stockings areas</a:t>
            </a:r>
          </a:p>
          <a:p>
            <a:pPr marL="342900" indent="-342900">
              <a:spcBef>
                <a:spcPct val="20000"/>
              </a:spcBef>
              <a:buFont typeface="Arial" charset="0"/>
              <a:buChar char="•"/>
            </a:pPr>
            <a:r>
              <a:rPr lang="en-GB" sz="1600">
                <a:latin typeface="Calibri" pitchFamily="34" charset="0"/>
              </a:rPr>
              <a:t>96 % have a check and maintenance regime</a:t>
            </a:r>
          </a:p>
          <a:p>
            <a:pPr marL="342900" indent="-342900">
              <a:spcBef>
                <a:spcPct val="20000"/>
              </a:spcBef>
              <a:buFont typeface="Arial" charset="0"/>
              <a:buChar char="•"/>
            </a:pPr>
            <a:r>
              <a:rPr lang="en-GB" sz="1600">
                <a:latin typeface="Calibri" pitchFamily="34" charset="0"/>
              </a:rPr>
              <a:t>54% have uneven ground with 22% reporting gradients of +5 degrees</a:t>
            </a:r>
          </a:p>
          <a:p>
            <a:pPr marL="342900" indent="-342900">
              <a:spcBef>
                <a:spcPct val="20000"/>
              </a:spcBef>
              <a:buFont typeface="Arial" charset="0"/>
              <a:buChar char="•"/>
            </a:pPr>
            <a:r>
              <a:rPr lang="en-GB" sz="1600">
                <a:latin typeface="Calibri" pitchFamily="34" charset="0"/>
              </a:rPr>
              <a:t>28% of stocking yards are inadequately lit with 19% having no exclusion zone signage</a:t>
            </a:r>
          </a:p>
          <a:p>
            <a:pPr marL="342900" indent="-342900">
              <a:spcBef>
                <a:spcPct val="20000"/>
              </a:spcBef>
              <a:buFont typeface="Arial" charset="0"/>
              <a:buChar char="•"/>
            </a:pPr>
            <a:r>
              <a:rPr lang="en-GB" sz="1600">
                <a:latin typeface="Calibri" pitchFamily="34" charset="0"/>
              </a:rPr>
              <a:t>28% have no formal tip off procedures  for incorrectly loaded vehicles</a:t>
            </a:r>
          </a:p>
          <a:p>
            <a:pPr marL="342900" indent="-342900">
              <a:spcBef>
                <a:spcPct val="20000"/>
              </a:spcBef>
              <a:buFont typeface="Arial" charset="0"/>
              <a:buChar char="•"/>
            </a:pPr>
            <a:r>
              <a:rPr lang="en-GB" sz="1600">
                <a:latin typeface="Calibri" pitchFamily="34" charset="0"/>
              </a:rPr>
              <a:t>17% have no designated tip off area; 30% are inadequately lit and 28% have no exclusion zone signage</a:t>
            </a:r>
          </a:p>
          <a:p>
            <a:pPr marL="342900" indent="-342900">
              <a:spcBef>
                <a:spcPct val="20000"/>
              </a:spcBef>
              <a:buFont typeface="Arial" charset="0"/>
              <a:buChar char="•"/>
            </a:pPr>
            <a:r>
              <a:rPr lang="en-GB" sz="1600">
                <a:latin typeface="Calibri" pitchFamily="34" charset="0"/>
              </a:rPr>
              <a:t>28%  do not check loads prior to despatch</a:t>
            </a:r>
          </a:p>
          <a:p>
            <a:pPr marL="342900" indent="-342900">
              <a:spcBef>
                <a:spcPct val="20000"/>
              </a:spcBef>
              <a:buFont typeface="Arial" charset="0"/>
              <a:buChar char="•"/>
            </a:pPr>
            <a:r>
              <a:rPr lang="en-GB" sz="1600">
                <a:latin typeface="Calibri" pitchFamily="34" charset="0"/>
              </a:rPr>
              <a:t>93% induct all drivers although some sites exclude adhoc and collects </a:t>
            </a:r>
          </a:p>
          <a:p>
            <a:pPr marL="342900" indent="-342900">
              <a:spcBef>
                <a:spcPct val="20000"/>
              </a:spcBef>
              <a:buFont typeface="Arial" charset="0"/>
              <a:buChar char="•"/>
            </a:pPr>
            <a:r>
              <a:rPr lang="en-GB" sz="1600">
                <a:latin typeface="Calibri" pitchFamily="34" charset="0"/>
              </a:rPr>
              <a:t>25%  of sites believe they have shovels which cannot  effectively load the larger bulker artics</a:t>
            </a:r>
          </a:p>
          <a:p>
            <a:pPr marL="342900" indent="-342900">
              <a:spcBef>
                <a:spcPct val="20000"/>
              </a:spcBef>
              <a:buFont typeface="Arial" charset="0"/>
              <a:buChar char="•"/>
            </a:pPr>
            <a:endParaRPr lang="en-GB" sz="800">
              <a:latin typeface="Calibri" pitchFamily="34" charset="0"/>
            </a:endParaRPr>
          </a:p>
          <a:p>
            <a:pPr marL="342900" indent="-342900">
              <a:spcBef>
                <a:spcPct val="20000"/>
              </a:spcBef>
            </a:pPr>
            <a:r>
              <a:rPr lang="en-GB" sz="1600">
                <a:latin typeface="Calibri" pitchFamily="34" charset="0"/>
              </a:rPr>
              <a:t>Main concerns:</a:t>
            </a:r>
          </a:p>
          <a:p>
            <a:pPr marL="342900" indent="-342900">
              <a:spcBef>
                <a:spcPct val="20000"/>
              </a:spcBef>
              <a:buFont typeface="Arial" charset="0"/>
              <a:buChar char="•"/>
            </a:pPr>
            <a:r>
              <a:rPr lang="en-GB" sz="1600">
                <a:latin typeface="Calibri" pitchFamily="34" charset="0"/>
              </a:rPr>
              <a:t>Guidance &amp; Procedures, lighting, exclusion zone areas /signage, inductions, load checks and bulk trailer loading</a:t>
            </a:r>
          </a:p>
          <a:p>
            <a:pPr marL="342900" indent="-342900">
              <a:spcBef>
                <a:spcPct val="20000"/>
              </a:spcBef>
              <a:buFont typeface="Arial" charset="0"/>
              <a:buChar char="•"/>
            </a:pPr>
            <a:endParaRPr lang="en-US" sz="1600">
              <a:latin typeface="Calibri" pitchFamily="34" charset="0"/>
            </a:endParaRPr>
          </a:p>
        </p:txBody>
      </p:sp>
      <p:pic>
        <p:nvPicPr>
          <p:cNvPr id="54276" name="Picture 1"/>
          <p:cNvPicPr>
            <a:picLocks noChangeAspect="1" noChangeArrowheads="1"/>
          </p:cNvPicPr>
          <p:nvPr/>
        </p:nvPicPr>
        <p:blipFill>
          <a:blip r:embed="rId3" cstate="print"/>
          <a:srcRect/>
          <a:stretch>
            <a:fillRect/>
          </a:stretch>
        </p:blipFill>
        <p:spPr bwMode="auto">
          <a:xfrm>
            <a:off x="5830888" y="5013325"/>
            <a:ext cx="3313112" cy="1844675"/>
          </a:xfrm>
          <a:prstGeom prst="rect">
            <a:avLst/>
          </a:prstGeom>
          <a:noFill/>
          <a:ln w="9525">
            <a:noFill/>
            <a:miter lim="800000"/>
            <a:headEnd/>
            <a:tailEnd/>
          </a:ln>
        </p:spPr>
      </p:pic>
      <p:pic>
        <p:nvPicPr>
          <p:cNvPr id="54277" name="Picture 2"/>
          <p:cNvPicPr>
            <a:picLocks noChangeAspect="1" noChangeArrowheads="1"/>
          </p:cNvPicPr>
          <p:nvPr/>
        </p:nvPicPr>
        <p:blipFill>
          <a:blip r:embed="rId4" cstate="print"/>
          <a:srcRect/>
          <a:stretch>
            <a:fillRect/>
          </a:stretch>
        </p:blipFill>
        <p:spPr bwMode="auto">
          <a:xfrm>
            <a:off x="0" y="5013325"/>
            <a:ext cx="3814763" cy="1844675"/>
          </a:xfrm>
          <a:prstGeom prst="rect">
            <a:avLst/>
          </a:prstGeom>
          <a:noFill/>
          <a:ln w="9525">
            <a:noFill/>
            <a:miter lim="800000"/>
            <a:headEnd/>
            <a:tailEnd/>
          </a:ln>
        </p:spPr>
      </p:pic>
      <p:pic>
        <p:nvPicPr>
          <p:cNvPr id="54278" name="Picture 7" descr="D:\Users\cmilton\AppData\Local\Temp\notes823E9B\IMG-20130110-00041.jpg"/>
          <p:cNvPicPr>
            <a:picLocks noChangeAspect="1" noChangeArrowheads="1"/>
          </p:cNvPicPr>
          <p:nvPr/>
        </p:nvPicPr>
        <p:blipFill>
          <a:blip r:embed="rId5" cstate="print"/>
          <a:srcRect/>
          <a:stretch>
            <a:fillRect/>
          </a:stretch>
        </p:blipFill>
        <p:spPr bwMode="auto">
          <a:xfrm>
            <a:off x="2987675" y="5013325"/>
            <a:ext cx="3024188" cy="184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3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3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3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30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fade">
                                      <p:cBhvr>
                                        <p:cTn id="27" dur="3000"/>
                                        <p:tgtEl>
                                          <p:spTgt spid="604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6" end="6"/>
                                            </p:txEl>
                                          </p:spTgt>
                                        </p:tgtEl>
                                        <p:attrNameLst>
                                          <p:attrName>style.visibility</p:attrName>
                                        </p:attrNameLst>
                                      </p:cBhvr>
                                      <p:to>
                                        <p:strVal val="visible"/>
                                      </p:to>
                                    </p:set>
                                    <p:animEffect transition="in" filter="fade">
                                      <p:cBhvr>
                                        <p:cTn id="32" dur="3000"/>
                                        <p:tgtEl>
                                          <p:spTgt spid="604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419">
                                            <p:txEl>
                                              <p:pRg st="7" end="7"/>
                                            </p:txEl>
                                          </p:spTgt>
                                        </p:tgtEl>
                                        <p:attrNameLst>
                                          <p:attrName>style.visibility</p:attrName>
                                        </p:attrNameLst>
                                      </p:cBhvr>
                                      <p:to>
                                        <p:strVal val="visible"/>
                                      </p:to>
                                    </p:set>
                                    <p:animEffect transition="in" filter="fade">
                                      <p:cBhvr>
                                        <p:cTn id="37" dur="3000"/>
                                        <p:tgtEl>
                                          <p:spTgt spid="604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419">
                                            <p:txEl>
                                              <p:pRg st="8" end="8"/>
                                            </p:txEl>
                                          </p:spTgt>
                                        </p:tgtEl>
                                        <p:attrNameLst>
                                          <p:attrName>style.visibility</p:attrName>
                                        </p:attrNameLst>
                                      </p:cBhvr>
                                      <p:to>
                                        <p:strVal val="visible"/>
                                      </p:to>
                                    </p:set>
                                    <p:animEffect transition="in" filter="fade">
                                      <p:cBhvr>
                                        <p:cTn id="42" dur="3000"/>
                                        <p:tgtEl>
                                          <p:spTgt spid="604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0419">
                                            <p:txEl>
                                              <p:pRg st="9" end="9"/>
                                            </p:txEl>
                                          </p:spTgt>
                                        </p:tgtEl>
                                        <p:attrNameLst>
                                          <p:attrName>style.visibility</p:attrName>
                                        </p:attrNameLst>
                                      </p:cBhvr>
                                      <p:to>
                                        <p:strVal val="visible"/>
                                      </p:to>
                                    </p:set>
                                    <p:animEffect transition="in" filter="fade">
                                      <p:cBhvr>
                                        <p:cTn id="47" dur="3000"/>
                                        <p:tgtEl>
                                          <p:spTgt spid="6041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0419">
                                            <p:txEl>
                                              <p:pRg st="10" end="10"/>
                                            </p:txEl>
                                          </p:spTgt>
                                        </p:tgtEl>
                                        <p:attrNameLst>
                                          <p:attrName>style.visibility</p:attrName>
                                        </p:attrNameLst>
                                      </p:cBhvr>
                                      <p:to>
                                        <p:strVal val="visible"/>
                                      </p:to>
                                    </p:set>
                                    <p:animEffect transition="in" filter="fade">
                                      <p:cBhvr>
                                        <p:cTn id="52" dur="3000"/>
                                        <p:tgtEl>
                                          <p:spTgt spid="6041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419">
                                            <p:txEl>
                                              <p:pRg st="12" end="12"/>
                                            </p:txEl>
                                          </p:spTgt>
                                        </p:tgtEl>
                                        <p:attrNameLst>
                                          <p:attrName>style.visibility</p:attrName>
                                        </p:attrNameLst>
                                      </p:cBhvr>
                                      <p:to>
                                        <p:strVal val="visible"/>
                                      </p:to>
                                    </p:set>
                                    <p:animEffect transition="in" filter="fade">
                                      <p:cBhvr>
                                        <p:cTn id="57" dur="3000"/>
                                        <p:tgtEl>
                                          <p:spTgt spid="60419">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0419">
                                            <p:txEl>
                                              <p:pRg st="13" end="13"/>
                                            </p:txEl>
                                          </p:spTgt>
                                        </p:tgtEl>
                                        <p:attrNameLst>
                                          <p:attrName>style.visibility</p:attrName>
                                        </p:attrNameLst>
                                      </p:cBhvr>
                                      <p:to>
                                        <p:strVal val="visible"/>
                                      </p:to>
                                    </p:set>
                                    <p:animEffect transition="in" filter="fade">
                                      <p:cBhvr>
                                        <p:cTn id="62" dur="3000"/>
                                        <p:tgtEl>
                                          <p:spTgt spid="604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765175"/>
          </a:xfrm>
        </p:spPr>
        <p:txBody>
          <a:bodyPr/>
          <a:lstStyle/>
          <a:p>
            <a:pPr eaLnBrk="1" hangingPunct="1"/>
            <a:r>
              <a:rPr lang="en-GB" sz="2400" smtClean="0"/>
              <a:t>CEMEX – Study of  which Shovel types which can reach bulk artics</a:t>
            </a:r>
            <a:endParaRPr lang="en-US" sz="2400" smtClean="0"/>
          </a:p>
        </p:txBody>
      </p:sp>
      <p:pic>
        <p:nvPicPr>
          <p:cNvPr id="55299" name="Picture 9" descr="Flintshire-20140220-00163.jpg"/>
          <p:cNvPicPr>
            <a:picLocks noChangeAspect="1"/>
          </p:cNvPicPr>
          <p:nvPr/>
        </p:nvPicPr>
        <p:blipFill>
          <a:blip r:embed="rId3" cstate="print"/>
          <a:srcRect/>
          <a:stretch>
            <a:fillRect/>
          </a:stretch>
        </p:blipFill>
        <p:spPr bwMode="auto">
          <a:xfrm>
            <a:off x="3132138" y="1125538"/>
            <a:ext cx="2952750" cy="2303462"/>
          </a:xfrm>
          <a:prstGeom prst="rect">
            <a:avLst/>
          </a:prstGeom>
          <a:noFill/>
          <a:ln w="9525">
            <a:noFill/>
            <a:miter lim="800000"/>
            <a:headEnd/>
            <a:tailEnd/>
          </a:ln>
        </p:spPr>
      </p:pic>
      <p:pic>
        <p:nvPicPr>
          <p:cNvPr id="55300" name="Picture 10" descr="Flintshire-20140220-00164.jpg"/>
          <p:cNvPicPr>
            <a:picLocks noChangeAspect="1"/>
          </p:cNvPicPr>
          <p:nvPr/>
        </p:nvPicPr>
        <p:blipFill>
          <a:blip r:embed="rId4" cstate="print"/>
          <a:srcRect/>
          <a:stretch>
            <a:fillRect/>
          </a:stretch>
        </p:blipFill>
        <p:spPr bwMode="auto">
          <a:xfrm>
            <a:off x="250825" y="1125538"/>
            <a:ext cx="2808288" cy="2303462"/>
          </a:xfrm>
          <a:prstGeom prst="rect">
            <a:avLst/>
          </a:prstGeom>
          <a:noFill/>
          <a:ln w="9525">
            <a:noFill/>
            <a:miter lim="800000"/>
            <a:headEnd/>
            <a:tailEnd/>
          </a:ln>
        </p:spPr>
      </p:pic>
      <p:pic>
        <p:nvPicPr>
          <p:cNvPr id="55301" name="Picture 11" descr="Flintshire-20140220-00169.jpg"/>
          <p:cNvPicPr>
            <a:picLocks noChangeAspect="1"/>
          </p:cNvPicPr>
          <p:nvPr/>
        </p:nvPicPr>
        <p:blipFill>
          <a:blip r:embed="rId5" cstate="print"/>
          <a:srcRect/>
          <a:stretch>
            <a:fillRect/>
          </a:stretch>
        </p:blipFill>
        <p:spPr bwMode="auto">
          <a:xfrm>
            <a:off x="6156325" y="1125538"/>
            <a:ext cx="2771775" cy="2303462"/>
          </a:xfrm>
          <a:prstGeom prst="rect">
            <a:avLst/>
          </a:prstGeom>
          <a:noFill/>
          <a:ln w="9525">
            <a:noFill/>
            <a:miter lim="800000"/>
            <a:headEnd/>
            <a:tailEnd/>
          </a:ln>
        </p:spPr>
      </p:pic>
      <p:sp>
        <p:nvSpPr>
          <p:cNvPr id="13" name="TextBox 12"/>
          <p:cNvSpPr txBox="1"/>
          <p:nvPr/>
        </p:nvSpPr>
        <p:spPr>
          <a:xfrm>
            <a:off x="250825" y="3500438"/>
            <a:ext cx="8642350" cy="3032125"/>
          </a:xfrm>
          <a:prstGeom prst="rect">
            <a:avLst/>
          </a:prstGeom>
          <a:noFill/>
        </p:spPr>
        <p:txBody>
          <a:bodyPr>
            <a:spAutoFit/>
          </a:bodyPr>
          <a:lstStyle/>
          <a:p>
            <a:pPr fontAlgn="auto">
              <a:spcBef>
                <a:spcPts val="0"/>
              </a:spcBef>
              <a:spcAft>
                <a:spcPts val="0"/>
              </a:spcAft>
              <a:defRPr/>
            </a:pPr>
            <a:r>
              <a:rPr lang="en-GB" dirty="0">
                <a:latin typeface="+mn-lt"/>
                <a:cs typeface="+mn-cs"/>
              </a:rPr>
              <a:t>Photos showing experienced shovel loader using Volvo 150 to load a 65 M</a:t>
            </a:r>
            <a:r>
              <a:rPr lang="en-GB" sz="1100" dirty="0">
                <a:latin typeface="+mn-lt"/>
                <a:cs typeface="+mn-cs"/>
              </a:rPr>
              <a:t>3 </a:t>
            </a:r>
            <a:r>
              <a:rPr lang="en-GB" dirty="0">
                <a:latin typeface="+mn-lt"/>
                <a:cs typeface="+mn-cs"/>
              </a:rPr>
              <a:t>bulk trailer</a:t>
            </a:r>
          </a:p>
          <a:p>
            <a:pPr fontAlgn="auto">
              <a:spcBef>
                <a:spcPts val="0"/>
              </a:spcBef>
              <a:spcAft>
                <a:spcPts val="0"/>
              </a:spcAft>
              <a:defRPr/>
            </a:pPr>
            <a:endParaRPr lang="en-GB" sz="1100" dirty="0">
              <a:latin typeface="+mn-lt"/>
              <a:cs typeface="+mn-cs"/>
            </a:endParaRPr>
          </a:p>
          <a:p>
            <a:pPr marL="342900" indent="-342900" fontAlgn="auto">
              <a:spcBef>
                <a:spcPts val="0"/>
              </a:spcBef>
              <a:spcAft>
                <a:spcPts val="0"/>
              </a:spcAft>
              <a:buFontTx/>
              <a:buAutoNum type="arabicPeriod"/>
              <a:defRPr/>
            </a:pPr>
            <a:r>
              <a:rPr lang="en-GB" dirty="0">
                <a:latin typeface="+mn-lt"/>
                <a:cs typeface="+mn-cs"/>
              </a:rPr>
              <a:t>Load is being loaded to one side </a:t>
            </a:r>
          </a:p>
          <a:p>
            <a:pPr marL="342900" indent="-342900" fontAlgn="auto">
              <a:spcBef>
                <a:spcPts val="0"/>
              </a:spcBef>
              <a:spcAft>
                <a:spcPts val="0"/>
              </a:spcAft>
              <a:buFontTx/>
              <a:buAutoNum type="arabicPeriod"/>
              <a:defRPr/>
            </a:pPr>
            <a:r>
              <a:rPr lang="en-GB" dirty="0">
                <a:latin typeface="+mn-lt"/>
                <a:cs typeface="+mn-cs"/>
              </a:rPr>
              <a:t>Load is biased to one side increasing risk of roll over</a:t>
            </a:r>
          </a:p>
          <a:p>
            <a:pPr marL="342900" indent="-342900" fontAlgn="auto">
              <a:spcBef>
                <a:spcPts val="0"/>
              </a:spcBef>
              <a:spcAft>
                <a:spcPts val="0"/>
              </a:spcAft>
              <a:buFontTx/>
              <a:buAutoNum type="arabicPeriod"/>
              <a:defRPr/>
            </a:pPr>
            <a:r>
              <a:rPr lang="en-GB" dirty="0">
                <a:latin typeface="+mn-lt"/>
                <a:cs typeface="+mn-cs"/>
              </a:rPr>
              <a:t>Shovel  driver has adapted loading style to load centrally </a:t>
            </a:r>
          </a:p>
          <a:p>
            <a:pPr marL="342900" indent="-342900" fontAlgn="auto">
              <a:spcBef>
                <a:spcPts val="0"/>
              </a:spcBef>
              <a:spcAft>
                <a:spcPts val="0"/>
              </a:spcAft>
              <a:buFontTx/>
              <a:buAutoNum type="arabicPeriod"/>
              <a:defRPr/>
            </a:pPr>
            <a:endParaRPr lang="en-GB" dirty="0">
              <a:latin typeface="+mn-lt"/>
              <a:cs typeface="+mn-cs"/>
            </a:endParaRPr>
          </a:p>
          <a:p>
            <a:pPr marL="342900" indent="-342900" fontAlgn="auto">
              <a:spcBef>
                <a:spcPts val="0"/>
              </a:spcBef>
              <a:spcAft>
                <a:spcPts val="0"/>
              </a:spcAft>
              <a:defRPr/>
            </a:pPr>
            <a:r>
              <a:rPr lang="en-GB" dirty="0">
                <a:latin typeface="+mn-lt"/>
                <a:cs typeface="+mn-cs"/>
              </a:rPr>
              <a:t>44 x Quarries, Depots  and Wharfs surveyed had:</a:t>
            </a:r>
          </a:p>
          <a:p>
            <a:pPr marL="342900" indent="-342900" fontAlgn="auto">
              <a:spcBef>
                <a:spcPts val="0"/>
              </a:spcBef>
              <a:spcAft>
                <a:spcPts val="0"/>
              </a:spcAft>
              <a:defRPr/>
            </a:pPr>
            <a:endParaRPr lang="en-GB" dirty="0">
              <a:latin typeface="+mn-lt"/>
              <a:cs typeface="+mn-cs"/>
            </a:endParaRPr>
          </a:p>
          <a:p>
            <a:pPr marL="342900" indent="-342900" fontAlgn="auto">
              <a:spcBef>
                <a:spcPts val="0"/>
              </a:spcBef>
              <a:spcAft>
                <a:spcPts val="0"/>
              </a:spcAft>
              <a:defRPr/>
            </a:pPr>
            <a:r>
              <a:rPr lang="en-GB" dirty="0">
                <a:latin typeface="+mn-lt"/>
                <a:cs typeface="+mn-cs"/>
              </a:rPr>
              <a:t>15 x shovels too small to load bulkers</a:t>
            </a:r>
          </a:p>
          <a:p>
            <a:pPr marL="342900" indent="-342900" fontAlgn="auto">
              <a:spcBef>
                <a:spcPts val="0"/>
              </a:spcBef>
              <a:spcAft>
                <a:spcPts val="0"/>
              </a:spcAft>
              <a:defRPr/>
            </a:pPr>
            <a:r>
              <a:rPr lang="en-GB" dirty="0">
                <a:latin typeface="+mn-lt"/>
                <a:cs typeface="+mn-cs"/>
              </a:rPr>
              <a:t>34 x Volvo / Cat966 shovels which need care when loading</a:t>
            </a:r>
          </a:p>
          <a:p>
            <a:pPr marL="342900" indent="-342900" fontAlgn="auto">
              <a:spcBef>
                <a:spcPts val="0"/>
              </a:spcBef>
              <a:spcAft>
                <a:spcPts val="0"/>
              </a:spcAft>
              <a:defRPr/>
            </a:pPr>
            <a:r>
              <a:rPr lang="en-GB" dirty="0">
                <a:latin typeface="+mn-lt"/>
                <a:cs typeface="+mn-cs"/>
              </a:rPr>
              <a:t>31 x larger shovels</a:t>
            </a:r>
            <a:endParaRPr lang="en-US" dirty="0">
              <a:latin typeface="+mn-lt"/>
              <a:cs typeface="+mn-cs"/>
            </a:endParaRPr>
          </a:p>
        </p:txBody>
      </p:sp>
      <p:pic>
        <p:nvPicPr>
          <p:cNvPr id="55303" name="Picture 6" descr="https://encrypted-tbn3.gstatic.com/images?q=tbn:ANd9GcS1yqwzvHGhpB8tNYCFnNEi157kfkENiQ0Bc33lnWXEMzF8iVXaV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12088" y="2420938"/>
            <a:ext cx="1120775" cy="965200"/>
          </a:xfrm>
          <a:prstGeom prst="rect">
            <a:avLst/>
          </a:prstGeom>
          <a:noFill/>
          <a:ln w="9525">
            <a:noFill/>
            <a:miter lim="800000"/>
            <a:headEnd/>
            <a:tailEnd/>
          </a:ln>
        </p:spPr>
      </p:pic>
      <p:pic>
        <p:nvPicPr>
          <p:cNvPr id="55304" name="Picture 8" descr="https://encrypted-tbn1.gstatic.com/images?q=tbn:ANd9GcQUrFULO0-q5KFzK149YjSDyi3IP93pKdWH9nQP_r737rRkMY1H"/>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22488" y="2492375"/>
            <a:ext cx="915987" cy="928688"/>
          </a:xfrm>
          <a:prstGeom prst="rect">
            <a:avLst/>
          </a:prstGeom>
          <a:noFill/>
          <a:ln w="9525">
            <a:noFill/>
            <a:miter lim="800000"/>
            <a:headEnd/>
            <a:tailEnd/>
          </a:ln>
        </p:spPr>
      </p:pic>
      <p:pic>
        <p:nvPicPr>
          <p:cNvPr id="55305" name="Picture 8" descr="https://encrypted-tbn1.gstatic.com/images?q=tbn:ANd9GcQUrFULO0-q5KFzK149YjSDyi3IP93pKdWH9nQP_r737rRkMY1H"/>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8263" y="2492375"/>
            <a:ext cx="915987"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0"/>
            <a:ext cx="8229600" cy="1143000"/>
          </a:xfrm>
        </p:spPr>
        <p:txBody>
          <a:bodyPr/>
          <a:lstStyle/>
          <a:p>
            <a:pPr eaLnBrk="1" hangingPunct="1"/>
            <a:r>
              <a:rPr lang="en-GB" sz="2800" dirty="0" smtClean="0"/>
              <a:t>MPA UK Statistics 2011 - 2013</a:t>
            </a:r>
            <a:endParaRPr lang="en-US" sz="2800" dirty="0" smtClean="0"/>
          </a:p>
        </p:txBody>
      </p:sp>
      <p:pic>
        <p:nvPicPr>
          <p:cNvPr id="33795" name="Picture 1"/>
          <p:cNvPicPr>
            <a:picLocks noChangeAspect="1" noChangeArrowheads="1"/>
          </p:cNvPicPr>
          <p:nvPr/>
        </p:nvPicPr>
        <p:blipFill>
          <a:blip r:embed="rId3" cstate="print"/>
          <a:srcRect/>
          <a:stretch>
            <a:fillRect/>
          </a:stretch>
        </p:blipFill>
        <p:spPr bwMode="auto">
          <a:xfrm>
            <a:off x="971550" y="1196975"/>
            <a:ext cx="7129463" cy="4319588"/>
          </a:xfrm>
          <a:prstGeom prst="rect">
            <a:avLst/>
          </a:prstGeom>
          <a:noFill/>
          <a:ln w="9525">
            <a:noFill/>
            <a:miter lim="800000"/>
            <a:headEnd/>
            <a:tailEnd/>
          </a:ln>
        </p:spPr>
      </p:pic>
      <p:sp>
        <p:nvSpPr>
          <p:cNvPr id="33796" name="TextBox 3"/>
          <p:cNvSpPr txBox="1">
            <a:spLocks noChangeArrowheads="1"/>
          </p:cNvSpPr>
          <p:nvPr/>
        </p:nvSpPr>
        <p:spPr bwMode="auto">
          <a:xfrm>
            <a:off x="539750" y="5589588"/>
            <a:ext cx="8208963" cy="830262"/>
          </a:xfrm>
          <a:prstGeom prst="rect">
            <a:avLst/>
          </a:prstGeom>
          <a:noFill/>
          <a:ln w="9525">
            <a:noFill/>
            <a:miter lim="800000"/>
            <a:headEnd/>
            <a:tailEnd/>
          </a:ln>
        </p:spPr>
        <p:txBody>
          <a:bodyPr>
            <a:spAutoFit/>
          </a:bodyPr>
          <a:lstStyle/>
          <a:p>
            <a:r>
              <a:rPr lang="en-GB" sz="1600" dirty="0">
                <a:solidFill>
                  <a:srgbClr val="000000"/>
                </a:solidFill>
                <a:latin typeface="Calibri" pitchFamily="34" charset="0"/>
              </a:rPr>
              <a:t>MPA Reported - 37 x </a:t>
            </a:r>
            <a:r>
              <a:rPr lang="en-GB" sz="1600" dirty="0" err="1">
                <a:solidFill>
                  <a:srgbClr val="000000"/>
                </a:solidFill>
                <a:latin typeface="Calibri" pitchFamily="34" charset="0"/>
              </a:rPr>
              <a:t>Artic</a:t>
            </a:r>
            <a:r>
              <a:rPr lang="en-GB" sz="1600">
                <a:solidFill>
                  <a:srgbClr val="000000"/>
                </a:solidFill>
                <a:latin typeface="Calibri" pitchFamily="34" charset="0"/>
              </a:rPr>
              <a:t> Roll over’s in last 3 years across its UK members</a:t>
            </a:r>
          </a:p>
          <a:p>
            <a:r>
              <a:rPr lang="en-GB" sz="1600">
                <a:solidFill>
                  <a:srgbClr val="000000"/>
                </a:solidFill>
                <a:latin typeface="Calibri" pitchFamily="34" charset="0"/>
              </a:rPr>
              <a:t>In this period CEMEX had 5 x roll over’s (13.5% of MPA total) - plus  2 x 3</a:t>
            </a:r>
            <a:r>
              <a:rPr lang="en-GB" sz="1600" baseline="30000">
                <a:solidFill>
                  <a:srgbClr val="000000"/>
                </a:solidFill>
                <a:latin typeface="Calibri" pitchFamily="34" charset="0"/>
              </a:rPr>
              <a:t>rd</a:t>
            </a:r>
            <a:r>
              <a:rPr lang="en-GB" sz="1600">
                <a:solidFill>
                  <a:srgbClr val="000000"/>
                </a:solidFill>
                <a:latin typeface="Calibri" pitchFamily="34" charset="0"/>
              </a:rPr>
              <a:t> party supplier inbound included in MPA stats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65175"/>
          </a:xfrm>
          <a:prstGeom prst="rect">
            <a:avLst/>
          </a:prstGeom>
          <a:noFill/>
          <a:ln w="9525">
            <a:noFill/>
            <a:miter lim="800000"/>
            <a:headEnd/>
            <a:tailEnd/>
          </a:ln>
        </p:spPr>
        <p:txBody>
          <a:bodyPr anchor="ctr"/>
          <a:lstStyle/>
          <a:p>
            <a:pPr algn="ctr">
              <a:defRPr/>
            </a:pPr>
            <a:r>
              <a:rPr lang="en-GB" sz="2800" dirty="0">
                <a:latin typeface="+mj-lt"/>
                <a:ea typeface="+mj-ea"/>
                <a:cs typeface="+mj-cs"/>
              </a:rPr>
              <a:t> Signage </a:t>
            </a:r>
            <a:endParaRPr lang="en-US" sz="2800" dirty="0">
              <a:latin typeface="+mj-lt"/>
              <a:ea typeface="+mj-ea"/>
              <a:cs typeface="+mj-cs"/>
            </a:endParaRPr>
          </a:p>
        </p:txBody>
      </p:sp>
      <p:sp>
        <p:nvSpPr>
          <p:cNvPr id="7" name="TextBox 6"/>
          <p:cNvSpPr txBox="1"/>
          <p:nvPr/>
        </p:nvSpPr>
        <p:spPr>
          <a:xfrm>
            <a:off x="323850" y="4954588"/>
            <a:ext cx="8496300" cy="615950"/>
          </a:xfrm>
          <a:prstGeom prst="rect">
            <a:avLst/>
          </a:prstGeom>
          <a:noFill/>
        </p:spPr>
        <p:txBody>
          <a:bodyPr>
            <a:spAutoFit/>
          </a:bodyPr>
          <a:lstStyle/>
          <a:p>
            <a:pPr>
              <a:defRPr/>
            </a:pPr>
            <a:endParaRPr lang="en-GB" sz="1600" dirty="0">
              <a:latin typeface="+mn-lt"/>
            </a:endParaRPr>
          </a:p>
          <a:p>
            <a:pPr>
              <a:defRPr/>
            </a:pPr>
            <a:endParaRPr lang="en-GB" dirty="0">
              <a:latin typeface="+mn-lt"/>
            </a:endParaRPr>
          </a:p>
        </p:txBody>
      </p:sp>
      <p:pic>
        <p:nvPicPr>
          <p:cNvPr id="11"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6438" y="1484313"/>
            <a:ext cx="7621587" cy="460851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76200"/>
            <a:ext cx="8740775" cy="765175"/>
          </a:xfrm>
        </p:spPr>
        <p:txBody>
          <a:bodyPr/>
          <a:lstStyle/>
          <a:p>
            <a:pPr eaLnBrk="1" hangingPunct="1"/>
            <a:r>
              <a:rPr lang="en-GB" sz="2800" smtClean="0"/>
              <a:t>Inclinometers</a:t>
            </a:r>
            <a:endParaRPr lang="en-US" sz="2800" smtClean="0"/>
          </a:p>
        </p:txBody>
      </p:sp>
      <p:pic>
        <p:nvPicPr>
          <p:cNvPr id="51203" name="Picture 2"/>
          <p:cNvPicPr>
            <a:picLocks noChangeAspect="1" noChangeArrowheads="1"/>
          </p:cNvPicPr>
          <p:nvPr/>
        </p:nvPicPr>
        <p:blipFill>
          <a:blip r:embed="rId3" cstate="print"/>
          <a:srcRect r="12653" b="31010"/>
          <a:stretch>
            <a:fillRect/>
          </a:stretch>
        </p:blipFill>
        <p:spPr bwMode="auto">
          <a:xfrm>
            <a:off x="2555875" y="1989138"/>
            <a:ext cx="4103688"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65175"/>
          </a:xfrm>
          <a:prstGeom prst="rect">
            <a:avLst/>
          </a:prstGeom>
          <a:noFill/>
          <a:ln w="9525">
            <a:noFill/>
            <a:miter lim="800000"/>
            <a:headEnd/>
            <a:tailEnd/>
          </a:ln>
        </p:spPr>
        <p:txBody>
          <a:bodyPr anchor="ctr"/>
          <a:lstStyle/>
          <a:p>
            <a:pPr algn="ctr">
              <a:defRPr/>
            </a:pPr>
            <a:r>
              <a:rPr lang="en-GB" sz="2800" dirty="0">
                <a:latin typeface="+mj-lt"/>
                <a:ea typeface="+mj-ea"/>
                <a:cs typeface="+mj-cs"/>
              </a:rPr>
              <a:t> Tipping frames at high risk sites. </a:t>
            </a:r>
            <a:endParaRPr lang="en-US" sz="2800" dirty="0">
              <a:latin typeface="+mj-lt"/>
              <a:ea typeface="+mj-ea"/>
              <a:cs typeface="+mj-cs"/>
            </a:endParaRPr>
          </a:p>
        </p:txBody>
      </p:sp>
      <p:pic>
        <p:nvPicPr>
          <p:cNvPr id="52227" name="Picture 1" descr="D:\Users\cmilton\AppData\Local\Temp\notes823E9B\~3889762.jpg"/>
          <p:cNvPicPr>
            <a:picLocks noChangeAspect="1" noChangeArrowheads="1"/>
          </p:cNvPicPr>
          <p:nvPr/>
        </p:nvPicPr>
        <p:blipFill>
          <a:blip r:embed="rId3" cstate="print"/>
          <a:srcRect/>
          <a:stretch>
            <a:fillRect/>
          </a:stretch>
        </p:blipFill>
        <p:spPr bwMode="auto">
          <a:xfrm>
            <a:off x="5003800" y="2565400"/>
            <a:ext cx="3956050" cy="2497138"/>
          </a:xfrm>
          <a:prstGeom prst="rect">
            <a:avLst/>
          </a:prstGeom>
          <a:noFill/>
          <a:ln w="9525">
            <a:noFill/>
            <a:miter lim="800000"/>
            <a:headEnd/>
            <a:tailEnd/>
          </a:ln>
        </p:spPr>
      </p:pic>
      <p:sp>
        <p:nvSpPr>
          <p:cNvPr id="52228" name="TextBox 5"/>
          <p:cNvSpPr txBox="1">
            <a:spLocks noChangeArrowheads="1"/>
          </p:cNvSpPr>
          <p:nvPr/>
        </p:nvSpPr>
        <p:spPr bwMode="auto">
          <a:xfrm>
            <a:off x="4932363" y="5373688"/>
            <a:ext cx="3816350" cy="307975"/>
          </a:xfrm>
          <a:prstGeom prst="rect">
            <a:avLst/>
          </a:prstGeom>
          <a:noFill/>
          <a:ln w="6350">
            <a:solidFill>
              <a:schemeClr val="tx1"/>
            </a:solidFill>
            <a:miter lim="800000"/>
            <a:headEnd/>
            <a:tailEnd/>
          </a:ln>
        </p:spPr>
        <p:txBody>
          <a:bodyPr>
            <a:spAutoFit/>
          </a:bodyPr>
          <a:lstStyle/>
          <a:p>
            <a:pPr algn="ctr"/>
            <a:r>
              <a:rPr lang="en-GB" sz="1400"/>
              <a:t>Tipping frame installed</a:t>
            </a:r>
            <a:endParaRPr lang="en-US" sz="1400"/>
          </a:p>
        </p:txBody>
      </p:sp>
      <p:sp>
        <p:nvSpPr>
          <p:cNvPr id="7" name="TextBox 6"/>
          <p:cNvSpPr txBox="1"/>
          <p:nvPr/>
        </p:nvSpPr>
        <p:spPr>
          <a:xfrm>
            <a:off x="323850" y="4954588"/>
            <a:ext cx="8496300" cy="615950"/>
          </a:xfrm>
          <a:prstGeom prst="rect">
            <a:avLst/>
          </a:prstGeom>
          <a:noFill/>
        </p:spPr>
        <p:txBody>
          <a:bodyPr>
            <a:spAutoFit/>
          </a:bodyPr>
          <a:lstStyle/>
          <a:p>
            <a:pPr>
              <a:defRPr/>
            </a:pPr>
            <a:endParaRPr lang="en-GB" sz="1600" dirty="0">
              <a:latin typeface="+mn-lt"/>
            </a:endParaRPr>
          </a:p>
          <a:p>
            <a:pPr>
              <a:defRPr/>
            </a:pPr>
            <a:endParaRPr lang="en-GB" dirty="0">
              <a:latin typeface="+mn-lt"/>
            </a:endParaRPr>
          </a:p>
        </p:txBody>
      </p:sp>
      <p:pic>
        <p:nvPicPr>
          <p:cNvPr id="52230" name="Picture 6" descr="IM002382"/>
          <p:cNvPicPr>
            <a:picLocks noChangeAspect="1" noChangeArrowheads="1"/>
          </p:cNvPicPr>
          <p:nvPr/>
        </p:nvPicPr>
        <p:blipFill>
          <a:blip r:embed="rId4" cstate="print"/>
          <a:srcRect/>
          <a:stretch>
            <a:fillRect/>
          </a:stretch>
        </p:blipFill>
        <p:spPr bwMode="auto">
          <a:xfrm>
            <a:off x="468313" y="2565400"/>
            <a:ext cx="3779837" cy="2452688"/>
          </a:xfrm>
          <a:prstGeom prst="rect">
            <a:avLst/>
          </a:prstGeom>
          <a:noFill/>
          <a:ln w="9525">
            <a:noFill/>
            <a:miter lim="800000"/>
            <a:headEnd/>
            <a:tailEnd/>
          </a:ln>
        </p:spPr>
      </p:pic>
      <p:pic>
        <p:nvPicPr>
          <p:cNvPr id="52231" name="Picture 6" descr="https://encrypted-tbn3.gstatic.com/images?q=tbn:ANd9GcS1yqwzvHGhpB8tNYCFnNEi157kfkENiQ0Bc33lnWXEMzF8iVXaV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43663" y="1268413"/>
            <a:ext cx="1120775" cy="965200"/>
          </a:xfrm>
          <a:prstGeom prst="rect">
            <a:avLst/>
          </a:prstGeom>
          <a:noFill/>
          <a:ln w="9525">
            <a:noFill/>
            <a:miter lim="800000"/>
            <a:headEnd/>
            <a:tailEnd/>
          </a:ln>
        </p:spPr>
      </p:pic>
      <p:sp>
        <p:nvSpPr>
          <p:cNvPr id="52232" name="TextBox 5"/>
          <p:cNvSpPr txBox="1">
            <a:spLocks noChangeArrowheads="1"/>
          </p:cNvSpPr>
          <p:nvPr/>
        </p:nvSpPr>
        <p:spPr bwMode="auto">
          <a:xfrm>
            <a:off x="539750" y="5373688"/>
            <a:ext cx="3816350" cy="307975"/>
          </a:xfrm>
          <a:prstGeom prst="rect">
            <a:avLst/>
          </a:prstGeom>
          <a:noFill/>
          <a:ln w="6350">
            <a:solidFill>
              <a:schemeClr val="tx1"/>
            </a:solidFill>
            <a:miter lim="800000"/>
            <a:headEnd/>
            <a:tailEnd/>
          </a:ln>
        </p:spPr>
        <p:txBody>
          <a:bodyPr>
            <a:spAutoFit/>
          </a:bodyPr>
          <a:lstStyle/>
          <a:p>
            <a:pPr algn="ctr"/>
            <a:r>
              <a:rPr lang="en-GB" sz="1400"/>
              <a:t>No tipping frame installed</a:t>
            </a:r>
            <a:endParaRPr lang="en-US" sz="1400"/>
          </a:p>
        </p:txBody>
      </p:sp>
      <p:pic>
        <p:nvPicPr>
          <p:cNvPr id="52233" name="Picture 8" descr="https://encrypted-tbn1.gstatic.com/images?q=tbn:ANd9GcQUrFULO0-q5KFzK149YjSDyi3IP93pKdWH9nQP_r737rRkMY1H"/>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35150" y="1268413"/>
            <a:ext cx="9159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50825" y="0"/>
            <a:ext cx="8569325" cy="1143000"/>
          </a:xfrm>
        </p:spPr>
        <p:txBody>
          <a:bodyPr/>
          <a:lstStyle/>
          <a:p>
            <a:pPr eaLnBrk="1" hangingPunct="1"/>
            <a:r>
              <a:rPr lang="en-GB" sz="2800" smtClean="0"/>
              <a:t>Trailer Type –   Walking Floor / Live Bed Bodies</a:t>
            </a:r>
            <a:br>
              <a:rPr lang="en-GB" sz="2800" smtClean="0"/>
            </a:br>
            <a:r>
              <a:rPr lang="en-GB" sz="2000" smtClean="0"/>
              <a:t>Carry approx 27.5 tonnes – Only very small number in operation</a:t>
            </a:r>
            <a:endParaRPr lang="en-US" sz="2000" smtClean="0"/>
          </a:p>
        </p:txBody>
      </p:sp>
      <p:pic>
        <p:nvPicPr>
          <p:cNvPr id="50179" name="Picture 4" descr="https://encrypted-tbn1.gstatic.com/images?q=tbn:ANd9GcQJwDG3wj0jJTio1JH5vVa4kOgZU-IRND7ptDksZBz6tEmZ5tJQ"/>
          <p:cNvPicPr>
            <a:picLocks noChangeAspect="1" noChangeArrowheads="1"/>
          </p:cNvPicPr>
          <p:nvPr/>
        </p:nvPicPr>
        <p:blipFill>
          <a:blip r:embed="rId3" cstate="print"/>
          <a:srcRect/>
          <a:stretch>
            <a:fillRect/>
          </a:stretch>
        </p:blipFill>
        <p:spPr bwMode="auto">
          <a:xfrm>
            <a:off x="684213" y="4292600"/>
            <a:ext cx="3816350" cy="2160588"/>
          </a:xfrm>
          <a:prstGeom prst="rect">
            <a:avLst/>
          </a:prstGeom>
          <a:noFill/>
          <a:ln w="9525">
            <a:noFill/>
            <a:miter lim="800000"/>
            <a:headEnd/>
            <a:tailEnd/>
          </a:ln>
        </p:spPr>
      </p:pic>
      <p:pic>
        <p:nvPicPr>
          <p:cNvPr id="50180" name="Picture 10" descr="COM_CONTENT_READ_MORE_TITLE">
            <a:hlinkClick r:id="rId4" tooltip="COM_CONTENT_READ_MORE_TITLE"/>
          </p:cNvPr>
          <p:cNvPicPr>
            <a:picLocks noChangeAspect="1" noChangeArrowheads="1"/>
          </p:cNvPicPr>
          <p:nvPr/>
        </p:nvPicPr>
        <p:blipFill>
          <a:blip r:embed="rId5" cstate="print"/>
          <a:srcRect/>
          <a:stretch>
            <a:fillRect/>
          </a:stretch>
        </p:blipFill>
        <p:spPr bwMode="auto">
          <a:xfrm>
            <a:off x="4787900" y="4292600"/>
            <a:ext cx="3529013" cy="2163763"/>
          </a:xfrm>
          <a:prstGeom prst="rect">
            <a:avLst/>
          </a:prstGeom>
          <a:noFill/>
          <a:ln w="9525">
            <a:noFill/>
            <a:miter lim="800000"/>
            <a:headEnd/>
            <a:tailEnd/>
          </a:ln>
        </p:spPr>
      </p:pic>
      <p:pic>
        <p:nvPicPr>
          <p:cNvPr id="50181" name="Picture 6" descr="COM_CONTENT_READ_MORE_TITLE">
            <a:hlinkClick r:id="rId6" tooltip="COM_CONTENT_READ_MORE_TITLE"/>
          </p:cNvPr>
          <p:cNvPicPr>
            <a:picLocks noChangeAspect="1" noChangeArrowheads="1"/>
          </p:cNvPicPr>
          <p:nvPr/>
        </p:nvPicPr>
        <p:blipFill>
          <a:blip r:embed="rId7" cstate="print"/>
          <a:srcRect/>
          <a:stretch>
            <a:fillRect/>
          </a:stretch>
        </p:blipFill>
        <p:spPr bwMode="auto">
          <a:xfrm>
            <a:off x="4787900" y="1484313"/>
            <a:ext cx="3529013" cy="2592387"/>
          </a:xfrm>
          <a:prstGeom prst="rect">
            <a:avLst/>
          </a:prstGeom>
          <a:noFill/>
          <a:ln w="9525">
            <a:noFill/>
            <a:miter lim="800000"/>
            <a:headEnd/>
            <a:tailEnd/>
          </a:ln>
        </p:spPr>
      </p:pic>
      <p:pic>
        <p:nvPicPr>
          <p:cNvPr id="50182" name="Picture 8" descr="COM_CONTENT_READ_MORE_TITLE">
            <a:hlinkClick r:id="rId8" tooltip="COM_CONTENT_READ_MORE_TITLE"/>
          </p:cNvPr>
          <p:cNvPicPr>
            <a:picLocks noChangeAspect="1" noChangeArrowheads="1"/>
          </p:cNvPicPr>
          <p:nvPr/>
        </p:nvPicPr>
        <p:blipFill>
          <a:blip r:embed="rId9" cstate="print"/>
          <a:srcRect/>
          <a:stretch>
            <a:fillRect/>
          </a:stretch>
        </p:blipFill>
        <p:spPr bwMode="auto">
          <a:xfrm>
            <a:off x="684213" y="1484313"/>
            <a:ext cx="3816350" cy="2592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0"/>
            <a:ext cx="8229600" cy="1143000"/>
          </a:xfrm>
        </p:spPr>
        <p:txBody>
          <a:bodyPr/>
          <a:lstStyle/>
          <a:p>
            <a:pPr eaLnBrk="1" hangingPunct="1"/>
            <a:r>
              <a:rPr lang="en-GB" sz="2800" smtClean="0"/>
              <a:t>Risk Reduction Options</a:t>
            </a:r>
            <a:endParaRPr lang="en-US" sz="2800" smtClean="0"/>
          </a:p>
        </p:txBody>
      </p:sp>
      <p:graphicFrame>
        <p:nvGraphicFramePr>
          <p:cNvPr id="7" name="Content Placeholder 6"/>
          <p:cNvGraphicFramePr>
            <a:graphicFrameLocks noGrp="1"/>
          </p:cNvGraphicFramePr>
          <p:nvPr>
            <p:ph idx="1"/>
          </p:nvPr>
        </p:nvGraphicFramePr>
        <p:xfrm>
          <a:off x="1475656" y="1124744"/>
          <a:ext cx="61926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492500" y="6237288"/>
            <a:ext cx="2232025" cy="369887"/>
          </a:xfrm>
          <a:prstGeom prst="rect">
            <a:avLst/>
          </a:prstGeom>
          <a:solidFill>
            <a:srgbClr val="00B0F0"/>
          </a:solidFill>
          <a:ln>
            <a:solidFill>
              <a:schemeClr val="tx2">
                <a:lumMod val="20000"/>
                <a:lumOff val="80000"/>
              </a:schemeClr>
            </a:solidFill>
          </a:ln>
        </p:spPr>
        <p:txBody>
          <a:bodyPr>
            <a:spAutoFit/>
          </a:bodyPr>
          <a:lstStyle/>
          <a:p>
            <a:pPr algn="ctr" fontAlgn="auto">
              <a:spcBef>
                <a:spcPts val="0"/>
              </a:spcBef>
              <a:spcAft>
                <a:spcPts val="0"/>
              </a:spcAft>
              <a:defRPr/>
            </a:pPr>
            <a:r>
              <a:rPr lang="en-GB" dirty="0">
                <a:latin typeface="+mn-lt"/>
                <a:cs typeface="+mn-cs"/>
              </a:rPr>
              <a:t>Very Low Likelihood</a:t>
            </a:r>
            <a:endParaRPr lang="en-US" dirty="0">
              <a:latin typeface="+mn-lt"/>
              <a:cs typeface="+mn-cs"/>
            </a:endParaRPr>
          </a:p>
        </p:txBody>
      </p:sp>
      <p:sp>
        <p:nvSpPr>
          <p:cNvPr id="9" name="Rounded Rectangle 8"/>
          <p:cNvSpPr/>
          <p:nvPr/>
        </p:nvSpPr>
        <p:spPr>
          <a:xfrm>
            <a:off x="250825" y="1196975"/>
            <a:ext cx="1081088"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t>57% Occur on  CEMEX sites</a:t>
            </a:r>
            <a:endParaRPr lang="en-US" sz="1200" b="1" dirty="0"/>
          </a:p>
        </p:txBody>
      </p:sp>
      <p:sp>
        <p:nvSpPr>
          <p:cNvPr id="10" name="Rounded Rectangle 9"/>
          <p:cNvSpPr/>
          <p:nvPr/>
        </p:nvSpPr>
        <p:spPr>
          <a:xfrm>
            <a:off x="7812088" y="1196975"/>
            <a:ext cx="1152525"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t>Risk increased with poor loading and driver rushing</a:t>
            </a:r>
            <a:endParaRPr lang="en-US" sz="1200" b="1" dirty="0"/>
          </a:p>
        </p:txBody>
      </p:sp>
      <p:sp>
        <p:nvSpPr>
          <p:cNvPr id="11" name="Rounded Rectangle 10"/>
          <p:cNvSpPr/>
          <p:nvPr/>
        </p:nvSpPr>
        <p:spPr>
          <a:xfrm>
            <a:off x="7812088" y="2852738"/>
            <a:ext cx="1081087" cy="1081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t>Significant Commercial impact</a:t>
            </a:r>
            <a:endParaRPr lang="en-US" sz="1200" b="1" dirty="0"/>
          </a:p>
        </p:txBody>
      </p:sp>
      <p:sp>
        <p:nvSpPr>
          <p:cNvPr id="12" name="Down Arrow 11"/>
          <p:cNvSpPr/>
          <p:nvPr/>
        </p:nvSpPr>
        <p:spPr>
          <a:xfrm>
            <a:off x="4211638" y="5661025"/>
            <a:ext cx="792162"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ed Rectangle 12"/>
          <p:cNvSpPr/>
          <p:nvPr/>
        </p:nvSpPr>
        <p:spPr>
          <a:xfrm>
            <a:off x="250825" y="4581525"/>
            <a:ext cx="1081088"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t>Driver Error still largest contributor</a:t>
            </a:r>
            <a:endParaRPr lang="en-US" sz="1200" b="1" dirty="0"/>
          </a:p>
        </p:txBody>
      </p:sp>
      <p:sp>
        <p:nvSpPr>
          <p:cNvPr id="14" name="Rounded Rectangle 13"/>
          <p:cNvSpPr/>
          <p:nvPr/>
        </p:nvSpPr>
        <p:spPr>
          <a:xfrm>
            <a:off x="179388" y="2852738"/>
            <a:ext cx="1152525" cy="1081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t>Difficult to manage volume flex</a:t>
            </a:r>
            <a:endParaRPr lang="en-US" sz="1200" b="1" dirty="0"/>
          </a:p>
        </p:txBody>
      </p:sp>
      <p:sp>
        <p:nvSpPr>
          <p:cNvPr id="15" name="Rounded Rectangle 14"/>
          <p:cNvSpPr/>
          <p:nvPr/>
        </p:nvSpPr>
        <p:spPr>
          <a:xfrm>
            <a:off x="7812088" y="4508500"/>
            <a:ext cx="1152525"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t>Large driver workforce with 26% turnover</a:t>
            </a:r>
            <a:endParaRPr lang="en-US" sz="12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099"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Rectangle 3" hidden="1"/>
          <p:cNvSpPr>
            <a:spLocks noChangeArrowheads="1"/>
          </p:cNvSpPr>
          <p:nvPr>
            <p:custDataLst>
              <p:tags r:id="rId3"/>
            </p:custDataLst>
          </p:nvPr>
        </p:nvSpPr>
        <p:spPr bwMode="auto">
          <a:xfrm>
            <a:off x="0" y="0"/>
            <a:ext cx="146050" cy="158750"/>
          </a:xfrm>
          <a:prstGeom prst="rect">
            <a:avLst/>
          </a:prstGeom>
          <a:solidFill>
            <a:schemeClr val="accent1"/>
          </a:solidFill>
          <a:ln w="9525" algn="ctr">
            <a:solidFill>
              <a:schemeClr val="bg2"/>
            </a:solidFill>
            <a:miter lim="800000"/>
            <a:headEnd type="none" w="lg" len="lg"/>
            <a:tailEnd type="none" w="lg" len="lg"/>
          </a:ln>
        </p:spPr>
        <p:txBody>
          <a:bodyPr wrap="none" lIns="0" tIns="0" rIns="0" bIns="0" anchor="ctr"/>
          <a:lstStyle/>
          <a:p>
            <a:pPr algn="ctr"/>
            <a:r>
              <a:rPr lang="en-US" sz="1400">
                <a:solidFill>
                  <a:srgbClr val="000000"/>
                </a:solidFill>
                <a:latin typeface="Calibri" pitchFamily="34" charset="0"/>
              </a:rPr>
              <a:t>9</a:t>
            </a:r>
          </a:p>
        </p:txBody>
      </p:sp>
      <p:sp>
        <p:nvSpPr>
          <p:cNvPr id="5" name="Rectangle 2"/>
          <p:cNvSpPr txBox="1">
            <a:spLocks noChangeArrowheads="1"/>
          </p:cNvSpPr>
          <p:nvPr>
            <p:custDataLst>
              <p:tags r:id="rId4"/>
            </p:custDataLst>
          </p:nvPr>
        </p:nvSpPr>
        <p:spPr bwMode="auto">
          <a:xfrm>
            <a:off x="0" y="188913"/>
            <a:ext cx="9144000" cy="519112"/>
          </a:xfrm>
          <a:prstGeom prst="rect">
            <a:avLst/>
          </a:prstGeom>
          <a:noFill/>
          <a:ln w="9525" algn="ctr">
            <a:noFill/>
            <a:miter lim="800000"/>
            <a:headEnd/>
            <a:tailEnd/>
          </a:ln>
        </p:spPr>
        <p:txBody>
          <a:bodyPr lIns="0" tIns="45713" rIns="0" bIns="45713" anchor="b"/>
          <a:lstStyle/>
          <a:p>
            <a:pPr algn="ctr" fontAlgn="auto">
              <a:spcBef>
                <a:spcPts val="0"/>
              </a:spcBef>
              <a:spcAft>
                <a:spcPts val="0"/>
              </a:spcAft>
              <a:defRPr/>
            </a:pPr>
            <a:r>
              <a:rPr lang="en-US" sz="2400" kern="0" dirty="0">
                <a:latin typeface="Arial"/>
                <a:cs typeface="Arial"/>
              </a:rPr>
              <a:t>Controls for the Prevention of Tipper Rollovers:</a:t>
            </a:r>
          </a:p>
        </p:txBody>
      </p:sp>
      <p:sp>
        <p:nvSpPr>
          <p:cNvPr id="6" name="Rectangle 5"/>
          <p:cNvSpPr/>
          <p:nvPr/>
        </p:nvSpPr>
        <p:spPr>
          <a:xfrm>
            <a:off x="611188" y="736600"/>
            <a:ext cx="4105275" cy="27368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fontAlgn="auto">
              <a:spcBef>
                <a:spcPts val="0"/>
              </a:spcBef>
              <a:spcAft>
                <a:spcPts val="0"/>
              </a:spcAft>
              <a:buFont typeface="+mj-lt"/>
              <a:buAutoNum type="arabicPeriod"/>
              <a:defRPr/>
            </a:pPr>
            <a:r>
              <a:rPr lang="en-GB" sz="1200" b="1" dirty="0">
                <a:solidFill>
                  <a:prstClr val="black"/>
                </a:solidFill>
              </a:rPr>
              <a:t>Prevention</a:t>
            </a:r>
          </a:p>
          <a:p>
            <a:pPr marL="228600" indent="-228600" fontAlgn="auto">
              <a:spcBef>
                <a:spcPts val="0"/>
              </a:spcBef>
              <a:spcAft>
                <a:spcPts val="0"/>
              </a:spcAft>
              <a:buFont typeface="Arial" pitchFamily="34" charset="0"/>
              <a:buChar char="•"/>
              <a:defRPr/>
            </a:pPr>
            <a:r>
              <a:rPr lang="en-GB" sz="1200" b="1" dirty="0">
                <a:solidFill>
                  <a:prstClr val="black"/>
                </a:solidFill>
              </a:rPr>
              <a:t>Driver training and awareness</a:t>
            </a:r>
          </a:p>
          <a:p>
            <a:pPr marL="228600" indent="-228600" fontAlgn="auto">
              <a:spcBef>
                <a:spcPts val="0"/>
              </a:spcBef>
              <a:spcAft>
                <a:spcPts val="0"/>
              </a:spcAft>
              <a:buFont typeface="Arial" pitchFamily="34" charset="0"/>
              <a:buChar char="•"/>
              <a:defRPr/>
            </a:pPr>
            <a:r>
              <a:rPr lang="en-GB" sz="1200" b="1" dirty="0">
                <a:solidFill>
                  <a:prstClr val="black"/>
                </a:solidFill>
              </a:rPr>
              <a:t>Inclinometer training and set correctly</a:t>
            </a:r>
          </a:p>
          <a:p>
            <a:pPr marL="228600" indent="-228600" fontAlgn="auto">
              <a:spcBef>
                <a:spcPts val="0"/>
              </a:spcBef>
              <a:spcAft>
                <a:spcPts val="0"/>
              </a:spcAft>
              <a:buFont typeface="Arial" pitchFamily="34" charset="0"/>
              <a:buChar char="•"/>
              <a:defRPr/>
            </a:pPr>
            <a:r>
              <a:rPr lang="en-GB" sz="1200" b="1" dirty="0">
                <a:solidFill>
                  <a:prstClr val="black"/>
                </a:solidFill>
              </a:rPr>
              <a:t>Load checked prior to dispatch	</a:t>
            </a:r>
          </a:p>
          <a:p>
            <a:pPr marL="228600" indent="-228600" fontAlgn="auto">
              <a:spcBef>
                <a:spcPts val="0"/>
              </a:spcBef>
              <a:spcAft>
                <a:spcPts val="0"/>
              </a:spcAft>
              <a:buFont typeface="Arial" pitchFamily="34" charset="0"/>
              <a:buChar char="•"/>
              <a:defRPr/>
            </a:pPr>
            <a:r>
              <a:rPr lang="en-GB" sz="1200" b="1" dirty="0">
                <a:solidFill>
                  <a:prstClr val="black"/>
                </a:solidFill>
              </a:rPr>
              <a:t>Customer liaison and roll over prevention and exclusion information provided</a:t>
            </a:r>
          </a:p>
          <a:p>
            <a:pPr marL="228600" indent="-228600" fontAlgn="auto">
              <a:spcBef>
                <a:spcPts val="0"/>
              </a:spcBef>
              <a:spcAft>
                <a:spcPts val="0"/>
              </a:spcAft>
              <a:buFont typeface="Arial" pitchFamily="34" charset="0"/>
              <a:buChar char="•"/>
              <a:defRPr/>
            </a:pPr>
            <a:r>
              <a:rPr lang="en-GB" sz="1200" b="1" dirty="0">
                <a:solidFill>
                  <a:prstClr val="black"/>
                </a:solidFill>
              </a:rPr>
              <a:t>Site assessments if required</a:t>
            </a:r>
          </a:p>
          <a:p>
            <a:pPr marL="228600" indent="-228600" fontAlgn="auto">
              <a:spcBef>
                <a:spcPts val="0"/>
              </a:spcBef>
              <a:spcAft>
                <a:spcPts val="0"/>
              </a:spcAft>
              <a:buFont typeface="Arial" pitchFamily="34" charset="0"/>
              <a:buChar char="•"/>
              <a:defRPr/>
            </a:pPr>
            <a:r>
              <a:rPr lang="en-GB" sz="1200" b="1" dirty="0">
                <a:solidFill>
                  <a:prstClr val="black"/>
                </a:solidFill>
              </a:rPr>
              <a:t>Hazard alert system - to raise site issues</a:t>
            </a:r>
          </a:p>
          <a:p>
            <a:pPr marL="228600" indent="-228600" fontAlgn="auto">
              <a:spcBef>
                <a:spcPts val="0"/>
              </a:spcBef>
              <a:spcAft>
                <a:spcPts val="0"/>
              </a:spcAft>
              <a:buFont typeface="Arial" pitchFamily="34" charset="0"/>
              <a:buChar char="•"/>
              <a:defRPr/>
            </a:pPr>
            <a:endParaRPr lang="en-GB" sz="1200" b="1" dirty="0">
              <a:solidFill>
                <a:prstClr val="black"/>
              </a:solidFill>
            </a:endParaRPr>
          </a:p>
          <a:p>
            <a:pPr marL="228600" indent="-228600" fontAlgn="auto">
              <a:spcBef>
                <a:spcPts val="0"/>
              </a:spcBef>
              <a:spcAft>
                <a:spcPts val="0"/>
              </a:spcAft>
              <a:buFont typeface="+mj-lt"/>
              <a:buAutoNum type="arabicPeriod" startAt="2"/>
              <a:defRPr/>
            </a:pPr>
            <a:r>
              <a:rPr lang="en-GB" sz="1200" b="1" dirty="0">
                <a:solidFill>
                  <a:prstClr val="black"/>
                </a:solidFill>
              </a:rPr>
              <a:t>Exclusion</a:t>
            </a:r>
          </a:p>
          <a:p>
            <a:pPr marL="228600" indent="-228600" fontAlgn="auto">
              <a:spcBef>
                <a:spcPts val="0"/>
              </a:spcBef>
              <a:spcAft>
                <a:spcPts val="0"/>
              </a:spcAft>
              <a:buFont typeface="Arial" pitchFamily="34" charset="0"/>
              <a:buChar char="•"/>
              <a:defRPr/>
            </a:pPr>
            <a:r>
              <a:rPr lang="en-GB" sz="1200" b="1" dirty="0">
                <a:solidFill>
                  <a:prstClr val="black"/>
                </a:solidFill>
              </a:rPr>
              <a:t>Drivers refuse to tip if deemed unsafe or no 15m exclusion zone and report to customer service for further instruction</a:t>
            </a:r>
          </a:p>
        </p:txBody>
      </p:sp>
      <p:sp>
        <p:nvSpPr>
          <p:cNvPr id="4102" name="TextBox 10"/>
          <p:cNvSpPr txBox="1">
            <a:spLocks noChangeArrowheads="1"/>
          </p:cNvSpPr>
          <p:nvPr/>
        </p:nvSpPr>
        <p:spPr bwMode="auto">
          <a:xfrm rot="-5400000">
            <a:off x="-2536825" y="3541713"/>
            <a:ext cx="5832475" cy="368300"/>
          </a:xfrm>
          <a:prstGeom prst="rect">
            <a:avLst/>
          </a:prstGeom>
          <a:noFill/>
          <a:ln w="9525">
            <a:noFill/>
            <a:miter lim="800000"/>
            <a:headEnd/>
            <a:tailEnd/>
          </a:ln>
        </p:spPr>
        <p:txBody>
          <a:bodyPr>
            <a:spAutoFit/>
          </a:bodyPr>
          <a:lstStyle/>
          <a:p>
            <a:pPr algn="just"/>
            <a:r>
              <a:rPr lang="en-GB" b="1">
                <a:solidFill>
                  <a:srgbClr val="000000"/>
                </a:solidFill>
                <a:latin typeface="Calibri" pitchFamily="34" charset="0"/>
              </a:rPr>
              <a:t>                   </a:t>
            </a:r>
            <a:r>
              <a:rPr lang="en-GB" sz="1600" b="1">
                <a:solidFill>
                  <a:srgbClr val="000000"/>
                </a:solidFill>
                <a:latin typeface="Calibri" pitchFamily="34" charset="0"/>
              </a:rPr>
              <a:t>CEMEX Site                                        3</a:t>
            </a:r>
            <a:r>
              <a:rPr lang="en-GB" sz="1600" b="1" baseline="30000">
                <a:solidFill>
                  <a:srgbClr val="000000"/>
                </a:solidFill>
                <a:latin typeface="Calibri" pitchFamily="34" charset="0"/>
              </a:rPr>
              <a:t>rd</a:t>
            </a:r>
            <a:r>
              <a:rPr lang="en-GB" sz="1600" b="1">
                <a:solidFill>
                  <a:srgbClr val="000000"/>
                </a:solidFill>
                <a:latin typeface="Calibri" pitchFamily="34" charset="0"/>
              </a:rPr>
              <a:t> Party Site</a:t>
            </a:r>
          </a:p>
        </p:txBody>
      </p:sp>
      <p:sp>
        <p:nvSpPr>
          <p:cNvPr id="4103" name="TextBox 11"/>
          <p:cNvSpPr txBox="1">
            <a:spLocks noChangeArrowheads="1"/>
          </p:cNvSpPr>
          <p:nvPr/>
        </p:nvSpPr>
        <p:spPr bwMode="auto">
          <a:xfrm>
            <a:off x="0" y="6457950"/>
            <a:ext cx="9144000" cy="400050"/>
          </a:xfrm>
          <a:prstGeom prst="rect">
            <a:avLst/>
          </a:prstGeom>
          <a:noFill/>
          <a:ln w="9525">
            <a:noFill/>
            <a:miter lim="800000"/>
            <a:headEnd/>
            <a:tailEnd/>
          </a:ln>
        </p:spPr>
        <p:txBody>
          <a:bodyPr>
            <a:spAutoFit/>
          </a:bodyPr>
          <a:lstStyle/>
          <a:p>
            <a:pPr algn="just"/>
            <a:r>
              <a:rPr lang="en-GB" sz="2000" b="1">
                <a:solidFill>
                  <a:srgbClr val="000000"/>
                </a:solidFill>
                <a:latin typeface="Calibri" pitchFamily="34" charset="0"/>
              </a:rPr>
              <a:t>                          </a:t>
            </a:r>
            <a:r>
              <a:rPr lang="en-GB" sz="1600" b="1">
                <a:solidFill>
                  <a:srgbClr val="000000"/>
                </a:solidFill>
                <a:latin typeface="Calibri" pitchFamily="34" charset="0"/>
              </a:rPr>
              <a:t>CEMEX fleet / driver                                                         Contract Haulier</a:t>
            </a:r>
          </a:p>
        </p:txBody>
      </p:sp>
      <p:sp>
        <p:nvSpPr>
          <p:cNvPr id="11" name="Rectangle 10"/>
          <p:cNvSpPr/>
          <p:nvPr/>
        </p:nvSpPr>
        <p:spPr>
          <a:xfrm>
            <a:off x="4716463" y="736600"/>
            <a:ext cx="4105275" cy="27368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fontAlgn="auto">
              <a:spcBef>
                <a:spcPts val="0"/>
              </a:spcBef>
              <a:spcAft>
                <a:spcPts val="0"/>
              </a:spcAft>
              <a:buFont typeface="+mj-lt"/>
              <a:buAutoNum type="arabicPeriod"/>
              <a:defRPr/>
            </a:pPr>
            <a:r>
              <a:rPr lang="en-GB" sz="1200" b="1" dirty="0">
                <a:solidFill>
                  <a:prstClr val="black"/>
                </a:solidFill>
              </a:rPr>
              <a:t>Prevention</a:t>
            </a:r>
          </a:p>
          <a:p>
            <a:pPr marL="228600" indent="-228600" fontAlgn="auto">
              <a:spcBef>
                <a:spcPts val="0"/>
              </a:spcBef>
              <a:spcAft>
                <a:spcPts val="0"/>
              </a:spcAft>
              <a:buFont typeface="Arial" pitchFamily="34" charset="0"/>
              <a:buChar char="•"/>
              <a:defRPr/>
            </a:pPr>
            <a:r>
              <a:rPr lang="en-GB" sz="1200" b="1" dirty="0">
                <a:solidFill>
                  <a:prstClr val="black"/>
                </a:solidFill>
              </a:rPr>
              <a:t>Driver training and awareness</a:t>
            </a:r>
          </a:p>
          <a:p>
            <a:pPr marL="228600" indent="-228600" fontAlgn="auto">
              <a:spcBef>
                <a:spcPts val="0"/>
              </a:spcBef>
              <a:spcAft>
                <a:spcPts val="0"/>
              </a:spcAft>
              <a:buFont typeface="Arial" pitchFamily="34" charset="0"/>
              <a:buChar char="•"/>
              <a:defRPr/>
            </a:pPr>
            <a:r>
              <a:rPr lang="en-GB" sz="1200" b="1" dirty="0">
                <a:solidFill>
                  <a:prstClr val="black"/>
                </a:solidFill>
              </a:rPr>
              <a:t>Load checked prior to dispatch 	</a:t>
            </a:r>
          </a:p>
          <a:p>
            <a:pPr marL="228600" indent="-228600" fontAlgn="auto">
              <a:spcBef>
                <a:spcPts val="0"/>
              </a:spcBef>
              <a:spcAft>
                <a:spcPts val="0"/>
              </a:spcAft>
              <a:buFont typeface="Arial" pitchFamily="34" charset="0"/>
              <a:buChar char="•"/>
              <a:defRPr/>
            </a:pPr>
            <a:r>
              <a:rPr lang="en-GB" sz="1200" b="1" dirty="0">
                <a:solidFill>
                  <a:prstClr val="black"/>
                </a:solidFill>
              </a:rPr>
              <a:t>Customer liaison and roll over prevention and exclusion information provided</a:t>
            </a:r>
          </a:p>
          <a:p>
            <a:pPr marL="228600" indent="-228600" fontAlgn="auto">
              <a:spcBef>
                <a:spcPts val="0"/>
              </a:spcBef>
              <a:spcAft>
                <a:spcPts val="0"/>
              </a:spcAft>
              <a:buFont typeface="Arial" pitchFamily="34" charset="0"/>
              <a:buChar char="•"/>
              <a:defRPr/>
            </a:pPr>
            <a:r>
              <a:rPr lang="en-GB" sz="1200" b="1" dirty="0">
                <a:solidFill>
                  <a:prstClr val="black"/>
                </a:solidFill>
              </a:rPr>
              <a:t>Site assessments if required</a:t>
            </a:r>
          </a:p>
          <a:p>
            <a:pPr marL="228600" indent="-228600" fontAlgn="auto">
              <a:spcBef>
                <a:spcPts val="0"/>
              </a:spcBef>
              <a:spcAft>
                <a:spcPts val="0"/>
              </a:spcAft>
              <a:buFont typeface="Arial" pitchFamily="34" charset="0"/>
              <a:buChar char="•"/>
              <a:defRPr/>
            </a:pPr>
            <a:r>
              <a:rPr lang="en-GB" sz="1200" b="1" dirty="0">
                <a:solidFill>
                  <a:prstClr val="black"/>
                </a:solidFill>
              </a:rPr>
              <a:t>Hazard alert system - to raise site issues</a:t>
            </a:r>
          </a:p>
          <a:p>
            <a:pPr marL="228600" indent="-228600" fontAlgn="auto">
              <a:spcBef>
                <a:spcPts val="0"/>
              </a:spcBef>
              <a:spcAft>
                <a:spcPts val="0"/>
              </a:spcAft>
              <a:buFont typeface="Arial" pitchFamily="34" charset="0"/>
              <a:buChar char="•"/>
              <a:defRPr/>
            </a:pPr>
            <a:r>
              <a:rPr lang="en-GB" sz="1200" b="1" dirty="0">
                <a:solidFill>
                  <a:prstClr val="black"/>
                </a:solidFill>
              </a:rPr>
              <a:t>Programme to  increase number of vehicles to be fitted with inclinometers</a:t>
            </a:r>
          </a:p>
          <a:p>
            <a:pPr marL="228600" indent="-228600" fontAlgn="auto">
              <a:spcBef>
                <a:spcPts val="0"/>
              </a:spcBef>
              <a:spcAft>
                <a:spcPts val="0"/>
              </a:spcAft>
              <a:buFont typeface="Arial" pitchFamily="34" charset="0"/>
              <a:buChar char="•"/>
              <a:defRPr/>
            </a:pPr>
            <a:endParaRPr lang="en-GB" sz="1200" b="1" dirty="0">
              <a:solidFill>
                <a:prstClr val="black"/>
              </a:solidFill>
            </a:endParaRPr>
          </a:p>
          <a:p>
            <a:pPr marL="228600" indent="-228600" fontAlgn="auto">
              <a:spcBef>
                <a:spcPts val="0"/>
              </a:spcBef>
              <a:spcAft>
                <a:spcPts val="0"/>
              </a:spcAft>
              <a:buFont typeface="+mj-lt"/>
              <a:buAutoNum type="arabicPeriod" startAt="2"/>
              <a:defRPr/>
            </a:pPr>
            <a:r>
              <a:rPr lang="en-GB" sz="1200" b="1" dirty="0">
                <a:solidFill>
                  <a:prstClr val="black"/>
                </a:solidFill>
              </a:rPr>
              <a:t>Exclusion</a:t>
            </a:r>
          </a:p>
          <a:p>
            <a:pPr marL="228600" indent="-228600" fontAlgn="auto">
              <a:spcBef>
                <a:spcPts val="0"/>
              </a:spcBef>
              <a:spcAft>
                <a:spcPts val="0"/>
              </a:spcAft>
              <a:buFont typeface="Arial" pitchFamily="34" charset="0"/>
              <a:buChar char="•"/>
              <a:defRPr/>
            </a:pPr>
            <a:r>
              <a:rPr lang="en-GB" sz="1200" b="1" dirty="0">
                <a:solidFill>
                  <a:prstClr val="black"/>
                </a:solidFill>
              </a:rPr>
              <a:t>Drivers refuse to tip if deemed unsafe or no 15m exclusion zone and report to customer service for further instruction</a:t>
            </a:r>
          </a:p>
        </p:txBody>
      </p:sp>
      <p:sp>
        <p:nvSpPr>
          <p:cNvPr id="12" name="Rectangle 11"/>
          <p:cNvSpPr/>
          <p:nvPr/>
        </p:nvSpPr>
        <p:spPr>
          <a:xfrm>
            <a:off x="611188" y="3473450"/>
            <a:ext cx="4105275" cy="29527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fontAlgn="auto">
              <a:spcBef>
                <a:spcPts val="0"/>
              </a:spcBef>
              <a:spcAft>
                <a:spcPts val="0"/>
              </a:spcAft>
              <a:buFont typeface="+mj-lt"/>
              <a:buAutoNum type="arabicPeriod"/>
              <a:defRPr/>
            </a:pPr>
            <a:r>
              <a:rPr lang="en-GB" sz="1200" b="1" dirty="0">
                <a:solidFill>
                  <a:prstClr val="black"/>
                </a:solidFill>
              </a:rPr>
              <a:t>Prevention</a:t>
            </a:r>
          </a:p>
          <a:p>
            <a:pPr marL="228600" indent="-228600" fontAlgn="auto">
              <a:spcBef>
                <a:spcPts val="0"/>
              </a:spcBef>
              <a:spcAft>
                <a:spcPts val="0"/>
              </a:spcAft>
              <a:buFont typeface="Arial" pitchFamily="34" charset="0"/>
              <a:buChar char="•"/>
              <a:defRPr/>
            </a:pPr>
            <a:r>
              <a:rPr lang="en-GB" sz="1200" b="1" dirty="0">
                <a:solidFill>
                  <a:prstClr val="black"/>
                </a:solidFill>
              </a:rPr>
              <a:t>Driver training and awareness</a:t>
            </a:r>
          </a:p>
          <a:p>
            <a:pPr marL="228600" indent="-228600" fontAlgn="auto">
              <a:spcBef>
                <a:spcPts val="0"/>
              </a:spcBef>
              <a:spcAft>
                <a:spcPts val="0"/>
              </a:spcAft>
              <a:buFont typeface="Arial" pitchFamily="34" charset="0"/>
              <a:buChar char="•"/>
              <a:defRPr/>
            </a:pPr>
            <a:r>
              <a:rPr lang="en-GB" sz="1200" b="1" dirty="0">
                <a:solidFill>
                  <a:prstClr val="black"/>
                </a:solidFill>
              </a:rPr>
              <a:t>Inclinometer training and set correctly</a:t>
            </a:r>
          </a:p>
          <a:p>
            <a:pPr marL="228600" indent="-228600" fontAlgn="auto">
              <a:spcBef>
                <a:spcPts val="0"/>
              </a:spcBef>
              <a:spcAft>
                <a:spcPts val="0"/>
              </a:spcAft>
              <a:buFont typeface="Arial" pitchFamily="34" charset="0"/>
              <a:buChar char="•"/>
              <a:defRPr/>
            </a:pPr>
            <a:r>
              <a:rPr lang="en-GB" sz="1200" b="1" dirty="0">
                <a:solidFill>
                  <a:prstClr val="black"/>
                </a:solidFill>
              </a:rPr>
              <a:t>Load checked prior to dispatch</a:t>
            </a:r>
          </a:p>
          <a:p>
            <a:pPr marL="228600" indent="-228600" fontAlgn="auto">
              <a:spcBef>
                <a:spcPts val="0"/>
              </a:spcBef>
              <a:spcAft>
                <a:spcPts val="0"/>
              </a:spcAft>
              <a:buFont typeface="Arial" pitchFamily="34" charset="0"/>
              <a:buChar char="•"/>
              <a:defRPr/>
            </a:pPr>
            <a:r>
              <a:rPr lang="en-GB" sz="1200" b="1" dirty="0">
                <a:solidFill>
                  <a:prstClr val="black"/>
                </a:solidFill>
              </a:rPr>
              <a:t>Site procedures  -SSOW , RA and tipping exclusion zones</a:t>
            </a:r>
          </a:p>
          <a:p>
            <a:pPr marL="228600" indent="-228600" fontAlgn="auto">
              <a:spcBef>
                <a:spcPts val="0"/>
              </a:spcBef>
              <a:spcAft>
                <a:spcPts val="0"/>
              </a:spcAft>
              <a:buFont typeface="Arial" pitchFamily="34" charset="0"/>
              <a:buChar char="•"/>
              <a:defRPr/>
            </a:pPr>
            <a:r>
              <a:rPr lang="en-GB" sz="1200" b="1" dirty="0">
                <a:solidFill>
                  <a:prstClr val="black"/>
                </a:solidFill>
              </a:rPr>
              <a:t>Site staff  training and awareness</a:t>
            </a:r>
          </a:p>
          <a:p>
            <a:pPr marL="228600" indent="-228600" fontAlgn="auto">
              <a:spcBef>
                <a:spcPts val="0"/>
              </a:spcBef>
              <a:spcAft>
                <a:spcPts val="0"/>
              </a:spcAft>
              <a:buFont typeface="Arial" pitchFamily="34" charset="0"/>
              <a:buChar char="•"/>
              <a:defRPr/>
            </a:pPr>
            <a:r>
              <a:rPr lang="en-GB" sz="1200" b="1" dirty="0">
                <a:solidFill>
                  <a:prstClr val="black"/>
                </a:solidFill>
              </a:rPr>
              <a:t>Site supervision</a:t>
            </a:r>
          </a:p>
          <a:p>
            <a:pPr marL="228600" indent="-228600" fontAlgn="auto">
              <a:spcBef>
                <a:spcPts val="0"/>
              </a:spcBef>
              <a:spcAft>
                <a:spcPts val="0"/>
              </a:spcAft>
              <a:buFont typeface="Arial" pitchFamily="34" charset="0"/>
              <a:buChar char="•"/>
              <a:defRPr/>
            </a:pPr>
            <a:r>
              <a:rPr lang="en-GB" sz="1200" b="1" dirty="0">
                <a:solidFill>
                  <a:prstClr val="black"/>
                </a:solidFill>
              </a:rPr>
              <a:t>Designated, well maintained tip off areas with signage</a:t>
            </a:r>
          </a:p>
          <a:p>
            <a:pPr marL="228600" indent="-228600" fontAlgn="auto">
              <a:spcBef>
                <a:spcPts val="0"/>
              </a:spcBef>
              <a:spcAft>
                <a:spcPts val="0"/>
              </a:spcAft>
              <a:buFont typeface="Arial" pitchFamily="34" charset="0"/>
              <a:buChar char="•"/>
              <a:defRPr/>
            </a:pPr>
            <a:endParaRPr lang="en-GB" sz="1200" b="1" dirty="0">
              <a:solidFill>
                <a:prstClr val="black"/>
              </a:solidFill>
            </a:endParaRPr>
          </a:p>
          <a:p>
            <a:pPr marL="228600" indent="-228600" fontAlgn="auto">
              <a:spcBef>
                <a:spcPts val="0"/>
              </a:spcBef>
              <a:spcAft>
                <a:spcPts val="0"/>
              </a:spcAft>
              <a:buFont typeface="+mj-lt"/>
              <a:buAutoNum type="arabicPeriod" startAt="2"/>
              <a:defRPr/>
            </a:pPr>
            <a:r>
              <a:rPr lang="en-GB" sz="1200" b="1" dirty="0">
                <a:solidFill>
                  <a:prstClr val="black"/>
                </a:solidFill>
              </a:rPr>
              <a:t>Exclusion</a:t>
            </a:r>
          </a:p>
          <a:p>
            <a:pPr marL="228600" indent="-228600" fontAlgn="auto">
              <a:spcBef>
                <a:spcPts val="0"/>
              </a:spcBef>
              <a:spcAft>
                <a:spcPts val="0"/>
              </a:spcAft>
              <a:buFont typeface="+mj-lt"/>
              <a:buAutoNum type="arabicPeriod" startAt="2"/>
              <a:defRPr/>
            </a:pPr>
            <a:endParaRPr lang="en-GB" sz="1200" b="1" dirty="0">
              <a:solidFill>
                <a:prstClr val="black"/>
              </a:solidFill>
            </a:endParaRPr>
          </a:p>
          <a:p>
            <a:pPr marL="228600" indent="-228600" fontAlgn="auto">
              <a:spcBef>
                <a:spcPts val="0"/>
              </a:spcBef>
              <a:spcAft>
                <a:spcPts val="0"/>
              </a:spcAft>
              <a:buFont typeface="Arial" pitchFamily="34" charset="0"/>
              <a:buChar char="•"/>
              <a:defRPr/>
            </a:pPr>
            <a:r>
              <a:rPr lang="en-GB" sz="1200" b="1" dirty="0">
                <a:solidFill>
                  <a:prstClr val="black"/>
                </a:solidFill>
              </a:rPr>
              <a:t>Drivers do not tip if deemed unsafe or no 15m exclusion zone and report to  weighbridge for further instruction</a:t>
            </a:r>
          </a:p>
          <a:p>
            <a:pPr marL="228600" indent="-228600" fontAlgn="auto">
              <a:spcBef>
                <a:spcPts val="0"/>
              </a:spcBef>
              <a:spcAft>
                <a:spcPts val="0"/>
              </a:spcAft>
              <a:buFont typeface="Arial" pitchFamily="34" charset="0"/>
              <a:buChar char="•"/>
              <a:defRPr/>
            </a:pPr>
            <a:r>
              <a:rPr lang="en-GB" sz="1200" b="1" dirty="0">
                <a:solidFill>
                  <a:schemeClr val="tx1"/>
                </a:solidFill>
              </a:rPr>
              <a:t>Tipping frames where identified at high risk sites</a:t>
            </a:r>
          </a:p>
        </p:txBody>
      </p:sp>
      <p:sp>
        <p:nvSpPr>
          <p:cNvPr id="13" name="Rectangle 12"/>
          <p:cNvSpPr/>
          <p:nvPr/>
        </p:nvSpPr>
        <p:spPr>
          <a:xfrm>
            <a:off x="4716463" y="3473450"/>
            <a:ext cx="4105275" cy="29527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fontAlgn="auto">
              <a:spcBef>
                <a:spcPts val="0"/>
              </a:spcBef>
              <a:spcAft>
                <a:spcPts val="0"/>
              </a:spcAft>
              <a:buFont typeface="+mj-lt"/>
              <a:buAutoNum type="arabicPeriod"/>
              <a:defRPr/>
            </a:pPr>
            <a:r>
              <a:rPr lang="en-GB" sz="1200" b="1" dirty="0">
                <a:solidFill>
                  <a:prstClr val="black"/>
                </a:solidFill>
              </a:rPr>
              <a:t>Prevention</a:t>
            </a:r>
          </a:p>
          <a:p>
            <a:pPr marL="228600" indent="-228600" fontAlgn="auto">
              <a:spcBef>
                <a:spcPts val="0"/>
              </a:spcBef>
              <a:spcAft>
                <a:spcPts val="0"/>
              </a:spcAft>
              <a:buFont typeface="Arial" pitchFamily="34" charset="0"/>
              <a:buChar char="•"/>
              <a:defRPr/>
            </a:pPr>
            <a:r>
              <a:rPr lang="en-GB" sz="1200" b="1" dirty="0">
                <a:solidFill>
                  <a:prstClr val="black"/>
                </a:solidFill>
              </a:rPr>
              <a:t>Driver induction ,training and awareness</a:t>
            </a:r>
          </a:p>
          <a:p>
            <a:pPr marL="228600" indent="-228600" fontAlgn="auto">
              <a:spcBef>
                <a:spcPts val="0"/>
              </a:spcBef>
              <a:spcAft>
                <a:spcPts val="0"/>
              </a:spcAft>
              <a:buFont typeface="Arial" pitchFamily="34" charset="0"/>
              <a:buChar char="•"/>
              <a:defRPr/>
            </a:pPr>
            <a:r>
              <a:rPr lang="en-GB" sz="1200" b="1" dirty="0">
                <a:solidFill>
                  <a:prstClr val="black"/>
                </a:solidFill>
              </a:rPr>
              <a:t>Load checked prior to dispatch</a:t>
            </a:r>
          </a:p>
          <a:p>
            <a:pPr marL="228600" indent="-228600" fontAlgn="auto">
              <a:spcBef>
                <a:spcPts val="0"/>
              </a:spcBef>
              <a:spcAft>
                <a:spcPts val="0"/>
              </a:spcAft>
              <a:buFont typeface="Arial" pitchFamily="34" charset="0"/>
              <a:buChar char="•"/>
              <a:defRPr/>
            </a:pPr>
            <a:r>
              <a:rPr lang="en-GB" sz="1200" b="1" dirty="0">
                <a:solidFill>
                  <a:prstClr val="black"/>
                </a:solidFill>
              </a:rPr>
              <a:t>Hazard alert system - to raise site issues</a:t>
            </a:r>
          </a:p>
          <a:p>
            <a:pPr marL="228600" indent="-228600" fontAlgn="auto">
              <a:spcBef>
                <a:spcPts val="0"/>
              </a:spcBef>
              <a:spcAft>
                <a:spcPts val="0"/>
              </a:spcAft>
              <a:buFont typeface="Arial" pitchFamily="34" charset="0"/>
              <a:buChar char="•"/>
              <a:defRPr/>
            </a:pPr>
            <a:r>
              <a:rPr lang="en-GB" sz="1200" b="1" dirty="0">
                <a:solidFill>
                  <a:prstClr val="black"/>
                </a:solidFill>
              </a:rPr>
              <a:t>Programme to  increase number of vehicles to be fitted with inclinometers</a:t>
            </a:r>
          </a:p>
          <a:p>
            <a:pPr marL="228600" indent="-228600" fontAlgn="auto">
              <a:spcBef>
                <a:spcPts val="0"/>
              </a:spcBef>
              <a:spcAft>
                <a:spcPts val="0"/>
              </a:spcAft>
              <a:buFont typeface="Arial" pitchFamily="34" charset="0"/>
              <a:buChar char="•"/>
              <a:defRPr/>
            </a:pPr>
            <a:r>
              <a:rPr lang="en-GB" sz="1200" b="1" dirty="0">
                <a:solidFill>
                  <a:prstClr val="black"/>
                </a:solidFill>
              </a:rPr>
              <a:t>Site procedures and tipping exclusion zones</a:t>
            </a:r>
          </a:p>
          <a:p>
            <a:pPr marL="228600" indent="-228600" fontAlgn="auto">
              <a:spcBef>
                <a:spcPts val="0"/>
              </a:spcBef>
              <a:spcAft>
                <a:spcPts val="0"/>
              </a:spcAft>
              <a:buFont typeface="Arial" pitchFamily="34" charset="0"/>
              <a:buChar char="•"/>
              <a:defRPr/>
            </a:pPr>
            <a:r>
              <a:rPr lang="en-GB" sz="1200" b="1" dirty="0">
                <a:solidFill>
                  <a:prstClr val="black"/>
                </a:solidFill>
              </a:rPr>
              <a:t>Site staff  training and awareness</a:t>
            </a:r>
          </a:p>
          <a:p>
            <a:pPr marL="228600" indent="-228600" fontAlgn="auto">
              <a:spcBef>
                <a:spcPts val="0"/>
              </a:spcBef>
              <a:spcAft>
                <a:spcPts val="0"/>
              </a:spcAft>
              <a:buFont typeface="Arial" pitchFamily="34" charset="0"/>
              <a:buChar char="•"/>
              <a:defRPr/>
            </a:pPr>
            <a:r>
              <a:rPr lang="en-GB" sz="1200" b="1" dirty="0">
                <a:solidFill>
                  <a:prstClr val="black"/>
                </a:solidFill>
              </a:rPr>
              <a:t>Site supervision</a:t>
            </a:r>
          </a:p>
          <a:p>
            <a:pPr marL="228600" indent="-228600" fontAlgn="auto">
              <a:spcBef>
                <a:spcPts val="0"/>
              </a:spcBef>
              <a:spcAft>
                <a:spcPts val="0"/>
              </a:spcAft>
              <a:buFont typeface="Arial" pitchFamily="34" charset="0"/>
              <a:buChar char="•"/>
              <a:defRPr/>
            </a:pPr>
            <a:r>
              <a:rPr lang="en-GB" sz="1200" b="1" dirty="0">
                <a:solidFill>
                  <a:prstClr val="black"/>
                </a:solidFill>
              </a:rPr>
              <a:t>Designated,  well maintained tip off areas</a:t>
            </a:r>
          </a:p>
          <a:p>
            <a:pPr marL="228600" indent="-228600" fontAlgn="auto">
              <a:spcBef>
                <a:spcPts val="0"/>
              </a:spcBef>
              <a:spcAft>
                <a:spcPts val="0"/>
              </a:spcAft>
              <a:buFont typeface="Arial" pitchFamily="34" charset="0"/>
              <a:buChar char="•"/>
              <a:defRPr/>
            </a:pPr>
            <a:endParaRPr lang="en-GB" sz="1200" b="1" dirty="0">
              <a:solidFill>
                <a:prstClr val="black"/>
              </a:solidFill>
            </a:endParaRPr>
          </a:p>
          <a:p>
            <a:pPr marL="228600" indent="-228600" fontAlgn="auto">
              <a:spcBef>
                <a:spcPts val="0"/>
              </a:spcBef>
              <a:spcAft>
                <a:spcPts val="0"/>
              </a:spcAft>
              <a:buFont typeface="+mj-lt"/>
              <a:buAutoNum type="arabicPeriod" startAt="2"/>
              <a:defRPr/>
            </a:pPr>
            <a:r>
              <a:rPr lang="en-GB" sz="1200" b="1" dirty="0">
                <a:solidFill>
                  <a:prstClr val="black"/>
                </a:solidFill>
              </a:rPr>
              <a:t>Exclusion</a:t>
            </a:r>
          </a:p>
          <a:p>
            <a:pPr marL="228600" indent="-228600" fontAlgn="auto">
              <a:spcBef>
                <a:spcPts val="0"/>
              </a:spcBef>
              <a:spcAft>
                <a:spcPts val="0"/>
              </a:spcAft>
              <a:buFont typeface="Arial" pitchFamily="34" charset="0"/>
              <a:buChar char="•"/>
              <a:defRPr/>
            </a:pPr>
            <a:r>
              <a:rPr lang="en-GB" sz="1200" b="1" dirty="0">
                <a:solidFill>
                  <a:prstClr val="black"/>
                </a:solidFill>
              </a:rPr>
              <a:t>Drivers do not tip if deemed unsafe or no 15m exclusion zone and report to  weighbridge for further instruction</a:t>
            </a:r>
          </a:p>
          <a:p>
            <a:pPr marL="228600" indent="-228600" fontAlgn="auto">
              <a:spcBef>
                <a:spcPts val="0"/>
              </a:spcBef>
              <a:spcAft>
                <a:spcPts val="0"/>
              </a:spcAft>
              <a:buFont typeface="Arial" pitchFamily="34" charset="0"/>
              <a:buChar char="•"/>
              <a:defRPr/>
            </a:pPr>
            <a:r>
              <a:rPr lang="en-GB" sz="1200" b="1" dirty="0">
                <a:solidFill>
                  <a:schemeClr val="tx1"/>
                </a:solidFill>
              </a:rPr>
              <a:t>Tipping frames where identified at high risk sites</a:t>
            </a:r>
          </a:p>
          <a:p>
            <a:pPr marL="228600" indent="-228600" fontAlgn="auto">
              <a:spcBef>
                <a:spcPts val="0"/>
              </a:spcBef>
              <a:spcAft>
                <a:spcPts val="0"/>
              </a:spcAft>
              <a:buFont typeface="Arial" pitchFamily="34" charset="0"/>
              <a:buChar char="•"/>
              <a:defRPr/>
            </a:pPr>
            <a:endParaRPr lang="en-GB" sz="1200" b="1" dirty="0">
              <a:solidFill>
                <a:prstClr val="black"/>
              </a:solidFill>
            </a:endParaRPr>
          </a:p>
          <a:p>
            <a:pPr marL="228600" indent="-228600" fontAlgn="auto">
              <a:spcBef>
                <a:spcPts val="0"/>
              </a:spcBef>
              <a:spcAft>
                <a:spcPts val="0"/>
              </a:spcAft>
              <a:buFont typeface="+mj-lt"/>
              <a:buAutoNum type="arabicPeriod" startAt="2"/>
              <a:defRPr/>
            </a:pPr>
            <a:endParaRPr lang="en-GB" sz="1200" b="1" dirty="0">
              <a:solidFill>
                <a:prstClr val="black"/>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smtClean="0"/>
              <a:t>The Driver who said “No”</a:t>
            </a:r>
            <a:endParaRPr lang="en-GB" dirty="0"/>
          </a:p>
        </p:txBody>
      </p:sp>
      <p:pic>
        <p:nvPicPr>
          <p:cNvPr id="211970" name="Picture 2" descr="D:\Documents and Settings\dhargreaves\My Documents\Work 2014\Accident Register\Additional Accident Reports and Information\Feb Wickwar Tipper Overloaded\Artic 03.02.2014  pics 004.jpg"/>
          <p:cNvPicPr>
            <a:picLocks noChangeAspect="1" noChangeArrowheads="1"/>
          </p:cNvPicPr>
          <p:nvPr/>
        </p:nvPicPr>
        <p:blipFill>
          <a:blip r:embed="rId2" cstate="print"/>
          <a:srcRect/>
          <a:stretch>
            <a:fillRect/>
          </a:stretch>
        </p:blipFill>
        <p:spPr bwMode="auto">
          <a:xfrm>
            <a:off x="971600" y="1196752"/>
            <a:ext cx="7200800" cy="5400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D:\Documents and Settings\dhargreaves\My Documents\Work 2014\Accident Register\Additional Accident Reports and Information\Feb Wickwar Tipper Overloaded\Artic 03.02.2014  pics 001.jpg"/>
          <p:cNvPicPr>
            <a:picLocks noChangeAspect="1" noChangeArrowheads="1"/>
          </p:cNvPicPr>
          <p:nvPr/>
        </p:nvPicPr>
        <p:blipFill>
          <a:blip r:embed="rId2" cstate="print"/>
          <a:srcRect/>
          <a:stretch>
            <a:fillRect/>
          </a:stretch>
        </p:blipFill>
        <p:spPr bwMode="auto">
          <a:xfrm>
            <a:off x="683568" y="908720"/>
            <a:ext cx="7673752" cy="5755314"/>
          </a:xfrm>
          <a:prstGeom prst="rect">
            <a:avLst/>
          </a:prstGeom>
          <a:noFill/>
        </p:spPr>
      </p:pic>
      <p:sp>
        <p:nvSpPr>
          <p:cNvPr id="6" name="Title 1"/>
          <p:cNvSpPr>
            <a:spLocks noGrp="1"/>
          </p:cNvSpPr>
          <p:nvPr>
            <p:ph type="title"/>
          </p:nvPr>
        </p:nvSpPr>
        <p:spPr>
          <a:xfrm>
            <a:off x="457200" y="53752"/>
            <a:ext cx="8229600" cy="1143000"/>
          </a:xfrm>
        </p:spPr>
        <p:txBody>
          <a:bodyPr/>
          <a:lstStyle/>
          <a:p>
            <a:r>
              <a:rPr lang="en-GB" dirty="0" smtClean="0"/>
              <a:t>The Driver who said “No”</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9388" y="0"/>
            <a:ext cx="8740775" cy="765175"/>
          </a:xfrm>
        </p:spPr>
        <p:txBody>
          <a:bodyPr/>
          <a:lstStyle/>
          <a:p>
            <a:pPr eaLnBrk="1" hangingPunct="1"/>
            <a:r>
              <a:rPr lang="en-GB" sz="2800" dirty="0" smtClean="0"/>
              <a:t>Roll over Causation</a:t>
            </a:r>
            <a:endParaRPr lang="en-US" sz="2800" dirty="0" smtClean="0"/>
          </a:p>
        </p:txBody>
      </p:sp>
      <p:sp>
        <p:nvSpPr>
          <p:cNvPr id="3" name="Content Placeholder 2"/>
          <p:cNvSpPr>
            <a:spLocks noGrp="1"/>
          </p:cNvSpPr>
          <p:nvPr>
            <p:ph idx="1"/>
          </p:nvPr>
        </p:nvSpPr>
        <p:spPr>
          <a:xfrm>
            <a:off x="468313" y="981075"/>
            <a:ext cx="8207375" cy="5876925"/>
          </a:xfrm>
        </p:spPr>
        <p:txBody>
          <a:bodyPr/>
          <a:lstStyle/>
          <a:p>
            <a:pPr eaLnBrk="1" hangingPunct="1">
              <a:buFont typeface="Wingdings" pitchFamily="2" charset="2"/>
              <a:buNone/>
            </a:pPr>
            <a:r>
              <a:rPr lang="en-GB" sz="2000" dirty="0" smtClean="0"/>
              <a:t>A tipper can become unstable and overturn when tipping on a cross slope as low as 5º</a:t>
            </a:r>
          </a:p>
          <a:p>
            <a:pPr eaLnBrk="1" hangingPunct="1">
              <a:buFont typeface="Wingdings" pitchFamily="2" charset="2"/>
              <a:buNone/>
            </a:pPr>
            <a:endParaRPr lang="en-GB" sz="2000" dirty="0" smtClean="0"/>
          </a:p>
          <a:p>
            <a:pPr eaLnBrk="1" hangingPunct="1">
              <a:buFont typeface="Wingdings" pitchFamily="2" charset="2"/>
              <a:buNone/>
            </a:pPr>
            <a:r>
              <a:rPr lang="en-GB" sz="2000" dirty="0" smtClean="0"/>
              <a:t>Investigations revealed  that most roll over’s resulted from more than one single factor</a:t>
            </a:r>
            <a:endParaRPr lang="en-GB" sz="2000" dirty="0" smtClean="0">
              <a:solidFill>
                <a:srgbClr val="FF0000"/>
              </a:solidFill>
            </a:endParaRPr>
          </a:p>
          <a:p>
            <a:pPr marL="342900" lvl="1" indent="-342900" eaLnBrk="1" hangingPunct="1">
              <a:buFont typeface="Arial" charset="0"/>
              <a:buChar char="•"/>
            </a:pPr>
            <a:r>
              <a:rPr lang="en-GB" sz="2000" dirty="0" smtClean="0">
                <a:cs typeface="Arial" charset="0"/>
              </a:rPr>
              <a:t>Tipping on an incline or uneven ground</a:t>
            </a:r>
          </a:p>
          <a:p>
            <a:pPr marL="342900" lvl="1" indent="-342900" eaLnBrk="1" hangingPunct="1">
              <a:buFont typeface="Arial" charset="0"/>
              <a:buChar char="•"/>
            </a:pPr>
            <a:r>
              <a:rPr lang="en-GB" sz="2000" dirty="0" smtClean="0">
                <a:cs typeface="Arial" charset="0"/>
              </a:rPr>
              <a:t>Tipping on soft ground that cause the trailer to sink and lean</a:t>
            </a:r>
          </a:p>
          <a:p>
            <a:pPr marL="342900" lvl="1" indent="-342900" eaLnBrk="1" hangingPunct="1">
              <a:buFont typeface="Arial" charset="0"/>
              <a:buChar char="•"/>
            </a:pPr>
            <a:r>
              <a:rPr lang="en-GB" sz="2000" dirty="0" smtClean="0">
                <a:cs typeface="Arial" charset="0"/>
              </a:rPr>
              <a:t>Not tipping with the tractor and trailer in line</a:t>
            </a:r>
          </a:p>
          <a:p>
            <a:pPr marL="342900" lvl="1" indent="-342900" eaLnBrk="1" hangingPunct="1">
              <a:buFont typeface="Arial" charset="0"/>
              <a:buChar char="•"/>
            </a:pPr>
            <a:r>
              <a:rPr lang="en-GB" sz="2000" dirty="0" smtClean="0">
                <a:cs typeface="Arial" charset="0"/>
              </a:rPr>
              <a:t>Load sticking in body, on one side of the body, uneven or overloaded</a:t>
            </a:r>
          </a:p>
          <a:p>
            <a:pPr marL="342900" lvl="1" indent="-342900" eaLnBrk="1" hangingPunct="1">
              <a:buFont typeface="Arial" charset="0"/>
              <a:buChar char="•"/>
            </a:pPr>
            <a:r>
              <a:rPr lang="en-GB" sz="2000" dirty="0" smtClean="0">
                <a:cs typeface="Arial" charset="0"/>
              </a:rPr>
              <a:t>Moving forward causing instability whilst load at height</a:t>
            </a:r>
          </a:p>
          <a:p>
            <a:pPr marL="342900" lvl="1" indent="-342900" eaLnBrk="1" hangingPunct="1">
              <a:buFont typeface="Arial" charset="0"/>
              <a:buChar char="•"/>
            </a:pPr>
            <a:r>
              <a:rPr lang="en-GB" sz="2000" dirty="0" smtClean="0">
                <a:cs typeface="Arial" charset="0"/>
              </a:rPr>
              <a:t>Raising body too quickly with excessive product retained  inside</a:t>
            </a:r>
          </a:p>
          <a:p>
            <a:pPr marL="342900" lvl="1" indent="-342900" eaLnBrk="1" hangingPunct="1">
              <a:buFont typeface="Arial" charset="0"/>
              <a:buChar char="•"/>
            </a:pPr>
            <a:r>
              <a:rPr lang="en-GB" sz="2000" dirty="0" smtClean="0">
                <a:cs typeface="Arial" charset="0"/>
              </a:rPr>
              <a:t>Load freezing / sticking to body floor</a:t>
            </a:r>
          </a:p>
          <a:p>
            <a:pPr marL="342900" lvl="1" indent="-342900" eaLnBrk="1" hangingPunct="1">
              <a:buFont typeface="Arial" charset="0"/>
              <a:buChar char="•"/>
            </a:pPr>
            <a:r>
              <a:rPr lang="en-GB" sz="2000" dirty="0" smtClean="0">
                <a:cs typeface="Arial" charset="0"/>
              </a:rPr>
              <a:t>Poor maintenance of the chassis and suspension</a:t>
            </a:r>
          </a:p>
          <a:p>
            <a:pPr marL="342900" lvl="1" indent="-342900" eaLnBrk="1" hangingPunct="1">
              <a:buFont typeface="Arial" charset="0"/>
              <a:buChar char="•"/>
            </a:pPr>
            <a:r>
              <a:rPr lang="en-GB" sz="2000" dirty="0" smtClean="0">
                <a:cs typeface="Arial" charset="0"/>
              </a:rPr>
              <a:t>Strong cross winds</a:t>
            </a:r>
          </a:p>
          <a:p>
            <a:pPr marL="342900" lvl="1" indent="-342900" eaLnBrk="1" hangingPunct="1">
              <a:buFont typeface="Arial" charset="0"/>
              <a:buChar char="•"/>
            </a:pPr>
            <a:endParaRPr lang="en-GB" sz="1800" dirty="0" smtClean="0">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740775" cy="765175"/>
          </a:xfrm>
        </p:spPr>
        <p:txBody>
          <a:bodyPr/>
          <a:lstStyle/>
          <a:p>
            <a:pPr eaLnBrk="1" hangingPunct="1"/>
            <a:r>
              <a:rPr lang="en-GB" sz="2800" smtClean="0"/>
              <a:t>Roll over Causation</a:t>
            </a:r>
            <a:endParaRPr lang="en-US" sz="2800" smtClean="0"/>
          </a:p>
        </p:txBody>
      </p:sp>
      <p:pic>
        <p:nvPicPr>
          <p:cNvPr id="35843" name="Picture 2"/>
          <p:cNvPicPr>
            <a:picLocks noChangeAspect="1" noChangeArrowheads="1"/>
          </p:cNvPicPr>
          <p:nvPr/>
        </p:nvPicPr>
        <p:blipFill>
          <a:blip r:embed="rId3" cstate="print"/>
          <a:srcRect/>
          <a:stretch>
            <a:fillRect/>
          </a:stretch>
        </p:blipFill>
        <p:spPr bwMode="auto">
          <a:xfrm>
            <a:off x="827088" y="1125538"/>
            <a:ext cx="7345362" cy="5016500"/>
          </a:xfrm>
          <a:prstGeom prst="rect">
            <a:avLst/>
          </a:prstGeom>
          <a:noFill/>
          <a:ln w="9525">
            <a:noFill/>
            <a:miter lim="800000"/>
            <a:headEnd/>
            <a:tailEnd/>
          </a:ln>
        </p:spPr>
      </p:pic>
      <p:cxnSp>
        <p:nvCxnSpPr>
          <p:cNvPr id="5" name="Straight Arrow Connector 4"/>
          <p:cNvCxnSpPr/>
          <p:nvPr/>
        </p:nvCxnSpPr>
        <p:spPr>
          <a:xfrm flipH="1">
            <a:off x="7812088" y="2997200"/>
            <a:ext cx="1152525" cy="7921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0"/>
            <a:ext cx="8229600" cy="1143000"/>
          </a:xfrm>
        </p:spPr>
        <p:txBody>
          <a:bodyPr/>
          <a:lstStyle/>
          <a:p>
            <a:pPr eaLnBrk="1" hangingPunct="1"/>
            <a:r>
              <a:rPr lang="en-GB" sz="2800" dirty="0" smtClean="0"/>
              <a:t>German comparison</a:t>
            </a:r>
            <a:endParaRPr lang="en-US" sz="2800" dirty="0" smtClean="0"/>
          </a:p>
        </p:txBody>
      </p:sp>
      <p:sp>
        <p:nvSpPr>
          <p:cNvPr id="36867" name="TextBox 3"/>
          <p:cNvSpPr txBox="1">
            <a:spLocks noChangeArrowheads="1"/>
          </p:cNvSpPr>
          <p:nvPr/>
        </p:nvSpPr>
        <p:spPr bwMode="auto">
          <a:xfrm>
            <a:off x="250825" y="1052513"/>
            <a:ext cx="5184775" cy="4031873"/>
          </a:xfrm>
          <a:prstGeom prst="rect">
            <a:avLst/>
          </a:prstGeom>
          <a:noFill/>
          <a:ln w="9525">
            <a:noFill/>
            <a:miter lim="800000"/>
            <a:headEnd/>
            <a:tailEnd/>
          </a:ln>
        </p:spPr>
        <p:txBody>
          <a:bodyPr>
            <a:spAutoFit/>
          </a:bodyPr>
          <a:lstStyle/>
          <a:p>
            <a:endParaRPr lang="en-GB" sz="1600" dirty="0">
              <a:latin typeface="Calibri" pitchFamily="34" charset="0"/>
            </a:endParaRPr>
          </a:p>
          <a:p>
            <a:r>
              <a:rPr lang="en-GB" sz="2000" dirty="0" smtClean="0">
                <a:latin typeface="Calibri" pitchFamily="34" charset="0"/>
              </a:rPr>
              <a:t>CEMEX </a:t>
            </a:r>
            <a:r>
              <a:rPr lang="en-GB" sz="2000" dirty="0">
                <a:latin typeface="Calibri" pitchFamily="34" charset="0"/>
              </a:rPr>
              <a:t>Germany has no recorded incidence of vehicle roll over’s – Hence contact for potential best practise.</a:t>
            </a:r>
          </a:p>
          <a:p>
            <a:endParaRPr lang="en-GB" sz="2000" dirty="0">
              <a:latin typeface="Calibri" pitchFamily="34" charset="0"/>
            </a:endParaRPr>
          </a:p>
          <a:p>
            <a:endParaRPr lang="en-GB" sz="2000" dirty="0">
              <a:latin typeface="Calibri" pitchFamily="34" charset="0"/>
            </a:endParaRPr>
          </a:p>
          <a:p>
            <a:r>
              <a:rPr lang="en-GB" sz="2000" dirty="0">
                <a:latin typeface="Calibri" pitchFamily="34" charset="0"/>
              </a:rPr>
              <a:t>Main observation is that the German operations use smaller aggregate bodied trailers.</a:t>
            </a:r>
          </a:p>
          <a:p>
            <a:endParaRPr lang="en-GB" sz="2000" dirty="0">
              <a:latin typeface="Calibri" pitchFamily="34" charset="0"/>
            </a:endParaRPr>
          </a:p>
          <a:p>
            <a:r>
              <a:rPr lang="en-GB" sz="2000" dirty="0" smtClean="0">
                <a:latin typeface="Calibri" pitchFamily="34" charset="0"/>
              </a:rPr>
              <a:t>German </a:t>
            </a:r>
            <a:r>
              <a:rPr lang="en-GB" sz="2000" dirty="0" err="1">
                <a:latin typeface="Calibri" pitchFamily="34" charset="0"/>
              </a:rPr>
              <a:t>artic</a:t>
            </a:r>
            <a:r>
              <a:rPr lang="en-GB" sz="2000" dirty="0">
                <a:latin typeface="Calibri" pitchFamily="34" charset="0"/>
              </a:rPr>
              <a:t> </a:t>
            </a:r>
            <a:r>
              <a:rPr lang="en-GB" sz="2000" dirty="0" smtClean="0">
                <a:latin typeface="Calibri" pitchFamily="34" charset="0"/>
              </a:rPr>
              <a:t>rated at </a:t>
            </a:r>
            <a:r>
              <a:rPr lang="en-GB" sz="2000" dirty="0">
                <a:latin typeface="Calibri" pitchFamily="34" charset="0"/>
              </a:rPr>
              <a:t>23.8 </a:t>
            </a:r>
            <a:r>
              <a:rPr lang="en-GB" sz="2000" dirty="0" smtClean="0">
                <a:latin typeface="Calibri" pitchFamily="34" charset="0"/>
              </a:rPr>
              <a:t>M3 capacity </a:t>
            </a:r>
            <a:r>
              <a:rPr lang="en-GB" sz="2000" dirty="0">
                <a:latin typeface="Calibri" pitchFamily="34" charset="0"/>
              </a:rPr>
              <a:t>(40 tonne GVW)  significantly smaller than UK equivalents which are  38 -70 M3 (44 tonne GVW).</a:t>
            </a:r>
          </a:p>
        </p:txBody>
      </p:sp>
      <p:pic>
        <p:nvPicPr>
          <p:cNvPr id="36868" name="Picture 1" descr="D:\Users\cmilton\AppData\Local\Temp\notes823E9B\9404\P1000580.JPG"/>
          <p:cNvPicPr>
            <a:picLocks noChangeAspect="1" noChangeArrowheads="1"/>
          </p:cNvPicPr>
          <p:nvPr/>
        </p:nvPicPr>
        <p:blipFill>
          <a:blip r:embed="rId3" cstate="print"/>
          <a:srcRect/>
          <a:stretch>
            <a:fillRect/>
          </a:stretch>
        </p:blipFill>
        <p:spPr bwMode="auto">
          <a:xfrm>
            <a:off x="5508625" y="1125538"/>
            <a:ext cx="3373438" cy="1655762"/>
          </a:xfrm>
          <a:prstGeom prst="rect">
            <a:avLst/>
          </a:prstGeom>
          <a:noFill/>
          <a:ln w="9525">
            <a:noFill/>
            <a:miter lim="800000"/>
            <a:headEnd/>
            <a:tailEnd/>
          </a:ln>
        </p:spPr>
      </p:pic>
      <p:pic>
        <p:nvPicPr>
          <p:cNvPr id="36869" name="Picture 7" descr="D:\Users\cmilton\Pictures\1\ANGEL 5.JPG"/>
          <p:cNvPicPr>
            <a:picLocks noChangeAspect="1" noChangeArrowheads="1"/>
          </p:cNvPicPr>
          <p:nvPr/>
        </p:nvPicPr>
        <p:blipFill>
          <a:blip r:embed="rId4" cstate="print">
            <a:lum bright="10000"/>
          </a:blip>
          <a:srcRect/>
          <a:stretch>
            <a:fillRect/>
          </a:stretch>
        </p:blipFill>
        <p:spPr bwMode="auto">
          <a:xfrm>
            <a:off x="5508625" y="3429000"/>
            <a:ext cx="3405188" cy="2160588"/>
          </a:xfrm>
          <a:prstGeom prst="rect">
            <a:avLst/>
          </a:prstGeom>
          <a:noFill/>
          <a:ln w="9525">
            <a:noFill/>
            <a:miter lim="800000"/>
            <a:headEnd/>
            <a:tailEnd/>
          </a:ln>
        </p:spPr>
      </p:pic>
      <p:sp>
        <p:nvSpPr>
          <p:cNvPr id="36870" name="TextBox 8"/>
          <p:cNvSpPr txBox="1">
            <a:spLocks noChangeArrowheads="1"/>
          </p:cNvSpPr>
          <p:nvPr/>
        </p:nvSpPr>
        <p:spPr bwMode="auto">
          <a:xfrm>
            <a:off x="5508625" y="2781300"/>
            <a:ext cx="3384550" cy="584200"/>
          </a:xfrm>
          <a:prstGeom prst="rect">
            <a:avLst/>
          </a:prstGeom>
          <a:noFill/>
          <a:ln w="9525">
            <a:noFill/>
            <a:miter lim="800000"/>
            <a:headEnd/>
            <a:tailEnd/>
          </a:ln>
        </p:spPr>
        <p:txBody>
          <a:bodyPr>
            <a:spAutoFit/>
          </a:bodyPr>
          <a:lstStyle/>
          <a:p>
            <a:r>
              <a:rPr lang="en-GB" sz="1600"/>
              <a:t>CEMEX Germany Artic                                        23.8 M3 capacity (40 tonnes GVW)</a:t>
            </a:r>
            <a:endParaRPr lang="en-US" sz="1600"/>
          </a:p>
        </p:txBody>
      </p:sp>
      <p:sp>
        <p:nvSpPr>
          <p:cNvPr id="36871" name="TextBox 9"/>
          <p:cNvSpPr txBox="1">
            <a:spLocks noChangeArrowheads="1"/>
          </p:cNvSpPr>
          <p:nvPr/>
        </p:nvSpPr>
        <p:spPr bwMode="auto">
          <a:xfrm>
            <a:off x="5508625" y="5589588"/>
            <a:ext cx="3384550" cy="830262"/>
          </a:xfrm>
          <a:prstGeom prst="rect">
            <a:avLst/>
          </a:prstGeom>
          <a:noFill/>
          <a:ln w="9525">
            <a:noFill/>
            <a:miter lim="800000"/>
            <a:headEnd/>
            <a:tailEnd/>
          </a:ln>
        </p:spPr>
        <p:txBody>
          <a:bodyPr>
            <a:spAutoFit/>
          </a:bodyPr>
          <a:lstStyle/>
          <a:p>
            <a:r>
              <a:rPr lang="en-GB" sz="1600"/>
              <a:t>CEMEX UK Artic with a aggregate body 55 M3 capacity semi bulker (44 tonnes GVW)</a:t>
            </a:r>
            <a:endParaRPr 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cstate="print"/>
          <a:srcRect/>
          <a:stretch>
            <a:fillRect/>
          </a:stretch>
        </p:blipFill>
        <p:spPr bwMode="auto">
          <a:xfrm>
            <a:off x="3671888" y="661988"/>
            <a:ext cx="5472112" cy="6122987"/>
          </a:xfrm>
          <a:prstGeom prst="rect">
            <a:avLst/>
          </a:prstGeom>
          <a:noFill/>
          <a:ln w="9525">
            <a:noFill/>
            <a:miter lim="800000"/>
            <a:headEnd/>
            <a:tailEnd/>
          </a:ln>
        </p:spPr>
      </p:pic>
      <p:sp>
        <p:nvSpPr>
          <p:cNvPr id="6" name="Oval 5"/>
          <p:cNvSpPr/>
          <p:nvPr/>
        </p:nvSpPr>
        <p:spPr>
          <a:xfrm>
            <a:off x="4535488" y="2535238"/>
            <a:ext cx="360362"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6</a:t>
            </a:r>
            <a:endParaRPr lang="en-US" dirty="0"/>
          </a:p>
        </p:txBody>
      </p:sp>
      <p:sp>
        <p:nvSpPr>
          <p:cNvPr id="8" name="Oval 7"/>
          <p:cNvSpPr/>
          <p:nvPr/>
        </p:nvSpPr>
        <p:spPr>
          <a:xfrm>
            <a:off x="5795963" y="4076700"/>
            <a:ext cx="360362"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3</a:t>
            </a:r>
            <a:endParaRPr lang="en-US" dirty="0"/>
          </a:p>
        </p:txBody>
      </p:sp>
      <p:sp>
        <p:nvSpPr>
          <p:cNvPr id="9" name="Oval 8"/>
          <p:cNvSpPr/>
          <p:nvPr/>
        </p:nvSpPr>
        <p:spPr>
          <a:xfrm>
            <a:off x="5543550" y="3975100"/>
            <a:ext cx="360363"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a:t>
            </a:r>
            <a:endParaRPr lang="en-US" dirty="0"/>
          </a:p>
        </p:txBody>
      </p:sp>
      <p:sp>
        <p:nvSpPr>
          <p:cNvPr id="10" name="Oval 9"/>
          <p:cNvSpPr/>
          <p:nvPr/>
        </p:nvSpPr>
        <p:spPr>
          <a:xfrm>
            <a:off x="6516688" y="3644900"/>
            <a:ext cx="3587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2</a:t>
            </a:r>
            <a:endParaRPr lang="en-US" dirty="0"/>
          </a:p>
        </p:txBody>
      </p:sp>
      <p:sp>
        <p:nvSpPr>
          <p:cNvPr id="12" name="Oval 11"/>
          <p:cNvSpPr/>
          <p:nvPr/>
        </p:nvSpPr>
        <p:spPr>
          <a:xfrm>
            <a:off x="5399088" y="5270500"/>
            <a:ext cx="50482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t>14</a:t>
            </a:r>
            <a:endParaRPr lang="en-US" sz="1200" dirty="0"/>
          </a:p>
        </p:txBody>
      </p:sp>
      <p:sp>
        <p:nvSpPr>
          <p:cNvPr id="13" name="Oval 12"/>
          <p:cNvSpPr/>
          <p:nvPr/>
        </p:nvSpPr>
        <p:spPr>
          <a:xfrm>
            <a:off x="5903913" y="4767263"/>
            <a:ext cx="360362"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9</a:t>
            </a:r>
            <a:endParaRPr lang="en-US" dirty="0"/>
          </a:p>
        </p:txBody>
      </p:sp>
      <p:sp>
        <p:nvSpPr>
          <p:cNvPr id="14" name="Oval 13"/>
          <p:cNvSpPr/>
          <p:nvPr/>
        </p:nvSpPr>
        <p:spPr>
          <a:xfrm>
            <a:off x="6048375" y="5343525"/>
            <a:ext cx="3587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8</a:t>
            </a:r>
            <a:endParaRPr lang="en-US" dirty="0"/>
          </a:p>
        </p:txBody>
      </p:sp>
      <p:sp>
        <p:nvSpPr>
          <p:cNvPr id="15" name="Oval 14"/>
          <p:cNvSpPr/>
          <p:nvPr/>
        </p:nvSpPr>
        <p:spPr>
          <a:xfrm>
            <a:off x="6084888" y="2997200"/>
            <a:ext cx="3587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5</a:t>
            </a:r>
            <a:endParaRPr lang="en-US" dirty="0"/>
          </a:p>
        </p:txBody>
      </p:sp>
      <p:sp>
        <p:nvSpPr>
          <p:cNvPr id="16" name="Oval 15"/>
          <p:cNvSpPr/>
          <p:nvPr/>
        </p:nvSpPr>
        <p:spPr>
          <a:xfrm>
            <a:off x="5614988" y="4262438"/>
            <a:ext cx="360362"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7</a:t>
            </a:r>
            <a:endParaRPr lang="en-US" dirty="0"/>
          </a:p>
        </p:txBody>
      </p:sp>
      <p:sp>
        <p:nvSpPr>
          <p:cNvPr id="17" name="Oval 16"/>
          <p:cNvSpPr/>
          <p:nvPr/>
        </p:nvSpPr>
        <p:spPr>
          <a:xfrm>
            <a:off x="6551613" y="5127625"/>
            <a:ext cx="360362"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4</a:t>
            </a:r>
            <a:endParaRPr lang="en-US" dirty="0"/>
          </a:p>
        </p:txBody>
      </p:sp>
      <p:sp>
        <p:nvSpPr>
          <p:cNvPr id="18" name="Oval 17"/>
          <p:cNvSpPr/>
          <p:nvPr/>
        </p:nvSpPr>
        <p:spPr>
          <a:xfrm>
            <a:off x="4967288" y="2390775"/>
            <a:ext cx="50482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t>12</a:t>
            </a:r>
            <a:endParaRPr lang="en-US" sz="1200" dirty="0"/>
          </a:p>
        </p:txBody>
      </p:sp>
      <p:sp>
        <p:nvSpPr>
          <p:cNvPr id="20" name="Oval 19"/>
          <p:cNvSpPr/>
          <p:nvPr/>
        </p:nvSpPr>
        <p:spPr>
          <a:xfrm>
            <a:off x="6011863" y="3284538"/>
            <a:ext cx="50482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t>10</a:t>
            </a:r>
            <a:endParaRPr lang="en-US" sz="1200" dirty="0"/>
          </a:p>
        </p:txBody>
      </p:sp>
      <p:sp>
        <p:nvSpPr>
          <p:cNvPr id="21" name="Oval 20"/>
          <p:cNvSpPr/>
          <p:nvPr/>
        </p:nvSpPr>
        <p:spPr>
          <a:xfrm>
            <a:off x="6335713" y="4478338"/>
            <a:ext cx="50482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t>11</a:t>
            </a:r>
            <a:endParaRPr lang="en-US" sz="1200" dirty="0"/>
          </a:p>
        </p:txBody>
      </p:sp>
      <p:sp>
        <p:nvSpPr>
          <p:cNvPr id="37904" name="TextBox 22"/>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pPr algn="ctr"/>
            <a:r>
              <a:rPr lang="en-GB" sz="2800" dirty="0">
                <a:latin typeface="Calibri" pitchFamily="34" charset="0"/>
              </a:rPr>
              <a:t>Locations of </a:t>
            </a:r>
            <a:r>
              <a:rPr lang="en-GB" sz="2800" dirty="0" err="1">
                <a:latin typeface="Calibri" pitchFamily="34" charset="0"/>
              </a:rPr>
              <a:t>Artic</a:t>
            </a:r>
            <a:r>
              <a:rPr lang="en-GB" sz="2800" dirty="0">
                <a:latin typeface="Calibri" pitchFamily="34" charset="0"/>
              </a:rPr>
              <a:t> Tipper Roll </a:t>
            </a:r>
            <a:r>
              <a:rPr lang="en-GB" sz="2800" dirty="0" smtClean="0">
                <a:latin typeface="Calibri" pitchFamily="34" charset="0"/>
              </a:rPr>
              <a:t>Over's 2008 - 2013</a:t>
            </a:r>
            <a:endParaRPr lang="en-GB" sz="2800" dirty="0">
              <a:latin typeface="Calibri" pitchFamily="34" charset="0"/>
            </a:endParaRPr>
          </a:p>
          <a:p>
            <a:pPr algn="ctr"/>
            <a:endParaRPr lang="en-US" sz="2800" dirty="0">
              <a:latin typeface="Calibri" pitchFamily="34" charset="0"/>
            </a:endParaRPr>
          </a:p>
        </p:txBody>
      </p:sp>
      <p:sp>
        <p:nvSpPr>
          <p:cNvPr id="19" name="Oval 18"/>
          <p:cNvSpPr/>
          <p:nvPr/>
        </p:nvSpPr>
        <p:spPr>
          <a:xfrm>
            <a:off x="5580112" y="3644702"/>
            <a:ext cx="504056"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smtClean="0"/>
              <a:t>13</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0"/>
            <a:ext cx="8229600" cy="1143000"/>
          </a:xfrm>
        </p:spPr>
        <p:txBody>
          <a:bodyPr/>
          <a:lstStyle/>
          <a:p>
            <a:pPr eaLnBrk="1" hangingPunct="1"/>
            <a:r>
              <a:rPr lang="en-GB" sz="2800" dirty="0" smtClean="0"/>
              <a:t>UK </a:t>
            </a:r>
            <a:r>
              <a:rPr lang="en-GB" sz="2800" dirty="0" err="1" smtClean="0"/>
              <a:t>Artic</a:t>
            </a:r>
            <a:r>
              <a:rPr lang="en-GB" sz="2800" dirty="0" smtClean="0"/>
              <a:t> Roll Over – Root Cause Analysis</a:t>
            </a:r>
            <a:br>
              <a:rPr lang="en-GB" sz="2800" dirty="0" smtClean="0"/>
            </a:br>
            <a:r>
              <a:rPr lang="en-GB" sz="2000" dirty="0" smtClean="0"/>
              <a:t>(2008 – 2013)</a:t>
            </a:r>
            <a:endParaRPr lang="en-US" sz="2800" dirty="0" smtClean="0"/>
          </a:p>
        </p:txBody>
      </p:sp>
      <p:sp>
        <p:nvSpPr>
          <p:cNvPr id="38915" name="TextBox 2"/>
          <p:cNvSpPr txBox="1">
            <a:spLocks noChangeArrowheads="1"/>
          </p:cNvSpPr>
          <p:nvPr/>
        </p:nvSpPr>
        <p:spPr bwMode="auto">
          <a:xfrm>
            <a:off x="755650" y="981075"/>
            <a:ext cx="7775575" cy="3970318"/>
          </a:xfrm>
          <a:prstGeom prst="rect">
            <a:avLst/>
          </a:prstGeom>
          <a:noFill/>
          <a:ln w="9525">
            <a:noFill/>
            <a:miter lim="800000"/>
            <a:headEnd/>
            <a:tailEnd/>
          </a:ln>
        </p:spPr>
        <p:txBody>
          <a:bodyPr>
            <a:spAutoFit/>
          </a:bodyPr>
          <a:lstStyle/>
          <a:p>
            <a:pPr marL="342900" lvl="1" indent="-342900">
              <a:spcBef>
                <a:spcPct val="20000"/>
              </a:spcBef>
              <a:buFont typeface="Arial" charset="0"/>
              <a:buChar char="•"/>
            </a:pPr>
            <a:r>
              <a:rPr lang="en-GB" sz="2000" dirty="0">
                <a:latin typeface="Calibri" pitchFamily="34" charset="0"/>
              </a:rPr>
              <a:t>57 % of Roll over's  occurred on CEMEX Sites  (43% External Customer)</a:t>
            </a:r>
          </a:p>
          <a:p>
            <a:pPr marL="342900" lvl="1" indent="-342900">
              <a:spcBef>
                <a:spcPct val="20000"/>
              </a:spcBef>
              <a:buFont typeface="Arial" charset="0"/>
              <a:buChar char="•"/>
            </a:pPr>
            <a:r>
              <a:rPr lang="en-GB" sz="2000" dirty="0">
                <a:latin typeface="Calibri" pitchFamily="34" charset="0"/>
              </a:rPr>
              <a:t>93% incidents involved Contractor vehicles of which half had </a:t>
            </a:r>
            <a:r>
              <a:rPr lang="en-GB" sz="2000" dirty="0" smtClean="0">
                <a:latin typeface="Calibri" pitchFamily="34" charset="0"/>
              </a:rPr>
              <a:t>been sub-subcontracted </a:t>
            </a:r>
            <a:endParaRPr lang="en-GB" sz="2000" dirty="0">
              <a:latin typeface="Calibri" pitchFamily="34" charset="0"/>
            </a:endParaRPr>
          </a:p>
          <a:p>
            <a:pPr marL="342900" lvl="1" indent="-342900">
              <a:spcBef>
                <a:spcPct val="20000"/>
              </a:spcBef>
              <a:buFont typeface="Arial" charset="0"/>
              <a:buChar char="•"/>
            </a:pPr>
            <a:r>
              <a:rPr lang="en-GB" sz="2000" dirty="0">
                <a:latin typeface="Calibri" pitchFamily="34" charset="0"/>
              </a:rPr>
              <a:t>The one CEMEX  fleet incident involved an Agency Driver</a:t>
            </a:r>
          </a:p>
          <a:p>
            <a:pPr marL="342900" lvl="1" indent="-342900">
              <a:spcBef>
                <a:spcPct val="20000"/>
              </a:spcBef>
              <a:buFont typeface="Arial" charset="0"/>
              <a:buChar char="•"/>
            </a:pPr>
            <a:r>
              <a:rPr lang="en-GB" sz="2000" dirty="0">
                <a:latin typeface="Calibri" pitchFamily="34" charset="0"/>
              </a:rPr>
              <a:t>79% had Bulker type trailer bodies</a:t>
            </a:r>
          </a:p>
          <a:p>
            <a:pPr marL="342900" lvl="1" indent="-342900">
              <a:spcBef>
                <a:spcPct val="20000"/>
              </a:spcBef>
              <a:buFont typeface="Arial" charset="0"/>
              <a:buChar char="•"/>
            </a:pPr>
            <a:r>
              <a:rPr lang="en-GB" sz="2000" dirty="0">
                <a:latin typeface="Calibri" pitchFamily="34" charset="0"/>
              </a:rPr>
              <a:t>79%  had no inclinometer fitted</a:t>
            </a:r>
          </a:p>
          <a:p>
            <a:pPr marL="342900" lvl="1" indent="-342900">
              <a:spcBef>
                <a:spcPct val="20000"/>
              </a:spcBef>
              <a:buFont typeface="Arial" charset="0"/>
              <a:buChar char="•"/>
            </a:pPr>
            <a:r>
              <a:rPr lang="en-GB" sz="2000" dirty="0">
                <a:latin typeface="Calibri" pitchFamily="34" charset="0"/>
              </a:rPr>
              <a:t>4 incidents RCA cited inexperienced drivers </a:t>
            </a:r>
          </a:p>
          <a:p>
            <a:pPr marL="342900" lvl="1" indent="-342900">
              <a:spcBef>
                <a:spcPct val="20000"/>
              </a:spcBef>
              <a:buFont typeface="Arial" charset="0"/>
              <a:buChar char="•"/>
            </a:pPr>
            <a:r>
              <a:rPr lang="en-GB" sz="2000" dirty="0">
                <a:latin typeface="Calibri" pitchFamily="34" charset="0"/>
              </a:rPr>
              <a:t>Driver hours / Fatigue not cited as an issue</a:t>
            </a:r>
          </a:p>
          <a:p>
            <a:pPr marL="342900" lvl="1" indent="-342900">
              <a:spcBef>
                <a:spcPct val="20000"/>
              </a:spcBef>
              <a:buFont typeface="Arial" charset="0"/>
              <a:buChar char="•"/>
            </a:pPr>
            <a:r>
              <a:rPr lang="en-GB" sz="2000" dirty="0">
                <a:latin typeface="Calibri" pitchFamily="34" charset="0"/>
              </a:rPr>
              <a:t>86%  occurred on unmade stocking yards</a:t>
            </a:r>
          </a:p>
          <a:p>
            <a:pPr marL="342900" lvl="1" indent="-342900">
              <a:spcBef>
                <a:spcPct val="20000"/>
              </a:spcBef>
              <a:buFont typeface="Arial" charset="0"/>
              <a:buChar char="•"/>
            </a:pPr>
            <a:r>
              <a:rPr lang="en-GB" sz="2000" dirty="0">
                <a:latin typeface="Calibri" pitchFamily="34" charset="0"/>
              </a:rPr>
              <a:t>Materials carried tended to  contain high moisture : -  Dust 43%, Sand 29%, MOT 21%</a:t>
            </a:r>
          </a:p>
        </p:txBody>
      </p:sp>
      <p:sp>
        <p:nvSpPr>
          <p:cNvPr id="5" name="TextBox 4"/>
          <p:cNvSpPr txBox="1"/>
          <p:nvPr/>
        </p:nvSpPr>
        <p:spPr>
          <a:xfrm>
            <a:off x="468313" y="5811838"/>
            <a:ext cx="8353425" cy="1046162"/>
          </a:xfrm>
          <a:prstGeom prst="rect">
            <a:avLst/>
          </a:prstGeom>
          <a:solidFill>
            <a:schemeClr val="tx2">
              <a:lumMod val="20000"/>
              <a:lumOff val="80000"/>
            </a:schemeClr>
          </a:solidFill>
          <a:ln w="6350">
            <a:solidFill>
              <a:schemeClr val="tx1"/>
            </a:solidFill>
          </a:ln>
        </p:spPr>
        <p:txBody>
          <a:bodyPr>
            <a:spAutoFit/>
          </a:bodyPr>
          <a:lstStyle/>
          <a:p>
            <a:pPr algn="ctr" fontAlgn="auto">
              <a:spcBef>
                <a:spcPts val="0"/>
              </a:spcBef>
              <a:spcAft>
                <a:spcPts val="0"/>
              </a:spcAft>
              <a:defRPr/>
            </a:pPr>
            <a:r>
              <a:rPr lang="en-GB" sz="2000" dirty="0">
                <a:latin typeface="+mn-lt"/>
                <a:cs typeface="+mn-cs"/>
              </a:rPr>
              <a:t>Camber, Rushing, Load Distribution are the 3 main causes of Roll over</a:t>
            </a:r>
          </a:p>
          <a:p>
            <a:pPr algn="ctr" fontAlgn="auto">
              <a:spcBef>
                <a:spcPts val="0"/>
              </a:spcBef>
              <a:spcAft>
                <a:spcPts val="0"/>
              </a:spcAft>
              <a:defRPr/>
            </a:pPr>
            <a:endParaRPr lang="en-GB" sz="1000" dirty="0">
              <a:latin typeface="+mn-lt"/>
              <a:cs typeface="+mn-cs"/>
            </a:endParaRPr>
          </a:p>
          <a:p>
            <a:pPr algn="ctr" fontAlgn="auto">
              <a:spcBef>
                <a:spcPts val="0"/>
              </a:spcBef>
              <a:spcAft>
                <a:spcPts val="0"/>
              </a:spcAft>
              <a:defRPr/>
            </a:pPr>
            <a:r>
              <a:rPr lang="en-GB" sz="1400" dirty="0">
                <a:cs typeface="+mn-cs"/>
              </a:rPr>
              <a:t>Analysis of RCA’s for 14 Roll Over’s between  2008 – 2013</a:t>
            </a:r>
          </a:p>
          <a:p>
            <a:pPr algn="ctr" fontAlgn="auto">
              <a:spcBef>
                <a:spcPts val="0"/>
              </a:spcBef>
              <a:spcAft>
                <a:spcPts val="0"/>
              </a:spcAft>
              <a:defRPr/>
            </a:pPr>
            <a:endParaRPr lang="en-US"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27384"/>
            <a:ext cx="8229600" cy="810344"/>
          </a:xfrm>
        </p:spPr>
        <p:txBody>
          <a:bodyPr/>
          <a:lstStyle/>
          <a:p>
            <a:pPr eaLnBrk="1" hangingPunct="1"/>
            <a:r>
              <a:rPr lang="en-GB" sz="2800" dirty="0" smtClean="0"/>
              <a:t>RCA - Root Causes cited</a:t>
            </a:r>
            <a:endParaRPr lang="en-US" sz="2800" dirty="0" smtClean="0"/>
          </a:p>
        </p:txBody>
      </p:sp>
      <p:graphicFrame>
        <p:nvGraphicFramePr>
          <p:cNvPr id="8" name="Table 7"/>
          <p:cNvGraphicFramePr>
            <a:graphicFrameLocks noGrp="1"/>
          </p:cNvGraphicFramePr>
          <p:nvPr>
            <p:extLst>
              <p:ext uri="{D42A27DB-BD31-4B8C-83A1-F6EECF244321}">
                <p14:modId xmlns:p14="http://schemas.microsoft.com/office/powerpoint/2010/main" val="1276515449"/>
              </p:ext>
            </p:extLst>
          </p:nvPr>
        </p:nvGraphicFramePr>
        <p:xfrm>
          <a:off x="-2" y="620686"/>
          <a:ext cx="9144001" cy="5976666"/>
        </p:xfrm>
        <a:graphic>
          <a:graphicData uri="http://schemas.openxmlformats.org/drawingml/2006/table">
            <a:tbl>
              <a:tblPr/>
              <a:tblGrid>
                <a:gridCol w="962527"/>
                <a:gridCol w="1737267"/>
                <a:gridCol w="936104"/>
                <a:gridCol w="695471"/>
                <a:gridCol w="1032721"/>
                <a:gridCol w="792088"/>
                <a:gridCol w="1142982"/>
                <a:gridCol w="882316"/>
                <a:gridCol w="962525"/>
              </a:tblGrid>
              <a:tr h="674892">
                <a:tc>
                  <a:txBody>
                    <a:bodyPr/>
                    <a:lstStyle/>
                    <a:p>
                      <a:pPr algn="ctr" fontAlgn="t"/>
                      <a:r>
                        <a:rPr lang="en-US" sz="1400" b="1" i="0" u="none" strike="noStrike" dirty="0">
                          <a:solidFill>
                            <a:schemeClr val="tx1">
                              <a:lumMod val="85000"/>
                              <a:lumOff val="15000"/>
                            </a:schemeClr>
                          </a:solidFill>
                          <a:latin typeface="Calibri"/>
                        </a:rPr>
                        <a:t>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smtClean="0">
                          <a:solidFill>
                            <a:schemeClr val="tx1">
                              <a:lumMod val="85000"/>
                              <a:lumOff val="15000"/>
                            </a:schemeClr>
                          </a:solidFill>
                          <a:latin typeface="Calibri"/>
                        </a:rPr>
                        <a:t>Incident </a:t>
                      </a:r>
                    </a:p>
                    <a:p>
                      <a:pPr algn="ctr" fontAlgn="t"/>
                      <a:r>
                        <a:rPr lang="en-US" sz="1400" b="1" i="0" u="none" strike="noStrike" dirty="0" smtClean="0">
                          <a:solidFill>
                            <a:schemeClr val="tx1">
                              <a:lumMod val="85000"/>
                              <a:lumOff val="15000"/>
                            </a:schemeClr>
                          </a:solidFill>
                          <a:latin typeface="Calibri"/>
                        </a:rPr>
                        <a:t>Location</a:t>
                      </a:r>
                      <a:endParaRPr lang="en-US" sz="1400" b="1" i="0" u="none" strike="noStrike" dirty="0">
                        <a:solidFill>
                          <a:schemeClr val="tx1">
                            <a:lumMod val="85000"/>
                            <a:lumOff val="15000"/>
                          </a:schemeClr>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Camber  / Induced Camber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Rushing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Load Distribution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Load Sticking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Inexperience / Training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Mechanical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1400" b="1" i="0" u="none" strike="noStrike" dirty="0">
                          <a:solidFill>
                            <a:schemeClr val="tx1">
                              <a:lumMod val="85000"/>
                              <a:lumOff val="15000"/>
                            </a:schemeClr>
                          </a:solidFill>
                          <a:latin typeface="Calibri"/>
                        </a:rPr>
                        <a:t>Inclinometer not set up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37446">
                <a:tc>
                  <a:txBody>
                    <a:bodyPr/>
                    <a:lstStyle/>
                    <a:p>
                      <a:pPr algn="ctr" fontAlgn="ctr"/>
                      <a:r>
                        <a:rPr lang="en-US" sz="1200" b="1" i="0" u="none" strike="noStrike" dirty="0">
                          <a:solidFill>
                            <a:srgbClr val="000000"/>
                          </a:solidFill>
                          <a:latin typeface="Calibri"/>
                        </a:rPr>
                        <a:t>18/11/2013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5909">
                <a:tc>
                  <a:txBody>
                    <a:bodyPr/>
                    <a:lstStyle/>
                    <a:p>
                      <a:pPr algn="ctr" fontAlgn="ctr"/>
                      <a:r>
                        <a:rPr lang="en-US" sz="1200" b="1" i="0" u="none" strike="noStrike" dirty="0">
                          <a:solidFill>
                            <a:srgbClr val="000000"/>
                          </a:solidFill>
                          <a:latin typeface="Calibri"/>
                        </a:rPr>
                        <a:t>24/09/2013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286">
                <a:tc>
                  <a:txBody>
                    <a:bodyPr/>
                    <a:lstStyle/>
                    <a:p>
                      <a:pPr algn="ctr" fontAlgn="ctr"/>
                      <a:r>
                        <a:rPr lang="en-US" sz="1200" b="1" i="0" u="none" strike="noStrike" dirty="0">
                          <a:solidFill>
                            <a:srgbClr val="000000"/>
                          </a:solidFill>
                          <a:latin typeface="Calibri"/>
                        </a:rPr>
                        <a:t>14/08/2013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002">
                <a:tc>
                  <a:txBody>
                    <a:bodyPr/>
                    <a:lstStyle/>
                    <a:p>
                      <a:pPr algn="ctr" fontAlgn="ctr"/>
                      <a:r>
                        <a:rPr lang="en-US" sz="1200" b="1" i="0" u="none" strike="noStrike" dirty="0">
                          <a:solidFill>
                            <a:srgbClr val="000000"/>
                          </a:solidFill>
                          <a:latin typeface="Calibri"/>
                        </a:rPr>
                        <a:t>08/08/2013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r>
                        <a:rPr lang="en-US" sz="1200" b="1" i="0" u="none" strike="noStrike" dirty="0" smtClean="0">
                          <a:solidFill>
                            <a:srgbClr val="000000"/>
                          </a:solidFill>
                          <a:latin typeface="Calibri"/>
                        </a:rPr>
                        <a:t>1</a:t>
                      </a: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91">
                <a:tc>
                  <a:txBody>
                    <a:bodyPr/>
                    <a:lstStyle/>
                    <a:p>
                      <a:pPr algn="ctr" fontAlgn="ctr"/>
                      <a:r>
                        <a:rPr lang="en-US" sz="1200" b="1" i="0" u="none" strike="noStrike" dirty="0">
                          <a:solidFill>
                            <a:srgbClr val="000000"/>
                          </a:solidFill>
                          <a:latin typeface="Calibri"/>
                        </a:rPr>
                        <a:t>20/07/2012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516">
                <a:tc>
                  <a:txBody>
                    <a:bodyPr/>
                    <a:lstStyle/>
                    <a:p>
                      <a:pPr algn="ctr" fontAlgn="ctr"/>
                      <a:r>
                        <a:rPr lang="en-US" sz="1200" b="1" i="0" u="none" strike="noStrike" dirty="0">
                          <a:solidFill>
                            <a:srgbClr val="000000"/>
                          </a:solidFill>
                          <a:latin typeface="Calibri"/>
                        </a:rPr>
                        <a:t>18/05/2012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n-US" sz="1200" b="1" i="0" u="none" strike="noStrike" dirty="0">
                          <a:solidFill>
                            <a:srgbClr val="000000"/>
                          </a:solidFill>
                          <a:latin typeface="Calibri"/>
                        </a:rPr>
                        <a:t>13/07/2011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446">
                <a:tc>
                  <a:txBody>
                    <a:bodyPr/>
                    <a:lstStyle/>
                    <a:p>
                      <a:pPr algn="ctr" fontAlgn="ctr"/>
                      <a:r>
                        <a:rPr lang="en-US" sz="1200" b="1" i="0" u="none" strike="noStrike" dirty="0">
                          <a:solidFill>
                            <a:srgbClr val="000000"/>
                          </a:solidFill>
                          <a:latin typeface="Calibri"/>
                        </a:rPr>
                        <a:t>08/12/2010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91">
                <a:tc>
                  <a:txBody>
                    <a:bodyPr/>
                    <a:lstStyle/>
                    <a:p>
                      <a:pPr algn="ctr" fontAlgn="ctr"/>
                      <a:r>
                        <a:rPr lang="en-US" sz="1200" b="1" i="0" u="none" strike="noStrike" dirty="0">
                          <a:solidFill>
                            <a:srgbClr val="000000"/>
                          </a:solidFill>
                          <a:latin typeface="Calibri"/>
                        </a:rPr>
                        <a:t>04/06/2010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440">
                <a:tc>
                  <a:txBody>
                    <a:bodyPr/>
                    <a:lstStyle/>
                    <a:p>
                      <a:pPr algn="ctr" fontAlgn="ctr"/>
                      <a:r>
                        <a:rPr lang="en-US" sz="1200" b="1" i="0" u="none" strike="noStrike" dirty="0">
                          <a:solidFill>
                            <a:srgbClr val="000000"/>
                          </a:solidFill>
                          <a:latin typeface="Calibri"/>
                        </a:rPr>
                        <a:t>30/09/2009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158">
                <a:tc>
                  <a:txBody>
                    <a:bodyPr/>
                    <a:lstStyle/>
                    <a:p>
                      <a:pPr algn="ctr" fontAlgn="ctr"/>
                      <a:r>
                        <a:rPr lang="en-US" sz="1200" b="1" i="0" u="none" strike="noStrike" dirty="0">
                          <a:solidFill>
                            <a:srgbClr val="000000"/>
                          </a:solidFill>
                          <a:latin typeface="Calibri"/>
                        </a:rPr>
                        <a:t>19/01/2009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91">
                <a:tc>
                  <a:txBody>
                    <a:bodyPr/>
                    <a:lstStyle/>
                    <a:p>
                      <a:pPr algn="ctr" fontAlgn="ctr"/>
                      <a:r>
                        <a:rPr lang="en-US" sz="1200" b="1" i="0" u="none" strike="noStrike" dirty="0">
                          <a:solidFill>
                            <a:srgbClr val="000000"/>
                          </a:solidFill>
                          <a:latin typeface="Calibri"/>
                        </a:rPr>
                        <a:t>29/10/2008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91">
                <a:tc>
                  <a:txBody>
                    <a:bodyPr/>
                    <a:lstStyle/>
                    <a:p>
                      <a:pPr algn="ctr" fontAlgn="ctr"/>
                      <a:r>
                        <a:rPr lang="en-US" sz="1200" b="1" i="0" u="none" strike="noStrike" dirty="0">
                          <a:solidFill>
                            <a:srgbClr val="000000"/>
                          </a:solidFill>
                          <a:latin typeface="Calibri"/>
                        </a:rPr>
                        <a:t>25/09/2008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91">
                <a:tc>
                  <a:txBody>
                    <a:bodyPr/>
                    <a:lstStyle/>
                    <a:p>
                      <a:pPr algn="ctr" fontAlgn="ctr"/>
                      <a:r>
                        <a:rPr lang="en-US" sz="1200" b="1" i="0" u="none" strike="noStrike" dirty="0">
                          <a:solidFill>
                            <a:srgbClr val="000000"/>
                          </a:solidFill>
                          <a:latin typeface="Calibri"/>
                        </a:rPr>
                        <a:t>14/02/2008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958">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smtClean="0">
                          <a:solidFill>
                            <a:srgbClr val="000000"/>
                          </a:solidFill>
                          <a:latin typeface="Calibri"/>
                        </a:rPr>
                        <a:t>8</a:t>
                      </a:r>
                      <a:endParaRPr lang="en-US" sz="1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55575" y="896938"/>
          <a:ext cx="5448766" cy="5497944"/>
        </p:xfrm>
        <a:graphic>
          <a:graphicData uri="http://schemas.openxmlformats.org/drawingml/2006/table">
            <a:tbl>
              <a:tblPr firstRow="1" bandRow="1">
                <a:tableStyleId>{5C22544A-7EE6-4342-B048-85BDC9FD1C3A}</a:tableStyleId>
              </a:tblPr>
              <a:tblGrid>
                <a:gridCol w="5448766"/>
              </a:tblGrid>
              <a:tr h="443572">
                <a:tc>
                  <a:txBody>
                    <a:bodyPr/>
                    <a:lstStyle/>
                    <a:p>
                      <a:pPr algn="ctr"/>
                      <a:r>
                        <a:rPr lang="en-GB" dirty="0" smtClean="0"/>
                        <a:t>Brief Details of Incident</a:t>
                      </a:r>
                      <a:endParaRPr lang="en-GB" dirty="0"/>
                    </a:p>
                  </a:txBody>
                  <a:tcPr/>
                </a:tc>
              </a:tr>
              <a:tr h="505437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dirty="0" smtClean="0">
                          <a:solidFill>
                            <a:schemeClr val="dk1"/>
                          </a:solidFill>
                          <a:latin typeface="+mn-lt"/>
                          <a:ea typeface="+mn-ea"/>
                          <a:cs typeface="+mn-cs"/>
                        </a:rPr>
                        <a:t>2</a:t>
                      </a:r>
                      <a:r>
                        <a:rPr lang="en-GB" sz="1200" kern="1200" baseline="0" dirty="0" smtClean="0">
                          <a:solidFill>
                            <a:schemeClr val="dk1"/>
                          </a:solidFill>
                          <a:latin typeface="+mn-lt"/>
                          <a:ea typeface="+mn-ea"/>
                          <a:cs typeface="+mn-cs"/>
                        </a:rPr>
                        <a:t> artic tippers were delivering limestone dust to an independent customer site – one delivery was from CEMEX, the other from a competitor. Both loads were being delivered by the same contractor - the CEMEX load via one of hauliers’ sub contractors. The haulier own vehicle arrived on site first, was directed to the tipping area, where the driver got out to release the manual tailgate as the 2</a:t>
                      </a:r>
                      <a:r>
                        <a:rPr lang="en-GB" sz="1200" kern="1200" baseline="30000" dirty="0" smtClean="0">
                          <a:solidFill>
                            <a:schemeClr val="dk1"/>
                          </a:solidFill>
                          <a:latin typeface="+mn-lt"/>
                          <a:ea typeface="+mn-ea"/>
                          <a:cs typeface="+mn-cs"/>
                        </a:rPr>
                        <a:t>nd</a:t>
                      </a:r>
                      <a:r>
                        <a:rPr lang="en-GB" sz="1200" kern="1200" baseline="0" dirty="0" smtClean="0">
                          <a:solidFill>
                            <a:schemeClr val="dk1"/>
                          </a:solidFill>
                          <a:latin typeface="+mn-lt"/>
                          <a:ea typeface="+mn-ea"/>
                          <a:cs typeface="+mn-cs"/>
                        </a:rPr>
                        <a:t> tipper was reversing into position next to him. The 1</a:t>
                      </a:r>
                      <a:r>
                        <a:rPr lang="en-GB" sz="1200" kern="1200" baseline="30000" dirty="0" smtClean="0">
                          <a:solidFill>
                            <a:schemeClr val="dk1"/>
                          </a:solidFill>
                          <a:latin typeface="+mn-lt"/>
                          <a:ea typeface="+mn-ea"/>
                          <a:cs typeface="+mn-cs"/>
                        </a:rPr>
                        <a:t>st</a:t>
                      </a:r>
                      <a:r>
                        <a:rPr lang="en-GB" sz="1200" kern="1200" baseline="0" dirty="0" smtClean="0">
                          <a:solidFill>
                            <a:schemeClr val="dk1"/>
                          </a:solidFill>
                          <a:latin typeface="+mn-lt"/>
                          <a:ea typeface="+mn-ea"/>
                          <a:cs typeface="+mn-cs"/>
                        </a:rPr>
                        <a:t>  driver got back in the cab and commenced tipping. At this point the 2</a:t>
                      </a:r>
                      <a:r>
                        <a:rPr lang="en-GB" sz="1200" kern="1200" baseline="30000" dirty="0" smtClean="0">
                          <a:solidFill>
                            <a:schemeClr val="dk1"/>
                          </a:solidFill>
                          <a:latin typeface="+mn-lt"/>
                          <a:ea typeface="+mn-ea"/>
                          <a:cs typeface="+mn-cs"/>
                        </a:rPr>
                        <a:t>nd</a:t>
                      </a:r>
                      <a:r>
                        <a:rPr lang="en-GB" sz="1200" kern="1200" baseline="0" dirty="0" smtClean="0">
                          <a:solidFill>
                            <a:schemeClr val="dk1"/>
                          </a:solidFill>
                          <a:latin typeface="+mn-lt"/>
                          <a:ea typeface="+mn-ea"/>
                          <a:cs typeface="+mn-cs"/>
                        </a:rPr>
                        <a:t> tipper  which had an automated back door - had already started to tip. The1st tipper was just over  a quarter elevated when the driver looked in the mirror and noticed the 2</a:t>
                      </a:r>
                      <a:r>
                        <a:rPr lang="en-GB" sz="1200" kern="1200" baseline="30000" dirty="0" smtClean="0">
                          <a:solidFill>
                            <a:schemeClr val="dk1"/>
                          </a:solidFill>
                          <a:latin typeface="+mn-lt"/>
                          <a:ea typeface="+mn-ea"/>
                          <a:cs typeface="+mn-cs"/>
                        </a:rPr>
                        <a:t>nd</a:t>
                      </a:r>
                      <a:r>
                        <a:rPr lang="en-GB" sz="1200" kern="1200" baseline="0" dirty="0" smtClean="0">
                          <a:solidFill>
                            <a:schemeClr val="dk1"/>
                          </a:solidFill>
                          <a:latin typeface="+mn-lt"/>
                          <a:ea typeface="+mn-ea"/>
                          <a:cs typeface="+mn-cs"/>
                        </a:rPr>
                        <a:t> tipper body with the CEMEX load - tipping over towards him. The 2</a:t>
                      </a:r>
                      <a:r>
                        <a:rPr lang="en-GB" sz="1200" kern="1200" baseline="30000" dirty="0" smtClean="0">
                          <a:solidFill>
                            <a:schemeClr val="dk1"/>
                          </a:solidFill>
                          <a:latin typeface="+mn-lt"/>
                          <a:ea typeface="+mn-ea"/>
                          <a:cs typeface="+mn-cs"/>
                        </a:rPr>
                        <a:t>nd</a:t>
                      </a:r>
                      <a:r>
                        <a:rPr lang="en-GB" sz="1200" kern="1200" baseline="0" dirty="0" smtClean="0">
                          <a:solidFill>
                            <a:schemeClr val="dk1"/>
                          </a:solidFill>
                          <a:latin typeface="+mn-lt"/>
                          <a:ea typeface="+mn-ea"/>
                          <a:cs typeface="+mn-cs"/>
                        </a:rPr>
                        <a:t> tipper body came to rest on the RLT tipper.  The incident occurred at 05:45 - in a flood lit yard – but with the bays in darkness.  Both drivers were in their cabs during tipping and were wearing their seat belts  - Neither driver sustained any injuries.</a:t>
                      </a:r>
                      <a:endParaRPr lang="en-GB" sz="1200" kern="1200" dirty="0" smtClean="0">
                        <a:solidFill>
                          <a:schemeClr val="dk1"/>
                        </a:solidFill>
                        <a:latin typeface="+mn-lt"/>
                        <a:ea typeface="+mn-ea"/>
                        <a:cs typeface="+mn-cs"/>
                      </a:endParaRPr>
                    </a:p>
                  </a:txBody>
                  <a:tcPr/>
                </a:tc>
              </a:tr>
            </a:tbl>
          </a:graphicData>
        </a:graphic>
      </p:graphicFrame>
      <p:graphicFrame>
        <p:nvGraphicFramePr>
          <p:cNvPr id="10" name="Table 9"/>
          <p:cNvGraphicFramePr>
            <a:graphicFrameLocks noGrp="1"/>
          </p:cNvGraphicFramePr>
          <p:nvPr/>
        </p:nvGraphicFramePr>
        <p:xfrm>
          <a:off x="155575" y="3646488"/>
          <a:ext cx="5448766" cy="3200400"/>
        </p:xfrm>
        <a:graphic>
          <a:graphicData uri="http://schemas.openxmlformats.org/drawingml/2006/table">
            <a:tbl>
              <a:tblPr firstRow="1" bandRow="1">
                <a:tableStyleId>{5C22544A-7EE6-4342-B048-85BDC9FD1C3A}</a:tableStyleId>
              </a:tblPr>
              <a:tblGrid>
                <a:gridCol w="5448766"/>
              </a:tblGrid>
              <a:tr h="341263">
                <a:tc>
                  <a:txBody>
                    <a:bodyPr/>
                    <a:lstStyle/>
                    <a:p>
                      <a:pPr algn="ctr"/>
                      <a:r>
                        <a:rPr lang="en-GB" dirty="0" smtClean="0"/>
                        <a:t>Learning</a:t>
                      </a:r>
                      <a:r>
                        <a:rPr lang="en-GB" baseline="0" dirty="0" smtClean="0"/>
                        <a:t> Points From Investigation</a:t>
                      </a:r>
                      <a:endParaRPr lang="en-GB" dirty="0"/>
                    </a:p>
                  </a:txBody>
                  <a:tcPr/>
                </a:tc>
              </a:tr>
              <a:tr h="2351569">
                <a:tc>
                  <a:txBody>
                    <a:bodyPr/>
                    <a:lstStyle/>
                    <a:p>
                      <a:pPr marL="273050" indent="-273050">
                        <a:buClr>
                          <a:srgbClr val="00B050"/>
                        </a:buClr>
                        <a:buFont typeface="Wingdings" pitchFamily="2" charset="2"/>
                        <a:buChar char="ü"/>
                        <a:tabLst>
                          <a:tab pos="273050" algn="l"/>
                        </a:tabLst>
                      </a:pPr>
                      <a:r>
                        <a:rPr lang="en-GB" sz="1200" baseline="0" dirty="0" smtClean="0"/>
                        <a:t>The haulier attended last year’s Logistics Health and Safety Leadership day.</a:t>
                      </a:r>
                    </a:p>
                    <a:p>
                      <a:pPr marL="273050" indent="-273050">
                        <a:buClr>
                          <a:srgbClr val="00B050"/>
                        </a:buClr>
                        <a:buFont typeface="Wingdings" pitchFamily="2" charset="2"/>
                        <a:buChar char="ü"/>
                        <a:tabLst>
                          <a:tab pos="273050" algn="l"/>
                        </a:tabLst>
                      </a:pPr>
                      <a:r>
                        <a:rPr lang="en-GB" sz="1200" baseline="0" dirty="0" smtClean="0"/>
                        <a:t>Incidents from previous rollovers had been cascaded to the haulier – including adopting a 15 metre exclusion zone.</a:t>
                      </a:r>
                    </a:p>
                    <a:p>
                      <a:pPr marL="273050" indent="-273050">
                        <a:buClr>
                          <a:srgbClr val="00B050"/>
                        </a:buClr>
                        <a:buFont typeface="Wingdings" pitchFamily="2" charset="2"/>
                        <a:buChar char="ü"/>
                        <a:tabLst>
                          <a:tab pos="273050" algn="l"/>
                        </a:tabLst>
                      </a:pPr>
                      <a:r>
                        <a:rPr lang="en-GB" sz="1200" baseline="0" dirty="0" smtClean="0"/>
                        <a:t>Both drivers remained in their cabs  during the tipping process and were wearing  seatbelts.</a:t>
                      </a:r>
                    </a:p>
                    <a:p>
                      <a:pPr marL="273050" indent="-273050">
                        <a:buClr>
                          <a:srgbClr val="00B050"/>
                        </a:buClr>
                        <a:buFontTx/>
                        <a:buBlip>
                          <a:blip r:embed="rId3"/>
                        </a:buBlip>
                        <a:tabLst>
                          <a:tab pos="273050" algn="l"/>
                        </a:tabLst>
                      </a:pPr>
                      <a:r>
                        <a:rPr lang="en-GB" sz="1200" kern="1200" dirty="0" smtClean="0">
                          <a:solidFill>
                            <a:schemeClr val="dk1"/>
                          </a:solidFill>
                          <a:latin typeface="+mn-lt"/>
                          <a:ea typeface="+mn-ea"/>
                          <a:cs typeface="+mn-cs"/>
                        </a:rPr>
                        <a:t>The haulier confirmed he had cascaded</a:t>
                      </a:r>
                      <a:r>
                        <a:rPr lang="en-GB" sz="1200" kern="1200" baseline="0" dirty="0" smtClean="0">
                          <a:solidFill>
                            <a:schemeClr val="dk1"/>
                          </a:solidFill>
                          <a:latin typeface="+mn-lt"/>
                          <a:ea typeface="+mn-ea"/>
                          <a:cs typeface="+mn-cs"/>
                        </a:rPr>
                        <a:t> information to  drivers he used, but did not have evidence to confirm  they had received information about adopting a 15 metre exclusion zone.</a:t>
                      </a:r>
                    </a:p>
                    <a:p>
                      <a:pPr marL="273050" indent="-273050">
                        <a:buClr>
                          <a:srgbClr val="00B050"/>
                        </a:buClr>
                        <a:buFontTx/>
                        <a:buBlip>
                          <a:blip r:embed="rId3"/>
                        </a:buBlip>
                        <a:tabLst>
                          <a:tab pos="273050" algn="l"/>
                        </a:tabLst>
                      </a:pPr>
                      <a:r>
                        <a:rPr lang="en-GB" sz="1200" kern="1200" baseline="0" dirty="0" smtClean="0">
                          <a:solidFill>
                            <a:schemeClr val="dk1"/>
                          </a:solidFill>
                          <a:latin typeface="+mn-lt"/>
                          <a:ea typeface="+mn-ea"/>
                          <a:cs typeface="+mn-cs"/>
                        </a:rPr>
                        <a:t>Multiple tipping at the customer site had been a standard operating  practice for  sometime.</a:t>
                      </a:r>
                    </a:p>
                    <a:p>
                      <a:pPr marL="273050" indent="-273050">
                        <a:buClr>
                          <a:srgbClr val="00B050"/>
                        </a:buClr>
                        <a:buFontTx/>
                        <a:buBlip>
                          <a:blip r:embed="rId3"/>
                        </a:buBlip>
                        <a:tabLst>
                          <a:tab pos="273050" algn="l"/>
                        </a:tabLst>
                      </a:pPr>
                      <a:r>
                        <a:rPr lang="en-GB" sz="1200" kern="1200" baseline="0" dirty="0" smtClean="0">
                          <a:solidFill>
                            <a:schemeClr val="dk1"/>
                          </a:solidFill>
                          <a:latin typeface="+mn-lt"/>
                          <a:ea typeface="+mn-ea"/>
                          <a:cs typeface="+mn-cs"/>
                        </a:rPr>
                        <a:t>The  driver had reversed onto stock material at one side of the bay creating  an inclined tipping situation  - creating  a  high likelihood of roll over.</a:t>
                      </a:r>
                    </a:p>
                    <a:p>
                      <a:pPr marL="273050" indent="-273050">
                        <a:buClr>
                          <a:srgbClr val="00B050"/>
                        </a:buClr>
                        <a:buFontTx/>
                        <a:buBlip>
                          <a:blip r:embed="rId3"/>
                        </a:buBlip>
                        <a:tabLst>
                          <a:tab pos="273050" algn="l"/>
                        </a:tabLst>
                      </a:pPr>
                      <a:r>
                        <a:rPr lang="en-GB" sz="1200" kern="1200" baseline="0" dirty="0" smtClean="0">
                          <a:solidFill>
                            <a:schemeClr val="dk1"/>
                          </a:solidFill>
                          <a:latin typeface="+mn-lt"/>
                          <a:ea typeface="+mn-ea"/>
                          <a:cs typeface="+mn-cs"/>
                        </a:rPr>
                        <a:t>The Haulier did not immediately communicate to CEMEX the details of the incident   -  the Site advised him that they would manage the incident /  investigation.</a:t>
                      </a:r>
                      <a:endParaRPr lang="en-GB" sz="1400" baseline="0" dirty="0" smtClean="0"/>
                    </a:p>
                  </a:txBody>
                  <a:tcPr/>
                </a:tc>
              </a:tr>
            </a:tbl>
          </a:graphicData>
        </a:graphic>
      </p:graphicFrame>
      <p:pic>
        <p:nvPicPr>
          <p:cNvPr id="40978" name="Picture 2" descr="CEMEX logo Bitmap"/>
          <p:cNvPicPr>
            <a:picLocks noChangeAspect="1" noChangeArrowheads="1"/>
          </p:cNvPicPr>
          <p:nvPr/>
        </p:nvPicPr>
        <p:blipFill>
          <a:blip r:embed="rId4" cstate="print"/>
          <a:srcRect/>
          <a:stretch>
            <a:fillRect/>
          </a:stretch>
        </p:blipFill>
        <p:spPr bwMode="auto">
          <a:xfrm>
            <a:off x="5059363" y="6513513"/>
            <a:ext cx="1052512" cy="319087"/>
          </a:xfrm>
          <a:prstGeom prst="rect">
            <a:avLst/>
          </a:prstGeom>
          <a:noFill/>
          <a:ln w="9525">
            <a:noFill/>
            <a:miter lim="800000"/>
            <a:headEnd/>
            <a:tailEnd/>
          </a:ln>
        </p:spPr>
      </p:pic>
      <p:pic>
        <p:nvPicPr>
          <p:cNvPr id="40979" name="Picture 21"/>
          <p:cNvPicPr>
            <a:picLocks noChangeAspect="1" noChangeArrowheads="1"/>
          </p:cNvPicPr>
          <p:nvPr/>
        </p:nvPicPr>
        <p:blipFill>
          <a:blip r:embed="rId5" cstate="print"/>
          <a:srcRect/>
          <a:stretch>
            <a:fillRect/>
          </a:stretch>
        </p:blipFill>
        <p:spPr bwMode="auto">
          <a:xfrm>
            <a:off x="5603875" y="3932238"/>
            <a:ext cx="3332163" cy="2581275"/>
          </a:xfrm>
          <a:prstGeom prst="rect">
            <a:avLst/>
          </a:prstGeom>
          <a:noFill/>
          <a:ln w="9525">
            <a:noFill/>
            <a:miter lim="800000"/>
            <a:headEnd/>
            <a:tailEnd/>
          </a:ln>
        </p:spPr>
      </p:pic>
      <p:pic>
        <p:nvPicPr>
          <p:cNvPr id="40980" name="Picture 22"/>
          <p:cNvPicPr>
            <a:picLocks noChangeAspect="1" noChangeArrowheads="1"/>
          </p:cNvPicPr>
          <p:nvPr/>
        </p:nvPicPr>
        <p:blipFill>
          <a:blip r:embed="rId6" cstate="print"/>
          <a:srcRect/>
          <a:stretch>
            <a:fillRect/>
          </a:stretch>
        </p:blipFill>
        <p:spPr bwMode="auto">
          <a:xfrm>
            <a:off x="5603875" y="911225"/>
            <a:ext cx="3332163" cy="3021013"/>
          </a:xfrm>
          <a:prstGeom prst="rect">
            <a:avLst/>
          </a:prstGeom>
          <a:noFill/>
          <a:ln w="9525">
            <a:noFill/>
            <a:miter lim="800000"/>
            <a:headEnd/>
            <a:tailEnd/>
          </a:ln>
        </p:spPr>
      </p:pic>
      <p:sp>
        <p:nvSpPr>
          <p:cNvPr id="40981" name="TextBox 17"/>
          <p:cNvSpPr txBox="1">
            <a:spLocks noChangeArrowheads="1"/>
          </p:cNvSpPr>
          <p:nvPr/>
        </p:nvSpPr>
        <p:spPr bwMode="auto">
          <a:xfrm>
            <a:off x="1295400" y="-26988"/>
            <a:ext cx="6553200" cy="938213"/>
          </a:xfrm>
          <a:prstGeom prst="rect">
            <a:avLst/>
          </a:prstGeom>
          <a:noFill/>
          <a:ln w="9525">
            <a:noFill/>
            <a:miter lim="800000"/>
            <a:headEnd/>
            <a:tailEnd/>
          </a:ln>
        </p:spPr>
        <p:txBody>
          <a:bodyPr>
            <a:spAutoFit/>
          </a:bodyPr>
          <a:lstStyle/>
          <a:p>
            <a:pPr algn="ctr"/>
            <a:r>
              <a:rPr lang="en-GB" sz="2800" b="1">
                <a:solidFill>
                  <a:srgbClr val="FF0000"/>
                </a:solidFill>
                <a:latin typeface="Calibri" pitchFamily="34" charset="0"/>
              </a:rPr>
              <a:t>Incident Learning Points Summary</a:t>
            </a:r>
          </a:p>
          <a:p>
            <a:pPr algn="ctr"/>
            <a:endParaRPr lang="en-GB" sz="300" b="1">
              <a:solidFill>
                <a:srgbClr val="FF0000"/>
              </a:solidFill>
              <a:latin typeface="Calibri" pitchFamily="34" charset="0"/>
            </a:endParaRPr>
          </a:p>
          <a:p>
            <a:pPr algn="ctr"/>
            <a:r>
              <a:rPr lang="en-GB" sz="2400" b="1">
                <a:solidFill>
                  <a:srgbClr val="000000"/>
                </a:solidFill>
                <a:latin typeface="Calibri" pitchFamily="34" charset="0"/>
              </a:rPr>
              <a:t>Vehicle Rollover – 24</a:t>
            </a:r>
            <a:r>
              <a:rPr lang="en-GB" sz="2400" b="1" baseline="30000">
                <a:solidFill>
                  <a:srgbClr val="000000"/>
                </a:solidFill>
                <a:latin typeface="Calibri" pitchFamily="34" charset="0"/>
              </a:rPr>
              <a:t>th</a:t>
            </a:r>
            <a:r>
              <a:rPr lang="en-GB" sz="2400" b="1">
                <a:solidFill>
                  <a:srgbClr val="000000"/>
                </a:solidFill>
                <a:latin typeface="Calibri" pitchFamily="34" charset="0"/>
              </a:rPr>
              <a:t> September 2013</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c3QM_oGuEugOVbK6Sz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FHjb2yQ406.naxTgs1C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IDCfC0TpE6ww0GbN4mMI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TotalTime>
  <Words>2671</Words>
  <Application>Microsoft Office PowerPoint</Application>
  <PresentationFormat>On-screen Show (4:3)</PresentationFormat>
  <Paragraphs>475</Paragraphs>
  <Slides>27</Slides>
  <Notes>18</Notes>
  <HiddenSlides>2</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Wingdings</vt:lpstr>
      <vt:lpstr>Office Theme</vt:lpstr>
      <vt:lpstr>1_Office Theme</vt:lpstr>
      <vt:lpstr>2_Office Theme</vt:lpstr>
      <vt:lpstr>3_Office Theme</vt:lpstr>
      <vt:lpstr>think-cell Slide</vt:lpstr>
      <vt:lpstr>Articulated Tipper Roll Over's   </vt:lpstr>
      <vt:lpstr>MPA UK Statistics 2011 - 2013</vt:lpstr>
      <vt:lpstr>Roll over Causation</vt:lpstr>
      <vt:lpstr>Roll over Causation</vt:lpstr>
      <vt:lpstr>German comparison</vt:lpstr>
      <vt:lpstr>PowerPoint Presentation</vt:lpstr>
      <vt:lpstr>UK Artic Roll Over – Root Cause Analysis (2008 – 2013)</vt:lpstr>
      <vt:lpstr>RCA - Root Causes cited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CEMEX – Aggregates site survey – Main highlights</vt:lpstr>
      <vt:lpstr>CEMEX – Study of  which Shovel types which can reach bulk artics</vt:lpstr>
      <vt:lpstr>PowerPoint Presentation</vt:lpstr>
      <vt:lpstr>Inclinometers</vt:lpstr>
      <vt:lpstr>PowerPoint Presentation</vt:lpstr>
      <vt:lpstr>Trailer Type –   Walking Floor / Live Bed Bodies Carry approx 27.5 tonnes – Only very small number in operation</vt:lpstr>
      <vt:lpstr>Risk Reduction Options</vt:lpstr>
      <vt:lpstr>PowerPoint Presentation</vt:lpstr>
      <vt:lpstr>The Driver who said “No”</vt:lpstr>
      <vt:lpstr>The Driver who said “No”</vt:lpstr>
    </vt:vector>
  </TitlesOfParts>
  <Company>CEMEX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deleteme</dc:creator>
  <cp:lastModifiedBy>Kevin Stevens</cp:lastModifiedBy>
  <cp:revision>246</cp:revision>
  <dcterms:created xsi:type="dcterms:W3CDTF">2014-01-02T10:45:24Z</dcterms:created>
  <dcterms:modified xsi:type="dcterms:W3CDTF">2015-11-09T22:38:45Z</dcterms:modified>
</cp:coreProperties>
</file>