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65" autoAdjust="0"/>
  </p:normalViewPr>
  <p:slideViewPr>
    <p:cSldViewPr snapToGrid="0" snapToObjects="1">
      <p:cViewPr>
        <p:scale>
          <a:sx n="100" d="100"/>
          <a:sy n="100" d="100"/>
        </p:scale>
        <p:origin x="-516" y="7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0B5E35-FB8D-4C0B-8724-77B3E3238230}" type="datetimeFigureOut">
              <a:rPr lang="en-GB"/>
              <a:pPr>
                <a:defRPr/>
              </a:pPr>
              <a:t>09/06/2016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D8BE3E5-F24D-4595-B2A1-7894756DB5B9}" type="slidenum">
              <a:rPr lang="en-GB"/>
              <a:pPr>
                <a:defRPr/>
              </a:pPr>
              <a:t>‹#›</a:t>
            </a:fld>
            <a:endParaRPr lang="en-GB"/>
          </a:p>
        </p:txBody>
      </p:sp>
    </p:spTree>
    <p:extLst>
      <p:ext uri="{BB962C8B-B14F-4D97-AF65-F5344CB8AC3E}">
        <p14:creationId xmlns:p14="http://schemas.microsoft.com/office/powerpoint/2010/main" val="208758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purpose of this toolbox talk is to highlight good practices to be adopted to ensure that high standards of safety and health are implemented and maintained throughout the quarrying industry.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ECD5AB27-2E9B-47C6-B739-03E96DD07FE1}" type="slidenum">
              <a:rPr lang="en-GB" altLang="en-US" smtClean="0"/>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All accidents and near misses shall be reported using the relevant company and client procedures.</a:t>
            </a:r>
          </a:p>
          <a:p>
            <a:pPr eaLnBrk="1" hangingPunct="1">
              <a:spcBef>
                <a:spcPct val="0"/>
              </a:spcBef>
            </a:pPr>
            <a:r>
              <a:rPr lang="en-GB" altLang="en-US" smtClean="0"/>
              <a:t>Investigate all accidents and high potential near misses to identify immediate, underlying and root causes. Identifying corrective actions prevents the same scenario occurring again. It is just as important to investigate all of the near misses to an appropriate degree. When the investigation is complete you should hold a meeting with your client and team to discuss your findings and remedial actions. Depending on the findings it may be necessary to amend your risk assessment and method statement.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5E2E63D3-2A0E-4A47-9B16-5F0061EF0029}" type="slidenum">
              <a:rPr lang="en-GB" altLang="en-US" smtClean="0"/>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As a contractor you will be under constant observation by your clients management and staff, make sure that you lead by example at all times</a:t>
            </a:r>
          </a:p>
          <a:p>
            <a:pPr marL="171450" indent="-171450" eaLnBrk="1" fontAlgn="auto" hangingPunct="1">
              <a:spcBef>
                <a:spcPts val="0"/>
              </a:spcBef>
              <a:spcAft>
                <a:spcPts val="0"/>
              </a:spcAft>
              <a:buFont typeface="Arial" panose="020B0604020202020204" pitchFamily="34" charset="0"/>
              <a:buChar char="•"/>
              <a:defRPr/>
            </a:pPr>
            <a:r>
              <a:rPr lang="en-GB" dirty="0" smtClean="0"/>
              <a:t>Have your RAMS prepared and signed</a:t>
            </a:r>
          </a:p>
          <a:p>
            <a:pPr marL="171450" indent="-171450" eaLnBrk="1" fontAlgn="auto" hangingPunct="1">
              <a:spcBef>
                <a:spcPts val="0"/>
              </a:spcBef>
              <a:spcAft>
                <a:spcPts val="0"/>
              </a:spcAft>
              <a:buFont typeface="Arial" panose="020B0604020202020204" pitchFamily="34" charset="0"/>
              <a:buChar char="•"/>
              <a:defRPr/>
            </a:pPr>
            <a:r>
              <a:rPr lang="en-GB" dirty="0" smtClean="0"/>
              <a:t>Wear all required PPE</a:t>
            </a:r>
          </a:p>
          <a:p>
            <a:pPr marL="171450" indent="-171450" eaLnBrk="1" fontAlgn="auto" hangingPunct="1">
              <a:spcBef>
                <a:spcPts val="0"/>
              </a:spcBef>
              <a:spcAft>
                <a:spcPts val="0"/>
              </a:spcAft>
              <a:buFont typeface="Arial" panose="020B0604020202020204" pitchFamily="34" charset="0"/>
              <a:buChar char="•"/>
              <a:defRPr/>
            </a:pPr>
            <a:r>
              <a:rPr lang="en-GB" dirty="0" smtClean="0"/>
              <a:t>Ensure you can prove competency if required</a:t>
            </a:r>
          </a:p>
          <a:p>
            <a:pPr marL="171450" indent="-171450" eaLnBrk="1" fontAlgn="auto" hangingPunct="1">
              <a:spcBef>
                <a:spcPts val="0"/>
              </a:spcBef>
              <a:spcAft>
                <a:spcPts val="0"/>
              </a:spcAft>
              <a:buFont typeface="Arial" panose="020B0604020202020204" pitchFamily="34" charset="0"/>
              <a:buChar char="•"/>
              <a:defRPr/>
            </a:pPr>
            <a:r>
              <a:rPr lang="en-GB" dirty="0" smtClean="0"/>
              <a:t>Ensure any equipment used is fit for purpose, included in a maintenance plan and has been checked prior to use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7A2ADFE1-E154-47D4-83C2-BFE1C6B66500}" type="slidenum">
              <a:rPr lang="en-GB" altLang="en-US" smtClean="0"/>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smtClean="0"/>
              <a:t>Hold regular meetings with clients and staff to discuss audit and/or accident investigations</a:t>
            </a:r>
          </a:p>
          <a:p>
            <a:pPr marL="171450" indent="-171450" eaLnBrk="1" hangingPunct="1">
              <a:spcBef>
                <a:spcPct val="0"/>
              </a:spcBef>
              <a:buFontTx/>
              <a:buChar char="•"/>
            </a:pPr>
            <a:r>
              <a:rPr lang="en-GB" altLang="en-US" smtClean="0"/>
              <a:t>Keep your work area and any welfare facilities tidy</a:t>
            </a:r>
          </a:p>
          <a:p>
            <a:pPr marL="171450" indent="-171450" eaLnBrk="1" hangingPunct="1">
              <a:spcBef>
                <a:spcPct val="0"/>
              </a:spcBef>
              <a:buFontTx/>
              <a:buChar char="•"/>
            </a:pPr>
            <a:r>
              <a:rPr lang="en-GB" altLang="en-US" smtClean="0"/>
              <a:t>Maintain your standards</a:t>
            </a:r>
          </a:p>
          <a:p>
            <a:pPr marL="171450" indent="-171450" eaLnBrk="1" hangingPunct="1">
              <a:spcBef>
                <a:spcPct val="0"/>
              </a:spcBef>
              <a:buFontTx/>
              <a:buChar char="•"/>
            </a:pPr>
            <a:r>
              <a:rPr lang="en-GB" altLang="en-US" smtClean="0"/>
              <a:t>If you have any concerns, don’t be backward in coming forward!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3C982688-D03D-466D-A99D-3ED64C57C221}" type="slidenum">
              <a:rPr lang="en-GB" altLang="en-US" smtClean="0"/>
              <a:pPr/>
              <a:t>12</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75AD83A1-0FCD-43F7-A381-93464B9C3483}" type="slidenum">
              <a:rPr lang="en-GB" altLang="en-US" smtClean="0"/>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 risk assessment is a document used to prove that we have assessed the risks of particular tasks before we start work.</a:t>
            </a:r>
          </a:p>
          <a:p>
            <a:pPr eaLnBrk="1" fontAlgn="auto" hangingPunct="1">
              <a:spcBef>
                <a:spcPts val="0"/>
              </a:spcBef>
              <a:spcAft>
                <a:spcPts val="0"/>
              </a:spcAft>
              <a:defRPr/>
            </a:pPr>
            <a:r>
              <a:rPr lang="en-GB" dirty="0" smtClean="0"/>
              <a:t>A risk assessment is used to identify hazards (a hazard is anything with the potential to cause harm) and identify control measures to reduce the likelihood and severity of that hazard injuring you should something go wrong.</a:t>
            </a:r>
          </a:p>
          <a:p>
            <a:pPr eaLnBrk="1" fontAlgn="auto" hangingPunct="1">
              <a:spcBef>
                <a:spcPts val="0"/>
              </a:spcBef>
              <a:spcAft>
                <a:spcPts val="0"/>
              </a:spcAft>
              <a:defRPr/>
            </a:pPr>
            <a:r>
              <a:rPr lang="en-GB" dirty="0" smtClean="0"/>
              <a:t>For example, a frequent hazard within a quarrying environment is workplace transport, control measures to minimise the risks of contact with workplace transport could be:</a:t>
            </a:r>
          </a:p>
          <a:p>
            <a:pPr marL="171450" indent="-171450" eaLnBrk="1" fontAlgn="auto" hangingPunct="1">
              <a:spcBef>
                <a:spcPts val="0"/>
              </a:spcBef>
              <a:spcAft>
                <a:spcPts val="0"/>
              </a:spcAft>
              <a:buFont typeface="Arial" panose="020B0604020202020204" pitchFamily="34" charset="0"/>
              <a:buChar char="•"/>
              <a:defRPr/>
            </a:pPr>
            <a:r>
              <a:rPr lang="en-GB" dirty="0" smtClean="0"/>
              <a:t>Flashing beacons on vehicles</a:t>
            </a:r>
          </a:p>
          <a:p>
            <a:pPr marL="171450" indent="-171450" eaLnBrk="1" fontAlgn="auto" hangingPunct="1">
              <a:spcBef>
                <a:spcPts val="0"/>
              </a:spcBef>
              <a:spcAft>
                <a:spcPts val="0"/>
              </a:spcAft>
              <a:buFont typeface="Arial" panose="020B0604020202020204" pitchFamily="34" charset="0"/>
              <a:buChar char="•"/>
              <a:defRPr/>
            </a:pPr>
            <a:r>
              <a:rPr lang="en-GB" dirty="0" smtClean="0"/>
              <a:t>Audible warnings when the vehicle is manoeuvering</a:t>
            </a:r>
          </a:p>
          <a:p>
            <a:pPr marL="171450" indent="-171450" eaLnBrk="1" fontAlgn="auto" hangingPunct="1">
              <a:spcBef>
                <a:spcPts val="0"/>
              </a:spcBef>
              <a:spcAft>
                <a:spcPts val="0"/>
              </a:spcAft>
              <a:buFont typeface="Arial" panose="020B0604020202020204" pitchFamily="34" charset="0"/>
              <a:buChar char="•"/>
              <a:defRPr/>
            </a:pPr>
            <a:r>
              <a:rPr lang="en-GB" dirty="0" smtClean="0"/>
              <a:t>Designated pedestrian walkways to segregate pedestrians and vehicles</a:t>
            </a:r>
          </a:p>
          <a:p>
            <a:pPr eaLnBrk="1" fontAlgn="auto" hangingPunct="1">
              <a:spcBef>
                <a:spcPts val="0"/>
              </a:spcBef>
              <a:spcAft>
                <a:spcPts val="0"/>
              </a:spcAft>
              <a:buFont typeface="Arial" panose="020B0604020202020204" pitchFamily="34" charset="0"/>
              <a:buNone/>
              <a:defRPr/>
            </a:pPr>
            <a:r>
              <a:rPr lang="en-GB" dirty="0" smtClean="0"/>
              <a:t>Any risk assessment shall be ‘suitable and sufficient’ this means that control measures used shall be relevant and appropriate for the level of risk identified and also sufficient in terms of taking into account approved codes of practice, industry guidance and relevant legislation.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4B79E8BD-92BD-430E-9BA0-B3FA757F0578}" type="slidenum">
              <a:rPr lang="en-GB" altLang="en-US" smtClean="0"/>
              <a:pPr/>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 method statement is a written instruction detailing how the task is to be carried out. Within the method statement reference can be made to the risk assessment to reinforce the safest way to carry out the task.</a:t>
            </a:r>
          </a:p>
          <a:p>
            <a:pPr eaLnBrk="1" fontAlgn="auto" hangingPunct="1">
              <a:spcBef>
                <a:spcPts val="0"/>
              </a:spcBef>
              <a:spcAft>
                <a:spcPts val="0"/>
              </a:spcAft>
              <a:defRPr/>
            </a:pPr>
            <a:r>
              <a:rPr lang="en-GB" dirty="0" smtClean="0"/>
              <a:t>The method statement can be broken down into critical stages of the task:</a:t>
            </a:r>
          </a:p>
          <a:p>
            <a:pPr marL="171450" indent="-171450" eaLnBrk="1" fontAlgn="auto" hangingPunct="1">
              <a:spcBef>
                <a:spcPts val="0"/>
              </a:spcBef>
              <a:spcAft>
                <a:spcPts val="0"/>
              </a:spcAft>
              <a:buFont typeface="Arial" panose="020B0604020202020204" pitchFamily="34" charset="0"/>
              <a:buChar char="•"/>
              <a:defRPr/>
            </a:pPr>
            <a:r>
              <a:rPr lang="en-GB" dirty="0" smtClean="0"/>
              <a:t>Prior to work commencing</a:t>
            </a:r>
          </a:p>
          <a:p>
            <a:pPr marL="171450" indent="-171450" eaLnBrk="1" fontAlgn="auto" hangingPunct="1">
              <a:spcBef>
                <a:spcPts val="0"/>
              </a:spcBef>
              <a:spcAft>
                <a:spcPts val="0"/>
              </a:spcAft>
              <a:buFont typeface="Arial" panose="020B0604020202020204" pitchFamily="34" charset="0"/>
              <a:buChar char="•"/>
              <a:defRPr/>
            </a:pPr>
            <a:r>
              <a:rPr lang="en-GB" dirty="0" smtClean="0"/>
              <a:t>During work</a:t>
            </a:r>
          </a:p>
          <a:p>
            <a:pPr marL="171450" indent="-171450" eaLnBrk="1" fontAlgn="auto" hangingPunct="1">
              <a:spcBef>
                <a:spcPts val="0"/>
              </a:spcBef>
              <a:spcAft>
                <a:spcPts val="0"/>
              </a:spcAft>
              <a:buFont typeface="Arial" panose="020B0604020202020204" pitchFamily="34" charset="0"/>
              <a:buChar char="•"/>
              <a:defRPr/>
            </a:pPr>
            <a:r>
              <a:rPr lang="en-GB" dirty="0" smtClean="0"/>
              <a:t>Post work</a:t>
            </a:r>
          </a:p>
          <a:p>
            <a:pPr marL="171450" indent="-171450" eaLnBrk="1" fontAlgn="auto" hangingPunct="1">
              <a:spcBef>
                <a:spcPts val="0"/>
              </a:spcBef>
              <a:spcAft>
                <a:spcPts val="0"/>
              </a:spcAft>
              <a:buFont typeface="Arial" panose="020B0604020202020204" pitchFamily="34" charset="0"/>
              <a:buChar char="•"/>
              <a:defRPr/>
            </a:pPr>
            <a:r>
              <a:rPr lang="en-GB" dirty="0" smtClean="0"/>
              <a:t>Any changes to the method statement identified during the task.</a:t>
            </a:r>
          </a:p>
          <a:p>
            <a:pPr marL="171450" indent="-171450" eaLnBrk="1" fontAlgn="auto" hangingPunct="1">
              <a:spcBef>
                <a:spcPts val="0"/>
              </a:spcBef>
              <a:spcAft>
                <a:spcPts val="0"/>
              </a:spcAft>
              <a:buFont typeface="Arial" panose="020B0604020202020204" pitchFamily="34" charset="0"/>
              <a:buChar char="•"/>
              <a:defRPr/>
            </a:pPr>
            <a:endParaRPr lang="en-GB" dirty="0" smtClean="0"/>
          </a:p>
          <a:p>
            <a:pPr eaLnBrk="1" fontAlgn="auto" hangingPunct="1">
              <a:spcBef>
                <a:spcPts val="0"/>
              </a:spcBef>
              <a:spcAft>
                <a:spcPts val="0"/>
              </a:spcAft>
              <a:buFont typeface="Arial" panose="020B0604020202020204" pitchFamily="34" charset="0"/>
              <a:buNone/>
              <a:defRPr/>
            </a:pPr>
            <a:r>
              <a:rPr lang="en-GB" dirty="0" smtClean="0"/>
              <a:t>The method statement does not have to be highly detailed but it must highlight the key safety elements of any task.</a:t>
            </a:r>
          </a:p>
          <a:p>
            <a:pPr eaLnBrk="1" fontAlgn="auto" hangingPunct="1">
              <a:spcBef>
                <a:spcPts val="0"/>
              </a:spcBef>
              <a:spcAft>
                <a:spcPts val="0"/>
              </a:spcAft>
              <a:buFont typeface="Arial" panose="020B0604020202020204" pitchFamily="34" charset="0"/>
              <a:buNone/>
              <a:defRPr/>
            </a:pPr>
            <a:r>
              <a:rPr lang="en-GB" dirty="0" smtClean="0"/>
              <a:t>The content of the risk assessment and method statement shall be discussed with all personnel involved and amendments made if necessary. </a:t>
            </a:r>
          </a:p>
          <a:p>
            <a:pPr eaLnBrk="1" fontAlgn="auto" hangingPunct="1">
              <a:spcBef>
                <a:spcPts val="0"/>
              </a:spcBef>
              <a:spcAft>
                <a:spcPts val="0"/>
              </a:spcAft>
              <a:buFont typeface="Arial" panose="020B0604020202020204" pitchFamily="34" charset="0"/>
              <a:buNone/>
              <a:defRPr/>
            </a:pPr>
            <a:r>
              <a:rPr lang="en-GB" dirty="0" smtClean="0"/>
              <a:t>When finalised the risk assessment and method statement shall be signed by all personnel undertaking the task.</a:t>
            </a:r>
          </a:p>
          <a:p>
            <a:pPr eaLnBrk="1" fontAlgn="auto" hangingPunct="1">
              <a:spcBef>
                <a:spcPts val="0"/>
              </a:spcBef>
              <a:spcAft>
                <a:spcPts val="0"/>
              </a:spcAft>
              <a:buFont typeface="Arial" panose="020B0604020202020204" pitchFamily="34" charset="0"/>
              <a:buNone/>
              <a:defRPr/>
            </a:pPr>
            <a:endParaRPr lang="en-GB"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74DFADF0-10E6-43A9-8BB5-CCDEFC6ADCA2}" type="slidenum">
              <a:rPr lang="en-GB" altLang="en-US" smtClean="0"/>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Most clients will want to see proof that people working on their site are competent. Items like Safety Passport cards, licences for various vehicles and trade specific qualifications shall be made available to the client on request. It is essential that only competent people are utilised.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DAACFD77-B9A4-40EC-B0B9-F248FC16F56F}" type="slidenum">
              <a:rPr lang="en-GB" altLang="en-US" smtClean="0"/>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F33775C1-EE72-47AA-AC53-69FB340C986C}" type="slidenum">
              <a:rPr lang="en-GB" altLang="en-US" smtClean="0"/>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15CE6123-3804-460B-B94B-55DC0AAD643C}" type="slidenum">
              <a:rPr lang="en-GB" altLang="en-US" smtClean="0"/>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Any equipment used shall be included in a formal maintenance plan. Machinery and equipment shall be checked before use. Lifting equipment shall be inspected under the Lifting Operations and Lifting Equipment Regulations. Electrical equipment shall be PAT tested where appropriate. The relevant certification shall be available on request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0DA58742-4982-4AB2-B6C4-DA9E31C2845B}" type="slidenum">
              <a:rPr lang="en-GB" altLang="en-US" smtClean="0"/>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Performance Monitoring shall be used to confirm that your plans are working and that standards are being maintained and shall cover the following points:</a:t>
            </a:r>
          </a:p>
          <a:p>
            <a:pPr marL="171450" indent="-171450" eaLnBrk="1" fontAlgn="auto" hangingPunct="1">
              <a:spcBef>
                <a:spcPts val="0"/>
              </a:spcBef>
              <a:spcAft>
                <a:spcPts val="0"/>
              </a:spcAft>
              <a:buFont typeface="Arial" panose="020B0604020202020204" pitchFamily="34" charset="0"/>
              <a:buChar char="•"/>
              <a:defRPr/>
            </a:pPr>
            <a:r>
              <a:rPr lang="en-GB" dirty="0" smtClean="0"/>
              <a:t>Health and Safety – are the Risk Assessments and Method Statements being followed?, have relevant permits to work been issued where required?</a:t>
            </a:r>
          </a:p>
          <a:p>
            <a:pPr marL="171450" indent="-171450" eaLnBrk="1" fontAlgn="auto" hangingPunct="1">
              <a:spcBef>
                <a:spcPts val="0"/>
              </a:spcBef>
              <a:spcAft>
                <a:spcPts val="0"/>
              </a:spcAft>
              <a:buFont typeface="Arial" panose="020B0604020202020204" pitchFamily="34" charset="0"/>
              <a:buChar char="•"/>
              <a:defRPr/>
            </a:pPr>
            <a:r>
              <a:rPr lang="en-GB" dirty="0" smtClean="0"/>
              <a:t>Housekeeping - is the work area clear of slip/trip hazards? Are unsafe areas cordoned off to prevent access?</a:t>
            </a:r>
          </a:p>
          <a:p>
            <a:pPr marL="171450" indent="-171450" eaLnBrk="1" fontAlgn="auto" hangingPunct="1">
              <a:spcBef>
                <a:spcPts val="0"/>
              </a:spcBef>
              <a:spcAft>
                <a:spcPts val="0"/>
              </a:spcAft>
              <a:buFont typeface="Arial" panose="020B0604020202020204" pitchFamily="34" charset="0"/>
              <a:buChar char="•"/>
              <a:defRPr/>
            </a:pPr>
            <a:r>
              <a:rPr lang="en-GB" dirty="0" smtClean="0"/>
              <a:t>Competency, including delivery of toolbox talks and confirmation of site induction</a:t>
            </a:r>
          </a:p>
          <a:p>
            <a:pPr marL="171450" indent="-171450" eaLnBrk="1" fontAlgn="auto" hangingPunct="1">
              <a:spcBef>
                <a:spcPts val="0"/>
              </a:spcBef>
              <a:spcAft>
                <a:spcPts val="0"/>
              </a:spcAft>
              <a:buFont typeface="Arial" panose="020B0604020202020204" pitchFamily="34" charset="0"/>
              <a:buChar char="•"/>
              <a:defRPr/>
            </a:pPr>
            <a:r>
              <a:rPr lang="en-GB" dirty="0" smtClean="0"/>
              <a:t>Maintenance of work equipment including tools and vehicles</a:t>
            </a:r>
          </a:p>
          <a:p>
            <a:pPr marL="171450" indent="-171450" eaLnBrk="1" fontAlgn="auto" hangingPunct="1">
              <a:spcBef>
                <a:spcPts val="0"/>
              </a:spcBef>
              <a:spcAft>
                <a:spcPts val="0"/>
              </a:spcAft>
              <a:buFont typeface="Arial" panose="020B0604020202020204" pitchFamily="34" charset="0"/>
              <a:buChar char="•"/>
              <a:defRPr/>
            </a:pPr>
            <a:r>
              <a:rPr lang="en-GB" dirty="0" smtClean="0"/>
              <a:t>Accident recording and investigation</a:t>
            </a:r>
          </a:p>
          <a:p>
            <a:pPr eaLnBrk="1" fontAlgn="auto" hangingPunct="1">
              <a:spcBef>
                <a:spcPts val="0"/>
              </a:spcBef>
              <a:spcAft>
                <a:spcPts val="0"/>
              </a:spcAft>
              <a:buFont typeface="Arial" panose="020B0604020202020204" pitchFamily="34" charset="0"/>
              <a:buNone/>
              <a:defRPr/>
            </a:pPr>
            <a:r>
              <a:rPr lang="en-GB" dirty="0" smtClean="0"/>
              <a:t>Ensure the results of the performance monitoring are passed onto your client and workforce. If remedial actions are required then make a plan with timescales and persons responsible clearly defined.</a:t>
            </a:r>
          </a:p>
          <a:p>
            <a:pPr marL="171450" indent="-171450" eaLnBrk="1" fontAlgn="auto" hangingPunct="1">
              <a:spcBef>
                <a:spcPts val="0"/>
              </a:spcBef>
              <a:spcAft>
                <a:spcPts val="0"/>
              </a:spcAft>
              <a:buFont typeface="Arial" panose="020B0604020202020204" pitchFamily="34" charset="0"/>
              <a:buChar char="•"/>
              <a:defRPr/>
            </a:pPr>
            <a:endParaRPr lang="en-GB"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fld id="{991C0012-058D-49F5-A3FE-8093BC4E253D}" type="slidenum">
              <a:rPr lang="en-GB" altLang="en-US" smtClean="0"/>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9311"/>
            <a:ext cx="7772400" cy="1470025"/>
          </a:xfrm>
        </p:spPr>
        <p:txBody>
          <a:bodyPr/>
          <a:lstStyle>
            <a:lvl1pPr algn="ctr">
              <a:defRPr sz="3200" b="1">
                <a:solidFill>
                  <a:schemeClr val="tx1">
                    <a:lumMod val="50000"/>
                    <a:lumOff val="50000"/>
                  </a:schemeClr>
                </a:solidFill>
              </a:defRPr>
            </a:lvl1pPr>
          </a:lstStyle>
          <a:p>
            <a:r>
              <a:rPr lang="en-GB" smtClean="0"/>
              <a:t>Click to edit Master title style</a:t>
            </a:r>
            <a:endParaRPr lang="en-US"/>
          </a:p>
        </p:txBody>
      </p:sp>
      <p:sp>
        <p:nvSpPr>
          <p:cNvPr id="3" name="Subtitle 2"/>
          <p:cNvSpPr>
            <a:spLocks noGrp="1"/>
          </p:cNvSpPr>
          <p:nvPr>
            <p:ph type="subTitle" idx="1"/>
          </p:nvPr>
        </p:nvSpPr>
        <p:spPr>
          <a:xfrm>
            <a:off x="1371600" y="3304304"/>
            <a:ext cx="6400800" cy="1752600"/>
          </a:xfrm>
        </p:spPr>
        <p:txBody>
          <a:bodyPr/>
          <a:lstStyle>
            <a:lvl1pPr marL="0" indent="0" algn="ctr">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a:xfrm>
            <a:off x="6553200" y="6356350"/>
            <a:ext cx="2133600" cy="365125"/>
          </a:xfrm>
        </p:spPr>
        <p:txBody>
          <a:bodyPr/>
          <a:lstStyle>
            <a:lvl1pPr>
              <a:defRPr/>
            </a:lvl1pPr>
          </a:lstStyle>
          <a:p>
            <a:pPr>
              <a:defRPr/>
            </a:pPr>
            <a:fld id="{6D12F209-FC1C-4957-BDA0-60718A52C571}" type="slidenum">
              <a:rPr lang="en-US" altLang="en-US"/>
              <a:pPr>
                <a:defRPr/>
              </a:pPr>
              <a:t>‹#›</a:t>
            </a:fld>
            <a:endParaRPr lang="en-US" altLang="en-US"/>
          </a:p>
        </p:txBody>
      </p:sp>
    </p:spTree>
    <p:extLst>
      <p:ext uri="{BB962C8B-B14F-4D97-AF65-F5344CB8AC3E}">
        <p14:creationId xmlns:p14="http://schemas.microsoft.com/office/powerpoint/2010/main" val="76468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5"/>
          <p:cNvSpPr>
            <a:spLocks noGrp="1"/>
          </p:cNvSpPr>
          <p:nvPr>
            <p:ph type="body" sz="quarter" idx="11"/>
          </p:nvPr>
        </p:nvSpPr>
        <p:spPr>
          <a:xfrm>
            <a:off x="457200" y="1350963"/>
            <a:ext cx="8229600" cy="4322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6"/>
          <p:cNvSpPr>
            <a:spLocks noGrp="1"/>
          </p:cNvSpPr>
          <p:nvPr>
            <p:ph type="sldNum" sz="quarter" idx="12"/>
          </p:nvPr>
        </p:nvSpPr>
        <p:spPr/>
        <p:txBody>
          <a:bodyPr/>
          <a:lstStyle>
            <a:lvl1pPr>
              <a:defRPr/>
            </a:lvl1pPr>
          </a:lstStyle>
          <a:p>
            <a:pPr>
              <a:defRPr/>
            </a:pPr>
            <a:fld id="{41AC44D3-DA83-4DF8-89FB-9B5D665EA3CD}" type="slidenum">
              <a:rPr lang="en-GB" altLang="en-US"/>
              <a:pPr>
                <a:defRPr/>
              </a:pPr>
              <a:t>‹#›</a:t>
            </a:fld>
            <a:endParaRPr lang="en-GB" altLang="en-US"/>
          </a:p>
        </p:txBody>
      </p:sp>
    </p:spTree>
    <p:extLst>
      <p:ext uri="{BB962C8B-B14F-4D97-AF65-F5344CB8AC3E}">
        <p14:creationId xmlns:p14="http://schemas.microsoft.com/office/powerpoint/2010/main" val="289258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smtClean="0"/>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5"/>
          <p:cNvSpPr>
            <a:spLocks noGrp="1"/>
          </p:cNvSpPr>
          <p:nvPr>
            <p:ph type="sldNum" sz="quarter" idx="10"/>
          </p:nvPr>
        </p:nvSpPr>
        <p:spPr>
          <a:xfrm>
            <a:off x="6553200" y="6356350"/>
            <a:ext cx="2133600" cy="365125"/>
          </a:xfrm>
        </p:spPr>
        <p:txBody>
          <a:bodyPr/>
          <a:lstStyle>
            <a:lvl1pPr>
              <a:defRPr/>
            </a:lvl1pPr>
          </a:lstStyle>
          <a:p>
            <a:pPr>
              <a:defRPr/>
            </a:pPr>
            <a:fld id="{BF09ABF8-3443-4703-8D95-F3B0B4BBAD5C}" type="slidenum">
              <a:rPr lang="en-US" altLang="en-US"/>
              <a:pPr>
                <a:defRPr/>
              </a:pPr>
              <a:t>‹#›</a:t>
            </a:fld>
            <a:endParaRPr lang="en-US" altLang="en-US"/>
          </a:p>
        </p:txBody>
      </p:sp>
    </p:spTree>
    <p:extLst>
      <p:ext uri="{BB962C8B-B14F-4D97-AF65-F5344CB8AC3E}">
        <p14:creationId xmlns:p14="http://schemas.microsoft.com/office/powerpoint/2010/main" val="208313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6"/>
          <p:cNvSpPr>
            <a:spLocks noGrp="1"/>
          </p:cNvSpPr>
          <p:nvPr>
            <p:ph type="sldNum" sz="quarter" idx="10"/>
          </p:nvPr>
        </p:nvSpPr>
        <p:spPr/>
        <p:txBody>
          <a:bodyPr/>
          <a:lstStyle>
            <a:lvl1pPr>
              <a:defRPr/>
            </a:lvl1pPr>
          </a:lstStyle>
          <a:p>
            <a:pPr>
              <a:defRPr/>
            </a:pPr>
            <a:fld id="{D5EDE2FC-787A-44CB-A012-6123B35453BD}" type="slidenum">
              <a:rPr lang="en-GB" altLang="en-US"/>
              <a:pPr>
                <a:defRPr/>
              </a:pPr>
              <a:t>‹#›</a:t>
            </a:fld>
            <a:endParaRPr lang="en-GB" altLang="en-US"/>
          </a:p>
        </p:txBody>
      </p:sp>
    </p:spTree>
    <p:extLst>
      <p:ext uri="{BB962C8B-B14F-4D97-AF65-F5344CB8AC3E}">
        <p14:creationId xmlns:p14="http://schemas.microsoft.com/office/powerpoint/2010/main" val="302560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575DD502-61FF-428E-9C3A-6A9C7C13838A}" type="slidenum">
              <a:rPr lang="en-GB" altLang="en-US"/>
              <a:pPr>
                <a:defRPr/>
              </a:pPr>
              <a:t>‹#›</a:t>
            </a:fld>
            <a:endParaRPr lang="en-GB" altLang="en-US"/>
          </a:p>
        </p:txBody>
      </p:sp>
    </p:spTree>
    <p:extLst>
      <p:ext uri="{BB962C8B-B14F-4D97-AF65-F5344CB8AC3E}">
        <p14:creationId xmlns:p14="http://schemas.microsoft.com/office/powerpoint/2010/main" val="40097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44525"/>
            <a:ext cx="8229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7" name="Slide Number Placeholder 6"/>
          <p:cNvSpPr>
            <a:spLocks noGrp="1"/>
          </p:cNvSpPr>
          <p:nvPr>
            <p:ph type="sldNum" sz="quarter" idx="4"/>
          </p:nvPr>
        </p:nvSpPr>
        <p:spPr>
          <a:xfrm>
            <a:off x="160338" y="6481763"/>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F2F2F2"/>
                </a:solidFill>
              </a:defRPr>
            </a:lvl1pPr>
          </a:lstStyle>
          <a:p>
            <a:pPr>
              <a:defRPr/>
            </a:pPr>
            <a:fld id="{2DE0E7D0-E4A1-4B65-BA47-FC4277E87C2D}" type="slidenum">
              <a:rPr lang="en-GB" altLang="en-US"/>
              <a:pPr>
                <a:defRPr/>
              </a:pPr>
              <a:t>‹#›</a:t>
            </a:fld>
            <a:endParaRPr lang="en-GB" altLang="en-US"/>
          </a:p>
        </p:txBody>
      </p:sp>
      <p:pic>
        <p:nvPicPr>
          <p:cNvPr id="1030"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263" y="4902200"/>
            <a:ext cx="22145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5" r:id="rId2"/>
    <p:sldLayoutId id="2147483719" r:id="rId3"/>
    <p:sldLayoutId id="2147483716" r:id="rId4"/>
    <p:sldLayoutId id="2147483717" r:id="rId5"/>
  </p:sldLayoutIdLst>
  <p:txStyles>
    <p:titleStyle>
      <a:lvl1pPr algn="l" defTabSz="457200" rtl="0" eaLnBrk="0" fontAlgn="base" hangingPunct="0">
        <a:spcBef>
          <a:spcPct val="0"/>
        </a:spcBef>
        <a:spcAft>
          <a:spcPct val="0"/>
        </a:spcAft>
        <a:defRPr sz="2500"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Quarry Contractors</a:t>
            </a:r>
            <a:endParaRPr lang="en-GB" dirty="0"/>
          </a:p>
        </p:txBody>
      </p:sp>
      <p:sp>
        <p:nvSpPr>
          <p:cNvPr id="3" name="Subtitle 2"/>
          <p:cNvSpPr>
            <a:spLocks noGrp="1"/>
          </p:cNvSpPr>
          <p:nvPr>
            <p:ph type="subTitle" idx="1"/>
          </p:nvPr>
        </p:nvSpPr>
        <p:spPr>
          <a:xfrm>
            <a:off x="1371600" y="3303588"/>
            <a:ext cx="6400800" cy="1752600"/>
          </a:xfrm>
        </p:spPr>
        <p:txBody>
          <a:bodyPr/>
          <a:lstStyle/>
          <a:p>
            <a:pPr>
              <a:defRPr/>
            </a:pPr>
            <a:r>
              <a:rPr lang="en-GB" sz="3200" dirty="0" smtClean="0"/>
              <a:t>Maintaining Safety Standards</a:t>
            </a:r>
          </a:p>
          <a:p>
            <a:pPr>
              <a:defRPr/>
            </a:pP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Accident Investigation</a:t>
            </a:r>
            <a:endParaRPr lang="en-GB" dirty="0"/>
          </a:p>
        </p:txBody>
      </p:sp>
      <p:sp>
        <p:nvSpPr>
          <p:cNvPr id="3" name="Subtitle 2"/>
          <p:cNvSpPr>
            <a:spLocks noGrp="1"/>
          </p:cNvSpPr>
          <p:nvPr>
            <p:ph type="subTitle" idx="1"/>
          </p:nvPr>
        </p:nvSpPr>
        <p:spPr>
          <a:xfrm>
            <a:off x="1371600" y="1787525"/>
            <a:ext cx="6400800" cy="904875"/>
          </a:xfrm>
        </p:spPr>
        <p:txBody>
          <a:bodyPr/>
          <a:lstStyle/>
          <a:p>
            <a:pPr>
              <a:defRPr/>
            </a:pPr>
            <a:r>
              <a:rPr lang="en-GB" sz="2800" dirty="0" smtClean="0"/>
              <a:t>Investigate accidents/near misses</a:t>
            </a:r>
          </a:p>
          <a:p>
            <a:pPr>
              <a:defRPr/>
            </a:pPr>
            <a:endParaRPr lang="en-GB" sz="2800" dirty="0" smtClean="0"/>
          </a:p>
          <a:p>
            <a:pPr>
              <a:defRPr/>
            </a:pPr>
            <a:endParaRPr lang="en-GB" sz="3200" dirty="0" smtClean="0"/>
          </a:p>
          <a:p>
            <a:pPr>
              <a:defRPr/>
            </a:pPr>
            <a:endParaRPr lang="en-GB" sz="3200" dirty="0"/>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7338" y="2543175"/>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463"/>
            <a:ext cx="7772400" cy="957262"/>
          </a:xfrm>
        </p:spPr>
        <p:txBody>
          <a:bodyPr/>
          <a:lstStyle/>
          <a:p>
            <a:pPr>
              <a:defRPr/>
            </a:pPr>
            <a:r>
              <a:rPr lang="en-GB" dirty="0" smtClean="0"/>
              <a:t>Be a good Role Model</a:t>
            </a:r>
            <a:endParaRPr lang="en-GB" dirty="0"/>
          </a:p>
        </p:txBody>
      </p:sp>
      <p:sp>
        <p:nvSpPr>
          <p:cNvPr id="3" name="Subtitle 2"/>
          <p:cNvSpPr>
            <a:spLocks noGrp="1"/>
          </p:cNvSpPr>
          <p:nvPr>
            <p:ph type="subTitle" idx="1"/>
          </p:nvPr>
        </p:nvSpPr>
        <p:spPr>
          <a:xfrm>
            <a:off x="1371600" y="900113"/>
            <a:ext cx="6400800" cy="904875"/>
          </a:xfrm>
        </p:spPr>
        <p:txBody>
          <a:bodyPr/>
          <a:lstStyle/>
          <a:p>
            <a:pPr algn="l">
              <a:defRPr/>
            </a:pPr>
            <a:r>
              <a:rPr lang="en-GB" sz="2400" dirty="0" smtClean="0"/>
              <a:t>As a contractor you will be under constant observation by your clients management and staff, make sure you lead by example at all times</a:t>
            </a:r>
            <a:r>
              <a:rPr lang="en-GB" sz="2800" dirty="0" smtClean="0"/>
              <a:t>.</a:t>
            </a:r>
          </a:p>
          <a:p>
            <a:pPr marL="457200" indent="-457200" algn="l">
              <a:buFont typeface="Arial" panose="020B0604020202020204" pitchFamily="34" charset="0"/>
              <a:buChar char="•"/>
              <a:defRPr/>
            </a:pPr>
            <a:r>
              <a:rPr lang="en-GB" sz="2400" dirty="0" smtClean="0"/>
              <a:t>Have your Risk Assessment and Method Statement prepared and signed.</a:t>
            </a:r>
          </a:p>
          <a:p>
            <a:pPr marL="457200" indent="-457200" algn="l">
              <a:buFont typeface="Arial" panose="020B0604020202020204" pitchFamily="34" charset="0"/>
              <a:buChar char="•"/>
              <a:defRPr/>
            </a:pPr>
            <a:r>
              <a:rPr lang="en-GB" sz="2400" dirty="0" smtClean="0"/>
              <a:t>Wear all required PPE</a:t>
            </a:r>
          </a:p>
          <a:p>
            <a:pPr marL="457200" indent="-457200" algn="l">
              <a:buFont typeface="Arial" panose="020B0604020202020204" pitchFamily="34" charset="0"/>
              <a:buChar char="•"/>
              <a:defRPr/>
            </a:pPr>
            <a:r>
              <a:rPr lang="en-GB" sz="2400" dirty="0" smtClean="0"/>
              <a:t>Ensure you can prove competency</a:t>
            </a:r>
          </a:p>
          <a:p>
            <a:pPr marL="457200" indent="-457200" algn="l">
              <a:buFont typeface="Arial" panose="020B0604020202020204" pitchFamily="34" charset="0"/>
              <a:buChar char="•"/>
              <a:defRPr/>
            </a:pPr>
            <a:r>
              <a:rPr lang="en-GB" sz="2400" dirty="0" smtClean="0"/>
              <a:t>Ensure all equipment used is fit for purpose, included in a maintenance plan and has been checked prior to use</a:t>
            </a:r>
          </a:p>
          <a:p>
            <a:pPr marL="457200" indent="-457200" algn="l">
              <a:buFont typeface="Arial" panose="020B0604020202020204" pitchFamily="34" charset="0"/>
              <a:buChar char="•"/>
              <a:defRPr/>
            </a:pPr>
            <a:endParaRPr lang="en-GB" sz="2400" dirty="0" smtClean="0"/>
          </a:p>
          <a:p>
            <a:pPr>
              <a:defRPr/>
            </a:pPr>
            <a:endParaRPr lang="en-GB" sz="3200" dirty="0" smtClean="0"/>
          </a:p>
          <a:p>
            <a:pPr>
              <a:defRPr/>
            </a:pP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463"/>
            <a:ext cx="7772400" cy="957262"/>
          </a:xfrm>
        </p:spPr>
        <p:txBody>
          <a:bodyPr/>
          <a:lstStyle/>
          <a:p>
            <a:pPr>
              <a:defRPr/>
            </a:pPr>
            <a:r>
              <a:rPr lang="en-GB" dirty="0" smtClean="0"/>
              <a:t>Be a good Role Model</a:t>
            </a:r>
            <a:endParaRPr lang="en-GB" dirty="0"/>
          </a:p>
        </p:txBody>
      </p:sp>
      <p:sp>
        <p:nvSpPr>
          <p:cNvPr id="3" name="Subtitle 2"/>
          <p:cNvSpPr>
            <a:spLocks noGrp="1"/>
          </p:cNvSpPr>
          <p:nvPr>
            <p:ph type="subTitle" idx="1"/>
          </p:nvPr>
        </p:nvSpPr>
        <p:spPr>
          <a:xfrm>
            <a:off x="1371600" y="900113"/>
            <a:ext cx="6400800" cy="904875"/>
          </a:xfrm>
        </p:spPr>
        <p:txBody>
          <a:bodyPr/>
          <a:lstStyle/>
          <a:p>
            <a:pPr marL="457200" indent="-457200" algn="l">
              <a:buFont typeface="Arial" panose="020B0604020202020204" pitchFamily="34" charset="0"/>
              <a:buChar char="•"/>
              <a:defRPr/>
            </a:pPr>
            <a:r>
              <a:rPr lang="en-GB" sz="2400" dirty="0" smtClean="0"/>
              <a:t>Hold regular meetings with clients and staff to discuss performance monitoring and/or accident investigations.</a:t>
            </a:r>
          </a:p>
          <a:p>
            <a:pPr marL="457200" indent="-457200" algn="l">
              <a:buFont typeface="Arial" panose="020B0604020202020204" pitchFamily="34" charset="0"/>
              <a:buChar char="•"/>
              <a:defRPr/>
            </a:pPr>
            <a:r>
              <a:rPr lang="en-GB" sz="2400" dirty="0" smtClean="0"/>
              <a:t>Keep your work area and any welfare facilities tidy.</a:t>
            </a:r>
          </a:p>
          <a:p>
            <a:pPr marL="457200" indent="-457200" algn="l">
              <a:buFont typeface="Arial" panose="020B0604020202020204" pitchFamily="34" charset="0"/>
              <a:buChar char="•"/>
              <a:defRPr/>
            </a:pPr>
            <a:r>
              <a:rPr lang="en-GB" sz="2400" dirty="0" smtClean="0"/>
              <a:t>Maintain your standards</a:t>
            </a:r>
          </a:p>
          <a:p>
            <a:pPr marL="457200" indent="-457200" algn="l">
              <a:buFont typeface="Arial" panose="020B0604020202020204" pitchFamily="34" charset="0"/>
              <a:buChar char="•"/>
              <a:defRPr/>
            </a:pPr>
            <a:r>
              <a:rPr lang="en-GB" sz="2400" dirty="0" smtClean="0"/>
              <a:t>If you have any concerns, don’t be backward in coming forward!</a:t>
            </a:r>
          </a:p>
          <a:p>
            <a:pPr marL="457200" indent="-457200" algn="l">
              <a:buFont typeface="Arial" panose="020B0604020202020204" pitchFamily="34" charset="0"/>
              <a:buChar char="•"/>
              <a:defRPr/>
            </a:pPr>
            <a:endParaRPr lang="en-GB" sz="2400" dirty="0" smtClean="0"/>
          </a:p>
          <a:p>
            <a:pPr>
              <a:defRPr/>
            </a:pPr>
            <a:endParaRPr lang="en-GB" sz="3200" dirty="0" smtClean="0"/>
          </a:p>
          <a:p>
            <a:pPr>
              <a:defRPr/>
            </a:pP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Quarry Contractors</a:t>
            </a:r>
            <a:endParaRPr lang="en-GB" dirty="0"/>
          </a:p>
        </p:txBody>
      </p:sp>
      <p:sp>
        <p:nvSpPr>
          <p:cNvPr id="3" name="Subtitle 2"/>
          <p:cNvSpPr>
            <a:spLocks noGrp="1"/>
          </p:cNvSpPr>
          <p:nvPr>
            <p:ph type="subTitle" idx="1"/>
          </p:nvPr>
        </p:nvSpPr>
        <p:spPr>
          <a:xfrm>
            <a:off x="1371600" y="2451100"/>
            <a:ext cx="6400800" cy="1752600"/>
          </a:xfrm>
        </p:spPr>
        <p:txBody>
          <a:bodyPr/>
          <a:lstStyle/>
          <a:p>
            <a:pPr>
              <a:defRPr/>
            </a:pPr>
            <a:r>
              <a:rPr lang="en-GB" sz="3200" dirty="0" smtClean="0"/>
              <a:t>Produce a suitable and sufficient Risk Assessment and </a:t>
            </a:r>
            <a:r>
              <a:rPr lang="en-GB" sz="3200" dirty="0"/>
              <a:t>M</a:t>
            </a:r>
            <a:r>
              <a:rPr lang="en-GB" sz="3200" dirty="0" smtClean="0"/>
              <a:t>ethod Statement (RAMS)</a:t>
            </a:r>
          </a:p>
          <a:p>
            <a:pPr>
              <a:defRPr/>
            </a:pP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Risk Assessment</a:t>
            </a:r>
            <a:endParaRPr lang="en-GB" dirty="0"/>
          </a:p>
        </p:txBody>
      </p:sp>
      <p:sp>
        <p:nvSpPr>
          <p:cNvPr id="3" name="Subtitle 2"/>
          <p:cNvSpPr>
            <a:spLocks noGrp="1"/>
          </p:cNvSpPr>
          <p:nvPr>
            <p:ph type="subTitle" idx="1"/>
          </p:nvPr>
        </p:nvSpPr>
        <p:spPr>
          <a:xfrm>
            <a:off x="1371600" y="1751013"/>
            <a:ext cx="6400800" cy="1752600"/>
          </a:xfrm>
        </p:spPr>
        <p:txBody>
          <a:bodyPr/>
          <a:lstStyle/>
          <a:p>
            <a:pPr>
              <a:defRPr/>
            </a:pPr>
            <a:endParaRPr lang="en-GB" sz="3200" dirty="0"/>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1503363"/>
            <a:ext cx="370522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16225" y="1579563"/>
            <a:ext cx="976313" cy="227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Method Statement</a:t>
            </a:r>
            <a:endParaRPr lang="en-GB" dirty="0"/>
          </a:p>
        </p:txBody>
      </p:sp>
      <p:sp>
        <p:nvSpPr>
          <p:cNvPr id="3" name="Subtitle 2"/>
          <p:cNvSpPr>
            <a:spLocks noGrp="1"/>
          </p:cNvSpPr>
          <p:nvPr>
            <p:ph type="subTitle" idx="1"/>
          </p:nvPr>
        </p:nvSpPr>
        <p:spPr>
          <a:xfrm>
            <a:off x="1371600" y="1751013"/>
            <a:ext cx="6400800" cy="1752600"/>
          </a:xfrm>
        </p:spPr>
        <p:txBody>
          <a:bodyPr/>
          <a:lstStyle/>
          <a:p>
            <a:pPr>
              <a:defRPr/>
            </a:pPr>
            <a:endParaRPr lang="en-GB" sz="3200" dirty="0"/>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477963"/>
            <a:ext cx="35433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4963" y="1527175"/>
            <a:ext cx="957262"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Quarry Contractors</a:t>
            </a:r>
            <a:endParaRPr lang="en-GB" dirty="0"/>
          </a:p>
        </p:txBody>
      </p:sp>
      <p:sp>
        <p:nvSpPr>
          <p:cNvPr id="3" name="Subtitle 2"/>
          <p:cNvSpPr>
            <a:spLocks noGrp="1"/>
          </p:cNvSpPr>
          <p:nvPr>
            <p:ph type="subTitle" idx="1"/>
          </p:nvPr>
        </p:nvSpPr>
        <p:spPr>
          <a:xfrm>
            <a:off x="1371600" y="1787525"/>
            <a:ext cx="6400800" cy="904875"/>
          </a:xfrm>
        </p:spPr>
        <p:txBody>
          <a:bodyPr/>
          <a:lstStyle/>
          <a:p>
            <a:pPr>
              <a:defRPr/>
            </a:pPr>
            <a:r>
              <a:rPr lang="en-GB" sz="3200" dirty="0" smtClean="0"/>
              <a:t>Competency</a:t>
            </a:r>
          </a:p>
          <a:p>
            <a:pPr>
              <a:defRPr/>
            </a:pPr>
            <a:endParaRPr lang="en-GB" sz="3200" dirty="0" smtClean="0"/>
          </a:p>
          <a:p>
            <a:pPr>
              <a:defRPr/>
            </a:pPr>
            <a:endParaRPr lang="en-GB" sz="3200" dirty="0"/>
          </a:p>
        </p:txBody>
      </p:sp>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2973388"/>
            <a:ext cx="4389437"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Provision of Work Equipment</a:t>
            </a:r>
            <a:endParaRPr lang="en-GB" dirty="0"/>
          </a:p>
        </p:txBody>
      </p:sp>
      <p:sp>
        <p:nvSpPr>
          <p:cNvPr id="3" name="Subtitle 2"/>
          <p:cNvSpPr>
            <a:spLocks noGrp="1"/>
          </p:cNvSpPr>
          <p:nvPr>
            <p:ph type="subTitle" idx="1"/>
          </p:nvPr>
        </p:nvSpPr>
        <p:spPr>
          <a:xfrm>
            <a:off x="1371600" y="1787525"/>
            <a:ext cx="6400800" cy="904875"/>
          </a:xfrm>
        </p:spPr>
        <p:txBody>
          <a:bodyPr/>
          <a:lstStyle/>
          <a:p>
            <a:pPr algn="l">
              <a:defRPr/>
            </a:pPr>
            <a:r>
              <a:rPr lang="en-GB" sz="2800" dirty="0" smtClean="0"/>
              <a:t>Ensure all work equipment is fit for use</a:t>
            </a:r>
          </a:p>
          <a:p>
            <a:pPr algn="l">
              <a:defRPr/>
            </a:pPr>
            <a:r>
              <a:rPr lang="en-GB" sz="2800" dirty="0" smtClean="0"/>
              <a:t>This includes any machinery, appliance, apparatus or tool. </a:t>
            </a:r>
          </a:p>
          <a:p>
            <a:pPr algn="l">
              <a:defRPr/>
            </a:pPr>
            <a:r>
              <a:rPr lang="en-GB" sz="2800" dirty="0" smtClean="0"/>
              <a:t>Examples include: hammers, knives, ladders, dumper truck, conveyor belt, crusher, weighbridge</a:t>
            </a:r>
          </a:p>
          <a:p>
            <a:pPr>
              <a:defRPr/>
            </a:pPr>
            <a:endParaRPr lang="en-GB" sz="3200" dirty="0" smtClean="0"/>
          </a:p>
          <a:p>
            <a:pPr>
              <a:defRPr/>
            </a:pP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Use of Work Equipment</a:t>
            </a:r>
            <a:endParaRPr lang="en-GB" dirty="0"/>
          </a:p>
        </p:txBody>
      </p:sp>
      <p:sp>
        <p:nvSpPr>
          <p:cNvPr id="3" name="Subtitle 2"/>
          <p:cNvSpPr>
            <a:spLocks noGrp="1"/>
          </p:cNvSpPr>
          <p:nvPr>
            <p:ph type="subTitle" idx="1"/>
          </p:nvPr>
        </p:nvSpPr>
        <p:spPr>
          <a:xfrm>
            <a:off x="1371600" y="1787525"/>
            <a:ext cx="6400800" cy="904875"/>
          </a:xfrm>
        </p:spPr>
        <p:txBody>
          <a:bodyPr/>
          <a:lstStyle/>
          <a:p>
            <a:pPr algn="l">
              <a:defRPr/>
            </a:pPr>
            <a:r>
              <a:rPr lang="en-GB" sz="2800" dirty="0" smtClean="0"/>
              <a:t>Use of work equipment: This includes starting, stopping, erecting, installing, dismantling, programming, setting, using, transporting, repairing, modifying, maintaining, servicing and cleaning</a:t>
            </a:r>
          </a:p>
          <a:p>
            <a:pPr>
              <a:defRPr/>
            </a:pPr>
            <a:endParaRPr lang="en-GB" sz="3200" dirty="0" smtClean="0"/>
          </a:p>
          <a:p>
            <a:pPr>
              <a:defRPr/>
            </a:pP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Suitability of Work Equipment</a:t>
            </a:r>
            <a:endParaRPr lang="en-GB" dirty="0"/>
          </a:p>
        </p:txBody>
      </p:sp>
      <p:sp>
        <p:nvSpPr>
          <p:cNvPr id="3" name="Subtitle 2"/>
          <p:cNvSpPr>
            <a:spLocks noGrp="1"/>
          </p:cNvSpPr>
          <p:nvPr>
            <p:ph type="subTitle" idx="1"/>
          </p:nvPr>
        </p:nvSpPr>
        <p:spPr>
          <a:xfrm>
            <a:off x="1371600" y="1787525"/>
            <a:ext cx="6400800" cy="904875"/>
          </a:xfrm>
        </p:spPr>
        <p:txBody>
          <a:bodyPr/>
          <a:lstStyle/>
          <a:p>
            <a:pPr algn="l">
              <a:defRPr/>
            </a:pPr>
            <a:r>
              <a:rPr lang="en-GB" sz="2800" dirty="0" smtClean="0"/>
              <a:t>An employer is required to :</a:t>
            </a:r>
          </a:p>
          <a:p>
            <a:pPr algn="l">
              <a:defRPr/>
            </a:pPr>
            <a:r>
              <a:rPr lang="en-GB" sz="2800" dirty="0" smtClean="0"/>
              <a:t>Ensure that work equipment is suitable for the purpose for which it is used.</a:t>
            </a:r>
          </a:p>
          <a:p>
            <a:pPr algn="l">
              <a:defRPr/>
            </a:pPr>
            <a:r>
              <a:rPr lang="en-GB" sz="2800" dirty="0" smtClean="0"/>
              <a:t>Selection of work equipment must have regard to working conditions and any additional risks posed by the use of the work equipment</a:t>
            </a:r>
          </a:p>
          <a:p>
            <a:pPr algn="l">
              <a:defRPr/>
            </a:pPr>
            <a:r>
              <a:rPr lang="en-GB" sz="2800" dirty="0" smtClean="0"/>
              <a:t>The equipment must only be used for operations for which it is suitable.</a:t>
            </a:r>
          </a:p>
          <a:p>
            <a:pPr>
              <a:defRPr/>
            </a:pPr>
            <a:endParaRPr lang="en-GB" sz="3200" dirty="0" smtClean="0"/>
          </a:p>
          <a:p>
            <a:pPr>
              <a:defRPr/>
            </a:pP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8313"/>
            <a:ext cx="7772400" cy="1470025"/>
          </a:xfrm>
        </p:spPr>
        <p:txBody>
          <a:bodyPr/>
          <a:lstStyle/>
          <a:p>
            <a:pPr>
              <a:defRPr/>
            </a:pPr>
            <a:r>
              <a:rPr lang="en-GB" dirty="0" smtClean="0"/>
              <a:t>Performance Monitoring</a:t>
            </a:r>
            <a:endParaRPr lang="en-GB" dirty="0"/>
          </a:p>
        </p:txBody>
      </p:sp>
      <p:sp>
        <p:nvSpPr>
          <p:cNvPr id="3" name="Subtitle 2"/>
          <p:cNvSpPr>
            <a:spLocks noGrp="1"/>
          </p:cNvSpPr>
          <p:nvPr>
            <p:ph type="subTitle" idx="1"/>
          </p:nvPr>
        </p:nvSpPr>
        <p:spPr>
          <a:xfrm>
            <a:off x="1371600" y="1787525"/>
            <a:ext cx="6400800" cy="904875"/>
          </a:xfrm>
        </p:spPr>
        <p:txBody>
          <a:bodyPr/>
          <a:lstStyle/>
          <a:p>
            <a:pPr>
              <a:defRPr/>
            </a:pPr>
            <a:endParaRPr lang="en-GB" sz="2800" dirty="0" smtClean="0"/>
          </a:p>
          <a:p>
            <a:pPr>
              <a:defRPr/>
            </a:pPr>
            <a:endParaRPr lang="en-GB" sz="3200" dirty="0" smtClean="0"/>
          </a:p>
          <a:p>
            <a:pPr>
              <a:defRPr/>
            </a:pPr>
            <a:endParaRPr lang="en-GB" sz="3200" dirty="0"/>
          </a:p>
        </p:txBody>
      </p: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2343150"/>
            <a:ext cx="40751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1057</Words>
  <Application>Microsoft Office PowerPoint</Application>
  <PresentationFormat>On-screen Show (4:3)</PresentationFormat>
  <Paragraphs>87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ＭＳ Ｐゴシック</vt:lpstr>
      <vt:lpstr>Calibri</vt:lpstr>
      <vt:lpstr>Office Theme</vt:lpstr>
      <vt:lpstr>Quarry Contractors</vt:lpstr>
      <vt:lpstr>Quarry Contractors</vt:lpstr>
      <vt:lpstr>Risk Assessment</vt:lpstr>
      <vt:lpstr>Method Statement</vt:lpstr>
      <vt:lpstr>Quarry Contractors</vt:lpstr>
      <vt:lpstr>Provision of Work Equipment</vt:lpstr>
      <vt:lpstr>Use of Work Equipment</vt:lpstr>
      <vt:lpstr>Suitability of Work Equipment</vt:lpstr>
      <vt:lpstr>Performance Monitoring</vt:lpstr>
      <vt:lpstr>Accident Investigation</vt:lpstr>
      <vt:lpstr>Be a good Role Model</vt:lpstr>
      <vt:lpstr>Be a good Role Model</vt:lpstr>
    </vt:vector>
  </TitlesOfParts>
  <Company>Print Revolution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Roy Bush</cp:lastModifiedBy>
  <cp:revision>52</cp:revision>
  <dcterms:created xsi:type="dcterms:W3CDTF">2013-01-09T16:16:24Z</dcterms:created>
  <dcterms:modified xsi:type="dcterms:W3CDTF">2016-06-09T07:44:10Z</dcterms:modified>
</cp:coreProperties>
</file>