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61.jpg" ContentType="image/png"/>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920" r:id="rId1"/>
  </p:sldMasterIdLst>
  <p:notesMasterIdLst>
    <p:notesMasterId r:id="rId59"/>
  </p:notesMasterIdLst>
  <p:handoutMasterIdLst>
    <p:handoutMasterId r:id="rId60"/>
  </p:handoutMasterIdLst>
  <p:sldIdLst>
    <p:sldId id="301" r:id="rId2"/>
    <p:sldId id="324" r:id="rId3"/>
    <p:sldId id="256" r:id="rId4"/>
    <p:sldId id="257" r:id="rId5"/>
    <p:sldId id="296" r:id="rId6"/>
    <p:sldId id="349" r:id="rId7"/>
    <p:sldId id="258" r:id="rId8"/>
    <p:sldId id="261" r:id="rId9"/>
    <p:sldId id="263" r:id="rId10"/>
    <p:sldId id="264" r:id="rId11"/>
    <p:sldId id="325" r:id="rId12"/>
    <p:sldId id="326" r:id="rId13"/>
    <p:sldId id="266" r:id="rId14"/>
    <p:sldId id="285" r:id="rId15"/>
    <p:sldId id="327" r:id="rId16"/>
    <p:sldId id="286" r:id="rId17"/>
    <p:sldId id="268" r:id="rId18"/>
    <p:sldId id="269" r:id="rId19"/>
    <p:sldId id="270" r:id="rId20"/>
    <p:sldId id="271" r:id="rId21"/>
    <p:sldId id="272" r:id="rId22"/>
    <p:sldId id="328" r:id="rId23"/>
    <p:sldId id="329" r:id="rId24"/>
    <p:sldId id="331" r:id="rId25"/>
    <p:sldId id="303" r:id="rId26"/>
    <p:sldId id="320" r:id="rId27"/>
    <p:sldId id="302" r:id="rId28"/>
    <p:sldId id="323" r:id="rId29"/>
    <p:sldId id="304" r:id="rId30"/>
    <p:sldId id="334" r:id="rId31"/>
    <p:sldId id="335" r:id="rId32"/>
    <p:sldId id="336" r:id="rId33"/>
    <p:sldId id="305" r:id="rId34"/>
    <p:sldId id="306" r:id="rId35"/>
    <p:sldId id="307" r:id="rId36"/>
    <p:sldId id="308" r:id="rId37"/>
    <p:sldId id="309" r:id="rId38"/>
    <p:sldId id="310" r:id="rId39"/>
    <p:sldId id="311" r:id="rId40"/>
    <p:sldId id="312" r:id="rId41"/>
    <p:sldId id="338" r:id="rId42"/>
    <p:sldId id="339" r:id="rId43"/>
    <p:sldId id="341" r:id="rId44"/>
    <p:sldId id="313" r:id="rId45"/>
    <p:sldId id="314" r:id="rId46"/>
    <p:sldId id="317" r:id="rId47"/>
    <p:sldId id="318" r:id="rId48"/>
    <p:sldId id="343" r:id="rId49"/>
    <p:sldId id="344" r:id="rId50"/>
    <p:sldId id="345" r:id="rId51"/>
    <p:sldId id="347" r:id="rId52"/>
    <p:sldId id="319" r:id="rId53"/>
    <p:sldId id="260" r:id="rId54"/>
    <p:sldId id="351" r:id="rId55"/>
    <p:sldId id="321" r:id="rId56"/>
    <p:sldId id="350" r:id="rId57"/>
    <p:sldId id="322" r:id="rId58"/>
  </p:sldIdLst>
  <p:sldSz cx="12192000" cy="6858000"/>
  <p:notesSz cx="6797675" cy="9926638"/>
  <p:defaultTextStyle>
    <a:defPPr>
      <a:defRPr lang="en-US"/>
    </a:defPPr>
    <a:lvl1pPr algn="l" rtl="0" fontAlgn="base">
      <a:spcBef>
        <a:spcPct val="0"/>
      </a:spcBef>
      <a:spcAft>
        <a:spcPct val="0"/>
      </a:spcAft>
      <a:defRPr sz="3200" kern="1200">
        <a:solidFill>
          <a:schemeClr val="tx1"/>
        </a:solidFill>
        <a:latin typeface="Arial" charset="0"/>
        <a:ea typeface="+mn-ea"/>
        <a:cs typeface="Arial" charset="0"/>
      </a:defRPr>
    </a:lvl1pPr>
    <a:lvl2pPr marL="457200" algn="l" rtl="0" fontAlgn="base">
      <a:spcBef>
        <a:spcPct val="0"/>
      </a:spcBef>
      <a:spcAft>
        <a:spcPct val="0"/>
      </a:spcAft>
      <a:defRPr sz="3200" kern="1200">
        <a:solidFill>
          <a:schemeClr val="tx1"/>
        </a:solidFill>
        <a:latin typeface="Arial" charset="0"/>
        <a:ea typeface="+mn-ea"/>
        <a:cs typeface="Arial" charset="0"/>
      </a:defRPr>
    </a:lvl2pPr>
    <a:lvl3pPr marL="914400" algn="l" rtl="0" fontAlgn="base">
      <a:spcBef>
        <a:spcPct val="0"/>
      </a:spcBef>
      <a:spcAft>
        <a:spcPct val="0"/>
      </a:spcAft>
      <a:defRPr sz="3200" kern="1200">
        <a:solidFill>
          <a:schemeClr val="tx1"/>
        </a:solidFill>
        <a:latin typeface="Arial" charset="0"/>
        <a:ea typeface="+mn-ea"/>
        <a:cs typeface="Arial" charset="0"/>
      </a:defRPr>
    </a:lvl3pPr>
    <a:lvl4pPr marL="1371600" algn="l" rtl="0" fontAlgn="base">
      <a:spcBef>
        <a:spcPct val="0"/>
      </a:spcBef>
      <a:spcAft>
        <a:spcPct val="0"/>
      </a:spcAft>
      <a:defRPr sz="3200" kern="1200">
        <a:solidFill>
          <a:schemeClr val="tx1"/>
        </a:solidFill>
        <a:latin typeface="Arial" charset="0"/>
        <a:ea typeface="+mn-ea"/>
        <a:cs typeface="Arial" charset="0"/>
      </a:defRPr>
    </a:lvl4pPr>
    <a:lvl5pPr marL="1828800" algn="l" rtl="0" fontAlgn="base">
      <a:spcBef>
        <a:spcPct val="0"/>
      </a:spcBef>
      <a:spcAft>
        <a:spcPct val="0"/>
      </a:spcAft>
      <a:defRPr sz="3200" kern="1200">
        <a:solidFill>
          <a:schemeClr val="tx1"/>
        </a:solidFill>
        <a:latin typeface="Arial" charset="0"/>
        <a:ea typeface="+mn-ea"/>
        <a:cs typeface="Arial" charset="0"/>
      </a:defRPr>
    </a:lvl5pPr>
    <a:lvl6pPr marL="2286000" algn="l" defTabSz="914400" rtl="0" eaLnBrk="1" latinLnBrk="0" hangingPunct="1">
      <a:defRPr sz="3200" kern="1200">
        <a:solidFill>
          <a:schemeClr val="tx1"/>
        </a:solidFill>
        <a:latin typeface="Arial" charset="0"/>
        <a:ea typeface="+mn-ea"/>
        <a:cs typeface="Arial" charset="0"/>
      </a:defRPr>
    </a:lvl6pPr>
    <a:lvl7pPr marL="2743200" algn="l" defTabSz="914400" rtl="0" eaLnBrk="1" latinLnBrk="0" hangingPunct="1">
      <a:defRPr sz="3200" kern="1200">
        <a:solidFill>
          <a:schemeClr val="tx1"/>
        </a:solidFill>
        <a:latin typeface="Arial" charset="0"/>
        <a:ea typeface="+mn-ea"/>
        <a:cs typeface="Arial" charset="0"/>
      </a:defRPr>
    </a:lvl7pPr>
    <a:lvl8pPr marL="3200400" algn="l" defTabSz="914400" rtl="0" eaLnBrk="1" latinLnBrk="0" hangingPunct="1">
      <a:defRPr sz="3200" kern="1200">
        <a:solidFill>
          <a:schemeClr val="tx1"/>
        </a:solidFill>
        <a:latin typeface="Arial" charset="0"/>
        <a:ea typeface="+mn-ea"/>
        <a:cs typeface="Arial" charset="0"/>
      </a:defRPr>
    </a:lvl8pPr>
    <a:lvl9pPr marL="3657600" algn="l" defTabSz="914400" rtl="0" eaLnBrk="1" latinLnBrk="0" hangingPunct="1">
      <a:defRPr sz="3200"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45831F61-B083-4701-BA90-D1130FC3111F}">
          <p14:sldIdLst>
            <p14:sldId id="301"/>
            <p14:sldId id="324"/>
            <p14:sldId id="256"/>
            <p14:sldId id="257"/>
            <p14:sldId id="296"/>
            <p14:sldId id="349"/>
            <p14:sldId id="258"/>
            <p14:sldId id="261"/>
            <p14:sldId id="263"/>
            <p14:sldId id="264"/>
            <p14:sldId id="325"/>
            <p14:sldId id="326"/>
            <p14:sldId id="266"/>
            <p14:sldId id="285"/>
            <p14:sldId id="327"/>
            <p14:sldId id="286"/>
            <p14:sldId id="268"/>
            <p14:sldId id="269"/>
            <p14:sldId id="270"/>
            <p14:sldId id="271"/>
            <p14:sldId id="272"/>
            <p14:sldId id="328"/>
            <p14:sldId id="329"/>
            <p14:sldId id="331"/>
            <p14:sldId id="303"/>
            <p14:sldId id="320"/>
            <p14:sldId id="302"/>
            <p14:sldId id="323"/>
            <p14:sldId id="304"/>
            <p14:sldId id="334"/>
            <p14:sldId id="335"/>
            <p14:sldId id="336"/>
            <p14:sldId id="305"/>
            <p14:sldId id="306"/>
            <p14:sldId id="307"/>
            <p14:sldId id="308"/>
            <p14:sldId id="309"/>
            <p14:sldId id="310"/>
            <p14:sldId id="311"/>
            <p14:sldId id="312"/>
            <p14:sldId id="338"/>
            <p14:sldId id="339"/>
            <p14:sldId id="341"/>
            <p14:sldId id="313"/>
            <p14:sldId id="314"/>
            <p14:sldId id="317"/>
            <p14:sldId id="318"/>
            <p14:sldId id="343"/>
            <p14:sldId id="344"/>
            <p14:sldId id="345"/>
            <p14:sldId id="347"/>
            <p14:sldId id="319"/>
            <p14:sldId id="260"/>
            <p14:sldId id="351"/>
            <p14:sldId id="321"/>
            <p14:sldId id="350"/>
            <p14:sldId id="322"/>
          </p14:sldIdLst>
        </p14:section>
      </p14:sectionLst>
    </p:ext>
    <p:ext uri="{EFAFB233-063F-42B5-8137-9DF3F51BA10A}">
      <p15:sldGuideLst xmlns:p15="http://schemas.microsoft.com/office/powerpoint/2012/main">
        <p15:guide id="1" orient="horz" pos="2432" userDrawn="1">
          <p15:clr>
            <a:srgbClr val="A4A3A4"/>
          </p15:clr>
        </p15:guide>
        <p15:guide id="2" orient="horz" pos="1525" userDrawn="1">
          <p15:clr>
            <a:srgbClr val="A4A3A4"/>
          </p15:clr>
        </p15:guide>
        <p15:guide id="3" orient="horz" pos="4110" userDrawn="1">
          <p15:clr>
            <a:srgbClr val="A4A3A4"/>
          </p15:clr>
        </p15:guide>
        <p15:guide id="4" pos="4445" userDrawn="1">
          <p15:clr>
            <a:srgbClr val="A4A3A4"/>
          </p15:clr>
        </p15:guide>
        <p15:guide id="5" pos="816" userDrawn="1">
          <p15:clr>
            <a:srgbClr val="A4A3A4"/>
          </p15:clr>
        </p15:guide>
        <p15:guide id="9" pos="1336" userDrawn="1">
          <p15:clr>
            <a:srgbClr val="A4A3A4"/>
          </p15:clr>
        </p15:guide>
        <p15:guide id="10" orient="horz" pos="1794" userDrawn="1">
          <p15:clr>
            <a:srgbClr val="A4A3A4"/>
          </p15:clr>
        </p15:guide>
        <p15:guide id="11" orient="horz" pos="3588" userDrawn="1">
          <p15:clr>
            <a:srgbClr val="A4A3A4"/>
          </p15:clr>
        </p15:guide>
        <p15:guide id="12" pos="7287" userDrawn="1">
          <p15:clr>
            <a:srgbClr val="A4A3A4"/>
          </p15:clr>
        </p15:guide>
        <p15:guide id="13" pos="368" userDrawn="1">
          <p15:clr>
            <a:srgbClr val="A4A3A4"/>
          </p15:clr>
        </p15:guide>
        <p15:guide id="14" pos="5456" userDrawn="1">
          <p15:clr>
            <a:srgbClr val="A4A3A4"/>
          </p15:clr>
        </p15:guide>
        <p15:guide id="15" pos="6496" userDrawn="1">
          <p15:clr>
            <a:srgbClr val="A4A3A4"/>
          </p15:clr>
        </p15:guide>
        <p15:guide id="16" pos="3408" userDrawn="1">
          <p15:clr>
            <a:srgbClr val="A4A3A4"/>
          </p15:clr>
        </p15:guide>
        <p15:guide id="19" pos="2360" userDrawn="1">
          <p15:clr>
            <a:srgbClr val="A4A3A4"/>
          </p15:clr>
        </p15:guide>
      </p15:sldGuideLst>
    </p:ext>
    <p:ext uri="{2D200454-40CA-4A62-9FC3-DE9A4176ACB9}">
      <p15:notesGuideLst xmlns:p15="http://schemas.microsoft.com/office/powerpoint/2012/main">
        <p15:guide id="1" orient="horz" pos="3125"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riff" initials="G" lastIdx="47" clrIdx="0"/>
  <p:cmAuthor id="1" name="Susan" initials="S" lastIdx="10" clrIdx="1"/>
  <p:cmAuthor id="2" name="Microsoft account" initials="Ma" lastIdx="4" clrIdx="2"/>
  <p:cmAuthor id="3" name="Hywel" initials="H" lastIdx="1" clrIdx="3"/>
  <p:cmAuthor id="4" name="Rachel Stone" initials="RS" lastIdx="1" clrIdx="4">
    <p:extLst>
      <p:ext uri="{19B8F6BF-5375-455C-9EA6-DF929625EA0E}">
        <p15:presenceInfo xmlns:p15="http://schemas.microsoft.com/office/powerpoint/2012/main" userId="S::Rachel.Stone@brett.co.uk::0c487963-a1db-4363-acc7-16bd5cefe4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2DD"/>
    <a:srgbClr val="2A3692"/>
    <a:srgbClr val="121F44"/>
    <a:srgbClr val="E8E0D5"/>
    <a:srgbClr val="00A8E1"/>
    <a:srgbClr val="FFFFFF"/>
    <a:srgbClr val="000000"/>
    <a:srgbClr val="7D6A55"/>
    <a:srgbClr val="146EAA"/>
    <a:srgbClr val="117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84948" autoAdjust="0"/>
  </p:normalViewPr>
  <p:slideViewPr>
    <p:cSldViewPr snapToGrid="0">
      <p:cViewPr varScale="1">
        <p:scale>
          <a:sx n="72" d="100"/>
          <a:sy n="72" d="100"/>
        </p:scale>
        <p:origin x="1002" y="66"/>
      </p:cViewPr>
      <p:guideLst>
        <p:guide orient="horz" pos="2432"/>
        <p:guide orient="horz" pos="1525"/>
        <p:guide orient="horz" pos="4110"/>
        <p:guide pos="4445"/>
        <p:guide pos="816"/>
        <p:guide pos="1336"/>
        <p:guide orient="horz" pos="1794"/>
        <p:guide orient="horz" pos="3588"/>
        <p:guide pos="7287"/>
        <p:guide pos="368"/>
        <p:guide pos="5456"/>
        <p:guide pos="6496"/>
        <p:guide pos="3408"/>
        <p:guide pos="2360"/>
      </p:guideLst>
    </p:cSldViewPr>
  </p:slideViewPr>
  <p:outlineViewPr>
    <p:cViewPr>
      <p:scale>
        <a:sx n="33" d="100"/>
        <a:sy n="33" d="100"/>
      </p:scale>
      <p:origin x="0" y="-3264"/>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51" d="100"/>
          <a:sy n="51" d="100"/>
        </p:scale>
        <p:origin x="2976" y="72"/>
      </p:cViewPr>
      <p:guideLst>
        <p:guide orient="horz" pos="3125"/>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3" y="0"/>
            <a:ext cx="2944813" cy="496888"/>
          </a:xfrm>
          <a:prstGeom prst="rect">
            <a:avLst/>
          </a:prstGeom>
          <a:noFill/>
          <a:ln w="9525">
            <a:noFill/>
            <a:miter lim="800000"/>
            <a:headEnd/>
            <a:tailEnd/>
          </a:ln>
        </p:spPr>
        <p:txBody>
          <a:bodyPr vert="horz" wrap="square" lIns="92263" tIns="46134" rIns="92263" bIns="46134" numCol="1" anchor="t" anchorCtr="0" compatLnSpc="1">
            <a:prstTxWarp prst="textNoShape">
              <a:avLst/>
            </a:prstTxWarp>
          </a:bodyPr>
          <a:lstStyle>
            <a:lvl1pPr defTabSz="920428" eaLnBrk="0" hangingPunct="0">
              <a:defRPr sz="1200"/>
            </a:lvl1pPr>
          </a:lstStyle>
          <a:p>
            <a:pPr>
              <a:defRPr/>
            </a:pPr>
            <a:endParaRPr lang="en-GB"/>
          </a:p>
        </p:txBody>
      </p:sp>
      <p:sp>
        <p:nvSpPr>
          <p:cNvPr id="26627" name="Rectangle 3"/>
          <p:cNvSpPr>
            <a:spLocks noGrp="1" noChangeArrowheads="1"/>
          </p:cNvSpPr>
          <p:nvPr>
            <p:ph type="dt" sz="quarter" idx="1"/>
          </p:nvPr>
        </p:nvSpPr>
        <p:spPr bwMode="auto">
          <a:xfrm>
            <a:off x="3852866" y="0"/>
            <a:ext cx="2944812" cy="496888"/>
          </a:xfrm>
          <a:prstGeom prst="rect">
            <a:avLst/>
          </a:prstGeom>
          <a:noFill/>
          <a:ln w="9525">
            <a:noFill/>
            <a:miter lim="800000"/>
            <a:headEnd/>
            <a:tailEnd/>
          </a:ln>
        </p:spPr>
        <p:txBody>
          <a:bodyPr vert="horz" wrap="square" lIns="92263" tIns="46134" rIns="92263" bIns="46134" numCol="1" anchor="t" anchorCtr="0" compatLnSpc="1">
            <a:prstTxWarp prst="textNoShape">
              <a:avLst/>
            </a:prstTxWarp>
          </a:bodyPr>
          <a:lstStyle>
            <a:lvl1pPr algn="r" defTabSz="920428" eaLnBrk="0" hangingPunct="0">
              <a:defRPr sz="1200"/>
            </a:lvl1pPr>
          </a:lstStyle>
          <a:p>
            <a:pPr>
              <a:defRPr/>
            </a:pPr>
            <a:endParaRPr lang="en-GB"/>
          </a:p>
        </p:txBody>
      </p:sp>
      <p:sp>
        <p:nvSpPr>
          <p:cNvPr id="26628" name="Rectangle 4"/>
          <p:cNvSpPr>
            <a:spLocks noGrp="1" noChangeArrowheads="1"/>
          </p:cNvSpPr>
          <p:nvPr>
            <p:ph type="ftr" sz="quarter" idx="2"/>
          </p:nvPr>
        </p:nvSpPr>
        <p:spPr bwMode="auto">
          <a:xfrm>
            <a:off x="3" y="9429750"/>
            <a:ext cx="2944813" cy="496888"/>
          </a:xfrm>
          <a:prstGeom prst="rect">
            <a:avLst/>
          </a:prstGeom>
          <a:noFill/>
          <a:ln w="9525">
            <a:noFill/>
            <a:miter lim="800000"/>
            <a:headEnd/>
            <a:tailEnd/>
          </a:ln>
        </p:spPr>
        <p:txBody>
          <a:bodyPr vert="horz" wrap="square" lIns="92263" tIns="46134" rIns="92263" bIns="46134" numCol="1" anchor="b" anchorCtr="0" compatLnSpc="1">
            <a:prstTxWarp prst="textNoShape">
              <a:avLst/>
            </a:prstTxWarp>
          </a:bodyPr>
          <a:lstStyle>
            <a:lvl1pPr defTabSz="920428" eaLnBrk="0" hangingPunct="0">
              <a:defRPr sz="1200"/>
            </a:lvl1pPr>
          </a:lstStyle>
          <a:p>
            <a:pPr>
              <a:defRPr/>
            </a:pPr>
            <a:endParaRPr lang="en-GB"/>
          </a:p>
        </p:txBody>
      </p:sp>
      <p:sp>
        <p:nvSpPr>
          <p:cNvPr id="26629" name="Rectangle 5"/>
          <p:cNvSpPr>
            <a:spLocks noGrp="1" noChangeArrowheads="1"/>
          </p:cNvSpPr>
          <p:nvPr>
            <p:ph type="sldNum" sz="quarter" idx="3"/>
          </p:nvPr>
        </p:nvSpPr>
        <p:spPr bwMode="auto">
          <a:xfrm>
            <a:off x="3852866" y="9429750"/>
            <a:ext cx="2944812" cy="496888"/>
          </a:xfrm>
          <a:prstGeom prst="rect">
            <a:avLst/>
          </a:prstGeom>
          <a:noFill/>
          <a:ln w="9525">
            <a:noFill/>
            <a:miter lim="800000"/>
            <a:headEnd/>
            <a:tailEnd/>
          </a:ln>
        </p:spPr>
        <p:txBody>
          <a:bodyPr vert="horz" wrap="square" lIns="92263" tIns="46134" rIns="92263" bIns="46134" numCol="1" anchor="b" anchorCtr="0" compatLnSpc="1">
            <a:prstTxWarp prst="textNoShape">
              <a:avLst/>
            </a:prstTxWarp>
          </a:bodyPr>
          <a:lstStyle>
            <a:lvl1pPr algn="r" defTabSz="920428" eaLnBrk="0" hangingPunct="0">
              <a:defRPr sz="1200"/>
            </a:lvl1pPr>
          </a:lstStyle>
          <a:p>
            <a:pPr>
              <a:defRPr/>
            </a:pPr>
            <a:fld id="{E1BFF605-E50B-4B28-8153-71C229C25BAB}" type="slidenum">
              <a:rPr lang="en-US"/>
              <a:pPr>
                <a:defRPr/>
              </a:pPr>
              <a:t>‹#›</a:t>
            </a:fld>
            <a:endParaRPr lang="en-US"/>
          </a:p>
        </p:txBody>
      </p:sp>
    </p:spTree>
    <p:extLst>
      <p:ext uri="{BB962C8B-B14F-4D97-AF65-F5344CB8AC3E}">
        <p14:creationId xmlns:p14="http://schemas.microsoft.com/office/powerpoint/2010/main" val="4034102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5" y="4"/>
            <a:ext cx="2924175" cy="460375"/>
          </a:xfrm>
          <a:prstGeom prst="rect">
            <a:avLst/>
          </a:prstGeom>
          <a:noFill/>
          <a:ln w="9525">
            <a:noFill/>
            <a:miter lim="800000"/>
            <a:headEnd/>
            <a:tailEnd/>
          </a:ln>
        </p:spPr>
        <p:txBody>
          <a:bodyPr vert="horz" wrap="square" lIns="92263" tIns="46134" rIns="92263" bIns="46134" numCol="1" anchor="t" anchorCtr="0" compatLnSpc="1">
            <a:prstTxWarp prst="textNoShape">
              <a:avLst/>
            </a:prstTxWarp>
          </a:bodyPr>
          <a:lstStyle>
            <a:lvl1pPr defTabSz="920428" eaLnBrk="0" hangingPunct="0">
              <a:defRPr sz="1200"/>
            </a:lvl1pPr>
          </a:lstStyle>
          <a:p>
            <a:pPr>
              <a:defRPr/>
            </a:pPr>
            <a:endParaRPr lang="en-GB"/>
          </a:p>
        </p:txBody>
      </p:sp>
      <p:sp>
        <p:nvSpPr>
          <p:cNvPr id="38915" name="Rectangle 3"/>
          <p:cNvSpPr>
            <a:spLocks noGrp="1" noChangeArrowheads="1"/>
          </p:cNvSpPr>
          <p:nvPr>
            <p:ph type="dt" idx="1"/>
          </p:nvPr>
        </p:nvSpPr>
        <p:spPr bwMode="auto">
          <a:xfrm>
            <a:off x="3848105" y="4"/>
            <a:ext cx="2924175" cy="460375"/>
          </a:xfrm>
          <a:prstGeom prst="rect">
            <a:avLst/>
          </a:prstGeom>
          <a:noFill/>
          <a:ln w="9525">
            <a:noFill/>
            <a:miter lim="800000"/>
            <a:headEnd/>
            <a:tailEnd/>
          </a:ln>
        </p:spPr>
        <p:txBody>
          <a:bodyPr vert="horz" wrap="square" lIns="92263" tIns="46134" rIns="92263" bIns="46134" numCol="1" anchor="t" anchorCtr="0" compatLnSpc="1">
            <a:prstTxWarp prst="textNoShape">
              <a:avLst/>
            </a:prstTxWarp>
          </a:bodyPr>
          <a:lstStyle>
            <a:lvl1pPr algn="r" defTabSz="920428" eaLnBrk="0" hangingPunct="0">
              <a:defRPr sz="1200"/>
            </a:lvl1pPr>
          </a:lstStyle>
          <a:p>
            <a:pPr>
              <a:defRPr/>
            </a:pPr>
            <a:endParaRPr lang="en-GB"/>
          </a:p>
        </p:txBody>
      </p:sp>
      <p:sp>
        <p:nvSpPr>
          <p:cNvPr id="227332" name="Rectangle 4"/>
          <p:cNvSpPr>
            <a:spLocks noGrp="1" noRot="1" noChangeAspect="1" noChangeArrowheads="1" noTextEdit="1"/>
          </p:cNvSpPr>
          <p:nvPr>
            <p:ph type="sldImg" idx="2"/>
          </p:nvPr>
        </p:nvSpPr>
        <p:spPr bwMode="auto">
          <a:xfrm>
            <a:off x="153988" y="766763"/>
            <a:ext cx="6540500" cy="3679825"/>
          </a:xfrm>
          <a:prstGeom prst="rect">
            <a:avLst/>
          </a:prstGeom>
          <a:noFill/>
          <a:ln w="9525">
            <a:solidFill>
              <a:srgbClr val="000000"/>
            </a:solidFill>
            <a:miter lim="800000"/>
            <a:headEnd/>
            <a:tailEnd/>
          </a:ln>
        </p:spPr>
      </p:sp>
      <p:sp>
        <p:nvSpPr>
          <p:cNvPr id="38917" name="Rectangle 5"/>
          <p:cNvSpPr>
            <a:spLocks noGrp="1" noChangeArrowheads="1"/>
          </p:cNvSpPr>
          <p:nvPr>
            <p:ph type="body" sz="quarter" idx="3"/>
          </p:nvPr>
        </p:nvSpPr>
        <p:spPr bwMode="auto">
          <a:xfrm>
            <a:off x="923927" y="4678364"/>
            <a:ext cx="5002213" cy="4524375"/>
          </a:xfrm>
          <a:prstGeom prst="rect">
            <a:avLst/>
          </a:prstGeom>
          <a:noFill/>
          <a:ln w="9525">
            <a:noFill/>
            <a:miter lim="800000"/>
            <a:headEnd/>
            <a:tailEnd/>
          </a:ln>
        </p:spPr>
        <p:txBody>
          <a:bodyPr vert="horz" wrap="square" lIns="92263" tIns="46134" rIns="92263" bIns="46134"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918" name="Rectangle 6"/>
          <p:cNvSpPr>
            <a:spLocks noGrp="1" noChangeArrowheads="1"/>
          </p:cNvSpPr>
          <p:nvPr>
            <p:ph type="ftr" sz="quarter" idx="4"/>
          </p:nvPr>
        </p:nvSpPr>
        <p:spPr bwMode="auto">
          <a:xfrm>
            <a:off x="5" y="9432930"/>
            <a:ext cx="2924175" cy="460375"/>
          </a:xfrm>
          <a:prstGeom prst="rect">
            <a:avLst/>
          </a:prstGeom>
          <a:noFill/>
          <a:ln w="9525">
            <a:noFill/>
            <a:miter lim="800000"/>
            <a:headEnd/>
            <a:tailEnd/>
          </a:ln>
        </p:spPr>
        <p:txBody>
          <a:bodyPr vert="horz" wrap="square" lIns="92263" tIns="46134" rIns="92263" bIns="46134" numCol="1" anchor="b" anchorCtr="0" compatLnSpc="1">
            <a:prstTxWarp prst="textNoShape">
              <a:avLst/>
            </a:prstTxWarp>
          </a:bodyPr>
          <a:lstStyle>
            <a:lvl1pPr defTabSz="920428" eaLnBrk="0" hangingPunct="0">
              <a:defRPr sz="1200"/>
            </a:lvl1pPr>
          </a:lstStyle>
          <a:p>
            <a:pPr>
              <a:defRPr/>
            </a:pPr>
            <a:endParaRPr lang="en-GB"/>
          </a:p>
        </p:txBody>
      </p:sp>
      <p:sp>
        <p:nvSpPr>
          <p:cNvPr id="38919" name="Rectangle 7"/>
          <p:cNvSpPr>
            <a:spLocks noGrp="1" noChangeArrowheads="1"/>
          </p:cNvSpPr>
          <p:nvPr>
            <p:ph type="sldNum" sz="quarter" idx="5"/>
          </p:nvPr>
        </p:nvSpPr>
        <p:spPr bwMode="auto">
          <a:xfrm>
            <a:off x="3848105" y="9432930"/>
            <a:ext cx="2924175" cy="460375"/>
          </a:xfrm>
          <a:prstGeom prst="rect">
            <a:avLst/>
          </a:prstGeom>
          <a:noFill/>
          <a:ln w="9525">
            <a:noFill/>
            <a:miter lim="800000"/>
            <a:headEnd/>
            <a:tailEnd/>
          </a:ln>
        </p:spPr>
        <p:txBody>
          <a:bodyPr vert="horz" wrap="square" lIns="92263" tIns="46134" rIns="92263" bIns="46134" numCol="1" anchor="b" anchorCtr="0" compatLnSpc="1">
            <a:prstTxWarp prst="textNoShape">
              <a:avLst/>
            </a:prstTxWarp>
          </a:bodyPr>
          <a:lstStyle>
            <a:lvl1pPr algn="r" defTabSz="920428" eaLnBrk="0" hangingPunct="0">
              <a:defRPr sz="1200"/>
            </a:lvl1pPr>
          </a:lstStyle>
          <a:p>
            <a:pPr>
              <a:defRPr/>
            </a:pPr>
            <a:fld id="{E51FB795-872A-4E41-95F1-E2ED6BDF3E73}" type="slidenum">
              <a:rPr lang="en-GB"/>
              <a:pPr>
                <a:defRPr/>
              </a:pPr>
              <a:t>‹#›</a:t>
            </a:fld>
            <a:endParaRPr lang="en-GB"/>
          </a:p>
        </p:txBody>
      </p:sp>
    </p:spTree>
    <p:extLst>
      <p:ext uri="{BB962C8B-B14F-4D97-AF65-F5344CB8AC3E}">
        <p14:creationId xmlns:p14="http://schemas.microsoft.com/office/powerpoint/2010/main" val="19701435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&lt;CLICK&gt; to start</a:t>
            </a:r>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1</a:t>
            </a:fld>
            <a:endParaRPr lang="en-GB"/>
          </a:p>
        </p:txBody>
      </p:sp>
    </p:spTree>
    <p:extLst>
      <p:ext uri="{BB962C8B-B14F-4D97-AF65-F5344CB8AC3E}">
        <p14:creationId xmlns:p14="http://schemas.microsoft.com/office/powerpoint/2010/main" val="3506111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endParaRPr lang="en-GB" u="none" dirty="0"/>
          </a:p>
          <a:p>
            <a:endParaRPr lang="en-GB" u="none" dirty="0"/>
          </a:p>
          <a:p>
            <a:r>
              <a:rPr lang="en-GB" u="none" dirty="0"/>
              <a:t>So how do I fill one out?</a:t>
            </a:r>
          </a:p>
          <a:p>
            <a:endParaRPr lang="en-GB" u="none" dirty="0"/>
          </a:p>
          <a:p>
            <a:pPr marL="171450" indent="-171450">
              <a:buFont typeface="Arial" panose="020B0604020202020204" pitchFamily="34" charset="0"/>
              <a:buChar char="•"/>
            </a:pPr>
            <a:r>
              <a:rPr lang="en-GB" u="none" dirty="0"/>
              <a:t>For a start you need everyone involved in the task!</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Consider whether there is an existing risk assessment for the job &amp; if it is still valid</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Is it sufficient or do you need to complete the Lift Truck – Stop and Think?</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Fill out the detail of the job being done.</a:t>
            </a:r>
          </a:p>
          <a:p>
            <a:pPr marL="171450" indent="-171450">
              <a:buFont typeface="Arial" panose="020B0604020202020204" pitchFamily="34" charset="0"/>
              <a:buChar char="•"/>
            </a:pPr>
            <a:endParaRPr lang="en-GB" u="none" dirty="0"/>
          </a:p>
          <a:p>
            <a:pPr marL="0" indent="0">
              <a:buFont typeface="Arial" panose="020B0604020202020204" pitchFamily="34" charset="0"/>
              <a:buNone/>
            </a:pPr>
            <a:r>
              <a:rPr lang="en-GB" i="1" u="sng" dirty="0"/>
              <a:t>Auto Transition</a:t>
            </a:r>
          </a:p>
          <a:p>
            <a:pPr marL="0" indent="0">
              <a:buFont typeface="Arial" panose="020B0604020202020204" pitchFamily="34" charset="0"/>
              <a:buNone/>
            </a:pPr>
            <a:endParaRPr lang="en-GB" i="1" u="sng" dirty="0"/>
          </a:p>
          <a:p>
            <a:pPr marL="171450" indent="-171450">
              <a:buFont typeface="Arial" panose="020B0604020202020204" pitchFamily="34" charset="0"/>
              <a:buChar char="•"/>
            </a:pPr>
            <a:endParaRPr lang="en-GB" u="none" dirty="0"/>
          </a:p>
          <a:p>
            <a:pPr marL="0" indent="0">
              <a:buFont typeface="Arial" panose="020B0604020202020204" pitchFamily="34" charset="0"/>
              <a:buNone/>
            </a:pPr>
            <a:endParaRPr lang="en-GB" i="1" u="sng" dirty="0"/>
          </a:p>
          <a:p>
            <a:endParaRPr lang="en-GB" u="none" dirty="0"/>
          </a:p>
          <a:p>
            <a:endParaRPr lang="en-GB" u="none" dirty="0"/>
          </a:p>
          <a:p>
            <a:endParaRPr lang="en-GB" u="sng"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10</a:t>
            </a:fld>
            <a:endParaRPr lang="en-GB"/>
          </a:p>
        </p:txBody>
      </p:sp>
    </p:spTree>
    <p:extLst>
      <p:ext uri="{BB962C8B-B14F-4D97-AF65-F5344CB8AC3E}">
        <p14:creationId xmlns:p14="http://schemas.microsoft.com/office/powerpoint/2010/main" val="2429204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p>
          <a:p>
            <a:endParaRPr lang="en-GB" u="sng" dirty="0"/>
          </a:p>
          <a:p>
            <a:r>
              <a:rPr lang="en-GB" u="none" dirty="0"/>
              <a:t>So let’s work through a Lift Truck Stop  and Think together</a:t>
            </a:r>
          </a:p>
          <a:p>
            <a:endParaRPr lang="en-GB" u="none" dirty="0"/>
          </a:p>
          <a:p>
            <a:pPr marL="171450" indent="-171450">
              <a:buFont typeface="Arial" panose="020B0604020202020204" pitchFamily="34" charset="0"/>
              <a:buChar char="•"/>
            </a:pPr>
            <a:r>
              <a:rPr lang="en-GB" u="none" dirty="0"/>
              <a:t>Think about a more unusual Lift Truck task that you to need do or have done recently</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We will work through the Lift Truck - Stop and Think form taking each section at a time</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You can work in pairs if you want so you can discuss and complete each section together </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I will also take you through a Lift Truck task that I have assessed </a:t>
            </a:r>
          </a:p>
          <a:p>
            <a:endParaRPr lang="en-GB" u="none" dirty="0"/>
          </a:p>
          <a:p>
            <a:pPr marL="171450" indent="-171450">
              <a:buFont typeface="Arial" panose="020B0604020202020204" pitchFamily="34" charset="0"/>
              <a:buChar char="•"/>
            </a:pPr>
            <a:r>
              <a:rPr lang="en-GB" u="none" dirty="0"/>
              <a:t>When you have all decided what your tasks are then click on the continue Button</a:t>
            </a:r>
          </a:p>
          <a:p>
            <a:pPr marL="171450" indent="-171450">
              <a:buFont typeface="Arial" panose="020B0604020202020204" pitchFamily="34" charset="0"/>
              <a:buChar char="•"/>
            </a:pPr>
            <a:endParaRPr lang="en-GB" u="none" dirty="0"/>
          </a:p>
          <a:p>
            <a:pPr marL="0" indent="0">
              <a:buFont typeface="Arial" panose="020B0604020202020204" pitchFamily="34" charset="0"/>
              <a:buNone/>
            </a:pPr>
            <a:r>
              <a:rPr lang="en-GB" i="1" u="sng" dirty="0"/>
              <a:t>Set continue button to appear 30 secs after narration finishes</a:t>
            </a:r>
          </a:p>
          <a:p>
            <a:endParaRPr lang="en-GB" u="none"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11</a:t>
            </a:fld>
            <a:endParaRPr lang="en-GB"/>
          </a:p>
        </p:txBody>
      </p:sp>
    </p:spTree>
    <p:extLst>
      <p:ext uri="{BB962C8B-B14F-4D97-AF65-F5344CB8AC3E}">
        <p14:creationId xmlns:p14="http://schemas.microsoft.com/office/powerpoint/2010/main" val="2074730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p>
          <a:p>
            <a:endParaRPr lang="en-GB" dirty="0"/>
          </a:p>
          <a:p>
            <a:r>
              <a:rPr lang="en-GB" dirty="0"/>
              <a:t>Firstly complete the header section with site name, the date and give a brief description of the task to be done and where it is to be done so we can identify it in the future.</a:t>
            </a:r>
          </a:p>
          <a:p>
            <a:endParaRPr lang="en-GB" dirty="0"/>
          </a:p>
          <a:p>
            <a:r>
              <a:rPr lang="en-GB" i="1" u="sng" dirty="0"/>
              <a:t> Auto Transition</a:t>
            </a:r>
          </a:p>
          <a:p>
            <a:endParaRPr lang="en-GB" i="1" u="sng"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12</a:t>
            </a:fld>
            <a:endParaRPr lang="en-GB"/>
          </a:p>
        </p:txBody>
      </p:sp>
    </p:spTree>
    <p:extLst>
      <p:ext uri="{BB962C8B-B14F-4D97-AF65-F5344CB8AC3E}">
        <p14:creationId xmlns:p14="http://schemas.microsoft.com/office/powerpoint/2010/main" val="1165257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u="sng" dirty="0"/>
              <a:t>Narrator Script</a:t>
            </a:r>
          </a:p>
          <a:p>
            <a:endParaRPr lang="en-GB" i="0" u="sng" dirty="0"/>
          </a:p>
          <a:p>
            <a:r>
              <a:rPr lang="en-GB" i="0" u="none" dirty="0"/>
              <a:t>Once the header is completed we do the main assessment sections</a:t>
            </a:r>
          </a:p>
          <a:p>
            <a:endParaRPr lang="en-GB" i="0" u="none" dirty="0"/>
          </a:p>
          <a:p>
            <a:pPr marL="171450" indent="-171450">
              <a:buFont typeface="Arial" panose="020B0604020202020204" pitchFamily="34" charset="0"/>
              <a:buChar char="•"/>
            </a:pPr>
            <a:r>
              <a:rPr lang="en-GB" i="0" u="none" dirty="0"/>
              <a:t>Now consider whether any of the following prompts are higher than a low risk?</a:t>
            </a:r>
          </a:p>
          <a:p>
            <a:pPr marL="171450" indent="-171450">
              <a:buFont typeface="Arial" panose="020B0604020202020204" pitchFamily="34" charset="0"/>
              <a:buChar char="•"/>
            </a:pPr>
            <a:endParaRPr lang="en-GB" i="0" u="none" dirty="0"/>
          </a:p>
          <a:p>
            <a:pPr marL="171450" indent="-171450">
              <a:buFont typeface="Arial" panose="020B0604020202020204" pitchFamily="34" charset="0"/>
              <a:buChar char="•"/>
            </a:pPr>
            <a:r>
              <a:rPr lang="en-GB" i="0" u="none" dirty="0"/>
              <a:t>Assess each hazard and mark whether the risk is Low , Medium or High, using the first letter to mark which it is</a:t>
            </a:r>
          </a:p>
          <a:p>
            <a:pPr marL="0" indent="0">
              <a:buFont typeface="Arial" panose="020B0604020202020204" pitchFamily="34" charset="0"/>
              <a:buNone/>
            </a:pPr>
            <a:endParaRPr lang="en-GB" i="0" u="none" dirty="0"/>
          </a:p>
          <a:p>
            <a:pPr marL="171450" indent="-171450">
              <a:buFont typeface="Arial" panose="020B0604020202020204" pitchFamily="34" charset="0"/>
              <a:buChar char="•"/>
            </a:pPr>
            <a:r>
              <a:rPr lang="en-GB" i="0" u="none" dirty="0"/>
              <a:t>Later on or the reverse of the form for each hazard that is either a Medium or High risk, </a:t>
            </a:r>
            <a:r>
              <a:rPr lang="en-GB" i="0" u="none" dirty="0" err="1"/>
              <a:t>thn</a:t>
            </a:r>
            <a:r>
              <a:rPr lang="en-GB" i="0" u="none" dirty="0"/>
              <a:t> the e control measures must be listed</a:t>
            </a:r>
          </a:p>
          <a:p>
            <a:pPr marL="228600" indent="-228600">
              <a:buFont typeface="Arial" panose="020B0604020202020204" pitchFamily="34" charset="0"/>
              <a:buChar char="•"/>
            </a:pPr>
            <a:endParaRPr lang="en-GB" i="0" u="none" dirty="0"/>
          </a:p>
          <a:p>
            <a:pPr marL="171450" indent="-171450">
              <a:buFont typeface="Arial" panose="020B0604020202020204" pitchFamily="34" charset="0"/>
              <a:buChar char="•"/>
            </a:pPr>
            <a:r>
              <a:rPr lang="en-GB" i="0" u="none" dirty="0"/>
              <a:t>Then only continue to do the job if you believe the overall risk of the task is Low – if it isn’t then talk to you supervisor about the job before you start the task</a:t>
            </a:r>
          </a:p>
          <a:p>
            <a:pPr marL="0" indent="0">
              <a:buFont typeface="Arial" panose="020B0604020202020204" pitchFamily="34" charset="0"/>
              <a:buNone/>
            </a:pPr>
            <a:endParaRPr lang="en-GB" i="0" u="none" dirty="0"/>
          </a:p>
          <a:p>
            <a:pPr marL="171450" indent="-171450">
              <a:buFont typeface="Arial" panose="020B0604020202020204" pitchFamily="34" charset="0"/>
              <a:buChar char="•"/>
            </a:pPr>
            <a:r>
              <a:rPr lang="en-GB" i="0" u="none" dirty="0"/>
              <a:t>We need to consider the hazards </a:t>
            </a:r>
          </a:p>
          <a:p>
            <a:pPr marL="171450" indent="-171450">
              <a:buFont typeface="Arial" panose="020B0604020202020204" pitchFamily="34" charset="0"/>
              <a:buChar char="•"/>
            </a:pPr>
            <a:endParaRPr lang="en-GB" i="0" u="none" dirty="0"/>
          </a:p>
          <a:p>
            <a:pPr marL="628650" lvl="1" indent="-171450">
              <a:buFont typeface="Arial" panose="020B0604020202020204" pitchFamily="34" charset="0"/>
              <a:buChar char="•"/>
            </a:pPr>
            <a:r>
              <a:rPr lang="en-GB" i="0" u="none" dirty="0"/>
              <a:t>THE LOAD itself – what we are handling?</a:t>
            </a:r>
          </a:p>
          <a:p>
            <a:pPr marL="628650" lvl="1" indent="-171450">
              <a:buFont typeface="Arial" panose="020B0604020202020204" pitchFamily="34" charset="0"/>
              <a:buChar char="•"/>
            </a:pPr>
            <a:r>
              <a:rPr lang="en-GB" i="0" u="none" dirty="0"/>
              <a:t>THE VEHICLE – we are going to use to do the job</a:t>
            </a:r>
          </a:p>
          <a:p>
            <a:pPr marL="628650" lvl="1" indent="-171450">
              <a:buFont typeface="Arial" panose="020B0604020202020204" pitchFamily="34" charset="0"/>
              <a:buChar char="•"/>
            </a:pPr>
            <a:r>
              <a:rPr lang="en-GB" i="0" u="none" dirty="0"/>
              <a:t>THE ENVIRONMENT at pick up point, whilst travelling and at place down point</a:t>
            </a:r>
          </a:p>
          <a:p>
            <a:pPr marL="628650" lvl="1" indent="-171450">
              <a:buFont typeface="Arial" panose="020B0604020202020204" pitchFamily="34" charset="0"/>
              <a:buChar char="•"/>
            </a:pPr>
            <a:r>
              <a:rPr lang="en-GB" i="0" u="none" dirty="0"/>
              <a:t>THE PEOPLE who maybe directly involved in the or affected by the job</a:t>
            </a:r>
          </a:p>
          <a:p>
            <a:pPr marL="628650" lvl="1" indent="-171450">
              <a:buFont typeface="Arial" panose="020B0604020202020204" pitchFamily="34" charset="0"/>
              <a:buChar char="•"/>
            </a:pPr>
            <a:endParaRPr lang="en-GB" i="0" u="none" dirty="0"/>
          </a:p>
          <a:p>
            <a:pPr marL="0" lvl="0" indent="0">
              <a:buFont typeface="Arial" panose="020B0604020202020204" pitchFamily="34" charset="0"/>
              <a:buNone/>
            </a:pPr>
            <a:r>
              <a:rPr lang="en-GB" i="1" u="sng" dirty="0"/>
              <a:t>Auto transition</a:t>
            </a:r>
          </a:p>
          <a:p>
            <a:pPr marL="0" lvl="0" indent="0">
              <a:buFont typeface="Arial" panose="020B0604020202020204" pitchFamily="34" charset="0"/>
              <a:buNone/>
            </a:pPr>
            <a:endParaRPr lang="en-GB" i="1" u="sng" dirty="0"/>
          </a:p>
          <a:p>
            <a:endParaRPr lang="en-GB" i="0" u="none" dirty="0"/>
          </a:p>
          <a:p>
            <a:endParaRPr lang="en-GB" i="0" u="none"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13</a:t>
            </a:fld>
            <a:endParaRPr lang="en-GB"/>
          </a:p>
        </p:txBody>
      </p:sp>
    </p:spTree>
    <p:extLst>
      <p:ext uri="{BB962C8B-B14F-4D97-AF65-F5344CB8AC3E}">
        <p14:creationId xmlns:p14="http://schemas.microsoft.com/office/powerpoint/2010/main" val="3254303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p>
          <a:p>
            <a:endParaRPr lang="en-GB" u="sng" dirty="0"/>
          </a:p>
          <a:p>
            <a:r>
              <a:rPr lang="en-GB" u="none" dirty="0"/>
              <a:t>Okay, but how do I decide whether for a particular hazard that it’s a Low Risk?</a:t>
            </a:r>
          </a:p>
          <a:p>
            <a:endParaRPr lang="en-GB" u="none" dirty="0"/>
          </a:p>
          <a:p>
            <a:r>
              <a:rPr lang="en-GB" u="none" dirty="0"/>
              <a:t>Well a dictionary definition of low risk would be</a:t>
            </a:r>
          </a:p>
          <a:p>
            <a:endParaRPr lang="en-GB" u="none" dirty="0"/>
          </a:p>
          <a:p>
            <a:pPr marL="171450" indent="-171450">
              <a:buFont typeface="Arial" panose="020B0604020202020204" pitchFamily="34" charset="0"/>
              <a:buChar char="•"/>
            </a:pPr>
            <a:r>
              <a:rPr lang="en-GB" u="none" dirty="0"/>
              <a:t>Likely to b safe or without problems’</a:t>
            </a:r>
          </a:p>
          <a:p>
            <a:pPr marL="171450" indent="-171450">
              <a:buFont typeface="Arial" panose="020B0604020202020204" pitchFamily="34" charset="0"/>
              <a:buChar char="•"/>
            </a:pPr>
            <a:endParaRPr lang="en-GB" u="none" dirty="0"/>
          </a:p>
          <a:p>
            <a:pPr marL="0" indent="0">
              <a:buFont typeface="Arial" panose="020B0604020202020204" pitchFamily="34" charset="0"/>
              <a:buNone/>
            </a:pPr>
            <a:r>
              <a:rPr lang="en-GB" u="none" dirty="0"/>
              <a:t>So consider whether this is the case - if it’s not true then it would be Medium or High Risk</a:t>
            </a:r>
          </a:p>
          <a:p>
            <a:pPr marL="0" indent="0">
              <a:buFont typeface="Arial" panose="020B0604020202020204" pitchFamily="34" charset="0"/>
              <a:buNone/>
            </a:pPr>
            <a:endParaRPr lang="en-GB" u="none" dirty="0"/>
          </a:p>
          <a:p>
            <a:pPr marL="0" indent="0">
              <a:buFont typeface="Arial" panose="020B0604020202020204" pitchFamily="34" charset="0"/>
              <a:buNone/>
            </a:pPr>
            <a:r>
              <a:rPr lang="en-GB" i="1" u="sng" dirty="0"/>
              <a:t>Auto Transition</a:t>
            </a:r>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14</a:t>
            </a:fld>
            <a:endParaRPr lang="en-GB"/>
          </a:p>
        </p:txBody>
      </p:sp>
    </p:spTree>
    <p:extLst>
      <p:ext uri="{BB962C8B-B14F-4D97-AF65-F5344CB8AC3E}">
        <p14:creationId xmlns:p14="http://schemas.microsoft.com/office/powerpoint/2010/main" val="734266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u="sng" dirty="0"/>
              <a:t>Narrator Script</a:t>
            </a:r>
          </a:p>
          <a:p>
            <a:endParaRPr lang="en-GB" dirty="0"/>
          </a:p>
          <a:p>
            <a:r>
              <a:rPr lang="en-GB" dirty="0"/>
              <a:t>For each of the 6 questions consider whether it would</a:t>
            </a:r>
          </a:p>
          <a:p>
            <a:endParaRPr lang="en-GB" dirty="0"/>
          </a:p>
          <a:p>
            <a:pPr marL="171450" indent="-171450">
              <a:buFont typeface="Arial" panose="020B0604020202020204" pitchFamily="34" charset="0"/>
              <a:buChar char="•"/>
            </a:pPr>
            <a:r>
              <a:rPr lang="en-GB" dirty="0"/>
              <a:t>Low Risk </a:t>
            </a:r>
          </a:p>
          <a:p>
            <a:pPr marL="171450" indent="-171450">
              <a:buFont typeface="Arial" panose="020B0604020202020204" pitchFamily="34" charset="0"/>
              <a:buChar char="•"/>
            </a:pPr>
            <a:r>
              <a:rPr lang="en-GB" dirty="0"/>
              <a:t>Medium Risk</a:t>
            </a:r>
          </a:p>
          <a:p>
            <a:pPr marL="171450" indent="-171450">
              <a:buFont typeface="Arial" panose="020B0604020202020204" pitchFamily="34" charset="0"/>
              <a:buChar char="•"/>
            </a:pPr>
            <a:r>
              <a:rPr lang="en-GB" dirty="0"/>
              <a:t>High Risk</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Use the first letter to indicate the level of risk</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Let’s consider each question one at a time</a:t>
            </a:r>
          </a:p>
          <a:p>
            <a:pPr marL="0" indent="0">
              <a:buFont typeface="Arial" panose="020B0604020202020204" pitchFamily="34" charset="0"/>
              <a:buNone/>
            </a:pPr>
            <a:endParaRPr lang="en-GB" dirty="0"/>
          </a:p>
          <a:p>
            <a:pPr marL="0" indent="0">
              <a:buFont typeface="Arial" panose="020B0604020202020204" pitchFamily="34" charset="0"/>
              <a:buNone/>
            </a:pPr>
            <a:r>
              <a:rPr lang="en-GB" i="1" u="sng" dirty="0"/>
              <a:t>Auto Transition</a:t>
            </a:r>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15</a:t>
            </a:fld>
            <a:endParaRPr lang="en-GB"/>
          </a:p>
        </p:txBody>
      </p:sp>
    </p:spTree>
    <p:extLst>
      <p:ext uri="{BB962C8B-B14F-4D97-AF65-F5344CB8AC3E}">
        <p14:creationId xmlns:p14="http://schemas.microsoft.com/office/powerpoint/2010/main" val="2413286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p>
          <a:p>
            <a:endParaRPr lang="en-GB" u="sng" dirty="0"/>
          </a:p>
          <a:p>
            <a:r>
              <a:rPr lang="en-GB" u="none" dirty="0"/>
              <a:t>Firstly consider whether the LOAD weight is known and within the Lift Truck capacity at all levels you are handling it.</a:t>
            </a:r>
          </a:p>
          <a:p>
            <a:endParaRPr lang="en-GB" u="none" dirty="0"/>
          </a:p>
          <a:p>
            <a:pPr marL="171450" indent="-171450">
              <a:buFont typeface="Arial" panose="020B0604020202020204" pitchFamily="34" charset="0"/>
              <a:buChar char="•"/>
            </a:pPr>
            <a:r>
              <a:rPr lang="en-GB" u="none" dirty="0"/>
              <a:t>What is the of the weight of the item going to be lifted?  If you are unsure then check first</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Then consider whether it  is within the Safe Working load of the Lift Truck you are going to use </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Make sure you check this is the case at all the positions you have to handle the load </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If you are unsure then check the Lift Truck’s Capacity Data Plate which is within the cab</a:t>
            </a:r>
          </a:p>
          <a:p>
            <a:pPr marL="171450" indent="-171450">
              <a:buFont typeface="Arial" panose="020B0604020202020204" pitchFamily="34" charset="0"/>
              <a:buChar char="•"/>
            </a:pPr>
            <a:endParaRPr lang="en-GB" u="none" dirty="0"/>
          </a:p>
          <a:p>
            <a:pPr marL="0" indent="0">
              <a:buFont typeface="Arial" panose="020B0604020202020204" pitchFamily="34" charset="0"/>
              <a:buNone/>
            </a:pPr>
            <a:endParaRPr lang="en-GB" u="none" dirty="0"/>
          </a:p>
          <a:p>
            <a:pPr marL="0" indent="0">
              <a:buFont typeface="Arial" panose="020B0604020202020204" pitchFamily="34" charset="0"/>
              <a:buNone/>
            </a:pPr>
            <a:r>
              <a:rPr lang="en-GB" i="1" u="sng" dirty="0"/>
              <a:t>Auto Transition</a:t>
            </a:r>
          </a:p>
          <a:p>
            <a:pPr marL="0" indent="0">
              <a:buFont typeface="Arial" panose="020B0604020202020204" pitchFamily="34" charset="0"/>
              <a:buNone/>
            </a:pPr>
            <a:endParaRPr lang="en-GB" i="1" u="sng"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16</a:t>
            </a:fld>
            <a:endParaRPr lang="en-GB"/>
          </a:p>
        </p:txBody>
      </p:sp>
    </p:spTree>
    <p:extLst>
      <p:ext uri="{BB962C8B-B14F-4D97-AF65-F5344CB8AC3E}">
        <p14:creationId xmlns:p14="http://schemas.microsoft.com/office/powerpoint/2010/main" val="1713918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p>
          <a:p>
            <a:endParaRPr lang="en-GB" u="sng" dirty="0"/>
          </a:p>
          <a:p>
            <a:r>
              <a:rPr lang="en-GB" u="none" dirty="0"/>
              <a:t>Next you need to consider the width , length. Height of the load and whether there might be any over hang </a:t>
            </a:r>
          </a:p>
          <a:p>
            <a:endParaRPr lang="en-GB" u="none" dirty="0"/>
          </a:p>
          <a:p>
            <a:pPr marL="171450" indent="-171450">
              <a:buFont typeface="Arial" panose="020B0604020202020204" pitchFamily="34" charset="0"/>
              <a:buChar char="•"/>
            </a:pPr>
            <a:r>
              <a:rPr lang="en-GB" u="none" dirty="0"/>
              <a:t>Will to the load protrude beyond the lift truck and / or attachment dimensions?  </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Is the load wider than the truck?  - do you need additional room to manoeuvre safely</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Is the load  longer than the attachment causing it to protrude beyond the attachment?  Again you might need more clearance and may need to consider how stable the load will be and it might need additional securing and it could affect the centre of  gravity of the combined truck and load</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How high is the load?  This could affect visibility as well as clearance issues to overhead structures etc</a:t>
            </a:r>
          </a:p>
          <a:p>
            <a:pPr marL="171450" indent="-171450">
              <a:buFont typeface="Arial" panose="020B0604020202020204" pitchFamily="34" charset="0"/>
              <a:buChar char="•"/>
            </a:pPr>
            <a:endParaRPr lang="en-GB" u="none" dirty="0"/>
          </a:p>
          <a:p>
            <a:pPr marL="0" indent="0">
              <a:buFont typeface="Arial" panose="020B0604020202020204" pitchFamily="34" charset="0"/>
              <a:buNone/>
            </a:pPr>
            <a:r>
              <a:rPr lang="en-GB" i="1" u="sng" dirty="0"/>
              <a:t>Auto Transition</a:t>
            </a:r>
          </a:p>
          <a:p>
            <a:pPr marL="0" indent="0">
              <a:buFont typeface="Arial" panose="020B0604020202020204" pitchFamily="34" charset="0"/>
              <a:buNone/>
            </a:pPr>
            <a:endParaRPr lang="en-GB" i="1" u="sng" dirty="0"/>
          </a:p>
          <a:p>
            <a:endParaRPr lang="en-GB" u="none"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17</a:t>
            </a:fld>
            <a:endParaRPr lang="en-GB"/>
          </a:p>
        </p:txBody>
      </p:sp>
    </p:spTree>
    <p:extLst>
      <p:ext uri="{BB962C8B-B14F-4D97-AF65-F5344CB8AC3E}">
        <p14:creationId xmlns:p14="http://schemas.microsoft.com/office/powerpoint/2010/main" val="301909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p>
          <a:p>
            <a:endParaRPr lang="en-GB" dirty="0"/>
          </a:p>
          <a:p>
            <a:r>
              <a:rPr lang="en-GB" dirty="0"/>
              <a:t>Next you need to consider the nature of the load itself – whether it could be a Live load or potentially unbalance </a:t>
            </a:r>
            <a:r>
              <a:rPr lang="en-GB" dirty="0" err="1"/>
              <a:t>dand</a:t>
            </a:r>
            <a:r>
              <a:rPr lang="en-GB" dirty="0"/>
              <a:t> where is its centre of gravity?</a:t>
            </a:r>
          </a:p>
          <a:p>
            <a:endParaRPr lang="en-GB" dirty="0"/>
          </a:p>
          <a:p>
            <a:pPr marL="171450" indent="-171450">
              <a:buFont typeface="Arial" panose="020B0604020202020204" pitchFamily="34" charset="0"/>
              <a:buChar char="•"/>
            </a:pPr>
            <a:r>
              <a:rPr lang="en-GB" dirty="0"/>
              <a:t>Is the load live i.e. could its contents move whilst it is being handled causing a change in its centre of gravity</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This can happen with suspended loads or  a load that has loose or liquid contents within it – as the contents move the load’s centre of gravity could move as well which can increase instability of truck and load</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Consider whether the load is balanced – or is it heavier to one side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Always assess where the loads centre of gravity is and will it remain there as the load is handled?</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i="1" u="sng" dirty="0"/>
              <a:t>Auto Transition</a:t>
            </a:r>
          </a:p>
          <a:p>
            <a:pPr marL="0" indent="0">
              <a:buFont typeface="Arial" panose="020B0604020202020204" pitchFamily="34" charset="0"/>
              <a:buNone/>
            </a:pPr>
            <a:endParaRPr lang="en-GB" i="1" u="sng" dirty="0"/>
          </a:p>
          <a:p>
            <a:pPr marL="171450" indent="-171450">
              <a:buFont typeface="Arial" panose="020B0604020202020204" pitchFamily="34" charset="0"/>
              <a:buChar char="•"/>
            </a:pPr>
            <a:endParaRPr lang="en-GB" dirty="0"/>
          </a:p>
          <a:p>
            <a:endParaRPr lang="en-GB" dirty="0"/>
          </a:p>
          <a:p>
            <a:pPr marL="171450" indent="-171450">
              <a:buFont typeface="Arial" panose="020B0604020202020204" pitchFamily="34" charset="0"/>
              <a:buChar cha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18</a:t>
            </a:fld>
            <a:endParaRPr lang="en-GB"/>
          </a:p>
        </p:txBody>
      </p:sp>
    </p:spTree>
    <p:extLst>
      <p:ext uri="{BB962C8B-B14F-4D97-AF65-F5344CB8AC3E}">
        <p14:creationId xmlns:p14="http://schemas.microsoft.com/office/powerpoint/2010/main" val="1651155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endParaRPr lang="en-GB" u="none" dirty="0"/>
          </a:p>
          <a:p>
            <a:endParaRPr lang="en-GB" u="none" dirty="0"/>
          </a:p>
          <a:p>
            <a:r>
              <a:rPr lang="en-GB" u="none" dirty="0"/>
              <a:t>You need to consider for palletised loads how secure the items are on the pallet itself</a:t>
            </a:r>
          </a:p>
          <a:p>
            <a:endParaRPr lang="en-GB" u="none" dirty="0"/>
          </a:p>
          <a:p>
            <a:pPr marL="171450" indent="-171450">
              <a:buFont typeface="Arial" panose="020B0604020202020204" pitchFamily="34" charset="0"/>
              <a:buChar char="•"/>
            </a:pPr>
            <a:r>
              <a:rPr lang="en-GB" u="none" dirty="0"/>
              <a:t>Is the load fully secured to the pallet itself – as your lifting and supporting the pallet but if the items on it are loose they could fall or drop off the pallet</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If the load isn’t secure to the pallet you may need to consider additional strapping or hooding if the items could easily move</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Consider whether the load itself could move on the pallet itself whilst lifting it or travelling and consider whether the load would remain on the pallet if you had to brake hard.</a:t>
            </a:r>
          </a:p>
          <a:p>
            <a:pPr marL="171450" indent="-171450">
              <a:buFont typeface="Arial" panose="020B0604020202020204" pitchFamily="34" charset="0"/>
              <a:buChar char="•"/>
            </a:pPr>
            <a:endParaRPr lang="en-GB" u="none" dirty="0"/>
          </a:p>
          <a:p>
            <a:pPr marL="0" indent="0">
              <a:buFont typeface="Arial" panose="020B0604020202020204" pitchFamily="34" charset="0"/>
              <a:buNone/>
            </a:pPr>
            <a:r>
              <a:rPr lang="en-GB" i="1" u="sng" dirty="0"/>
              <a:t>Auto Transition</a:t>
            </a:r>
          </a:p>
          <a:p>
            <a:pPr marL="0" indent="0">
              <a:buFont typeface="Arial" panose="020B0604020202020204" pitchFamily="34" charset="0"/>
              <a:buNone/>
            </a:pPr>
            <a:endParaRPr lang="en-GB" i="1" u="sng" dirty="0"/>
          </a:p>
          <a:p>
            <a:pPr marL="0" indent="0">
              <a:buFont typeface="Arial" panose="020B0604020202020204" pitchFamily="34" charset="0"/>
              <a:buNone/>
            </a:pPr>
            <a:endParaRPr lang="en-GB" i="1" u="sng" dirty="0"/>
          </a:p>
          <a:p>
            <a:pPr marL="0" indent="0">
              <a:buFont typeface="Arial" panose="020B0604020202020204" pitchFamily="34" charset="0"/>
              <a:buNone/>
            </a:pPr>
            <a:endParaRPr lang="en-GB" i="1" u="sng"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19</a:t>
            </a:fld>
            <a:endParaRPr lang="en-GB"/>
          </a:p>
        </p:txBody>
      </p:sp>
    </p:spTree>
    <p:extLst>
      <p:ext uri="{BB962C8B-B14F-4D97-AF65-F5344CB8AC3E}">
        <p14:creationId xmlns:p14="http://schemas.microsoft.com/office/powerpoint/2010/main" val="3669130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u="sng" dirty="0"/>
              <a:t>Auto Start</a:t>
            </a:r>
          </a:p>
          <a:p>
            <a:endParaRPr lang="en-GB" i="1" u="sng" dirty="0"/>
          </a:p>
          <a:p>
            <a:r>
              <a:rPr lang="en-GB" i="1" u="sng" dirty="0"/>
              <a:t>Play video</a:t>
            </a:r>
          </a:p>
          <a:p>
            <a:endParaRPr lang="en-GB" i="1" u="sng" dirty="0"/>
          </a:p>
          <a:p>
            <a:r>
              <a:rPr lang="en-GB" i="1" u="sng" dirty="0"/>
              <a:t>Auto transition</a:t>
            </a:r>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2</a:t>
            </a:fld>
            <a:endParaRPr lang="en-GB"/>
          </a:p>
        </p:txBody>
      </p:sp>
    </p:spTree>
    <p:extLst>
      <p:ext uri="{BB962C8B-B14F-4D97-AF65-F5344CB8AC3E}">
        <p14:creationId xmlns:p14="http://schemas.microsoft.com/office/powerpoint/2010/main" val="2710676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Narrator Script</a:t>
            </a:r>
          </a:p>
          <a:p>
            <a:endParaRPr lang="en-GB" b="0" u="sng" dirty="0"/>
          </a:p>
          <a:p>
            <a:r>
              <a:rPr lang="en-GB" b="0" u="none" dirty="0"/>
              <a:t>Not all our products are palletised and sometimes there are issues even with palletised load – regardless of whether the load is palletised always consider whether it is fully secure – throughout the whole of the handling operation and then afterwards where it is stored or if others have to handle it later</a:t>
            </a:r>
          </a:p>
          <a:p>
            <a:endParaRPr lang="en-GB" b="0" u="none" dirty="0"/>
          </a:p>
          <a:p>
            <a:r>
              <a:rPr lang="en-GB" b="0" u="none" dirty="0"/>
              <a:t>Consider whether the</a:t>
            </a:r>
          </a:p>
          <a:p>
            <a:endParaRPr lang="en-GB" b="0" u="none" dirty="0"/>
          </a:p>
          <a:p>
            <a:pPr marL="171450" indent="-171450">
              <a:buFont typeface="Arial" panose="020B0604020202020204" pitchFamily="34" charset="0"/>
              <a:buChar char="•"/>
            </a:pPr>
            <a:r>
              <a:rPr lang="en-GB" b="0" u="none" dirty="0"/>
              <a:t>load strapping / hood or wrap or bulk bag / IBC in good condition?   Especially for product packs – is the integrity of the strapping and / or wrap adequate for the whole lift, travel and place down?</a:t>
            </a:r>
          </a:p>
          <a:p>
            <a:pPr marL="171450" indent="-171450">
              <a:buFont typeface="Arial" panose="020B0604020202020204" pitchFamily="34" charset="0"/>
              <a:buChar char="•"/>
            </a:pPr>
            <a:endParaRPr lang="en-GB" b="0" u="none" dirty="0"/>
          </a:p>
          <a:p>
            <a:pPr marL="171450" indent="-171450">
              <a:buFont typeface="Arial" panose="020B0604020202020204" pitchFamily="34" charset="0"/>
              <a:buChar char="•"/>
            </a:pPr>
            <a:r>
              <a:rPr lang="en-GB" b="0" u="none" dirty="0"/>
              <a:t>Will the load still be secure if it has to be moved again by someone else?</a:t>
            </a:r>
          </a:p>
          <a:p>
            <a:pPr marL="171450" indent="-171450">
              <a:buFont typeface="Arial" panose="020B0604020202020204" pitchFamily="34" charset="0"/>
              <a:buChar char="•"/>
            </a:pPr>
            <a:endParaRPr lang="en-GB" b="0" u="none" dirty="0"/>
          </a:p>
          <a:p>
            <a:pPr marL="171450" indent="-171450">
              <a:buFont typeface="Arial" panose="020B0604020202020204" pitchFamily="34" charset="0"/>
              <a:buChar char="•"/>
            </a:pPr>
            <a:r>
              <a:rPr lang="en-GB" b="0" u="none" dirty="0"/>
              <a:t>Could part of the load fall whilst handling it and especially think whether others could be injured by falling or moving objects, one of the fatal 6 </a:t>
            </a:r>
          </a:p>
          <a:p>
            <a:pPr marL="0" indent="0">
              <a:buFont typeface="Arial" panose="020B0604020202020204" pitchFamily="34" charset="0"/>
              <a:buNone/>
            </a:pPr>
            <a:endParaRPr lang="en-GB" b="0" u="none" dirty="0"/>
          </a:p>
          <a:p>
            <a:pPr marL="171450" indent="-171450">
              <a:buFont typeface="Arial" panose="020B0604020202020204" pitchFamily="34" charset="0"/>
              <a:buChar char="•"/>
            </a:pPr>
            <a:r>
              <a:rPr lang="en-GB" b="0" u="none" dirty="0"/>
              <a:t>Does it need to placed on a pallet before travelling to make it more secure?</a:t>
            </a:r>
          </a:p>
          <a:p>
            <a:pPr marL="171450" indent="-171450">
              <a:buFont typeface="Arial" panose="020B0604020202020204" pitchFamily="34" charset="0"/>
              <a:buChar char="•"/>
            </a:pPr>
            <a:endParaRPr lang="en-GB" b="0" u="none" dirty="0"/>
          </a:p>
          <a:p>
            <a:pPr marL="0" indent="0">
              <a:buFont typeface="Arial" panose="020B0604020202020204" pitchFamily="34" charset="0"/>
              <a:buNone/>
            </a:pPr>
            <a:r>
              <a:rPr lang="en-GB" b="0" i="1" u="sng" dirty="0"/>
              <a:t>Auto Transition</a:t>
            </a:r>
          </a:p>
          <a:p>
            <a:pPr marL="0" indent="0">
              <a:buFont typeface="Arial" panose="020B0604020202020204" pitchFamily="34" charset="0"/>
              <a:buNone/>
            </a:pPr>
            <a:endParaRPr lang="en-GB" b="0" i="1" u="sng" dirty="0"/>
          </a:p>
          <a:p>
            <a:endParaRPr lang="en-GB" b="0" u="none"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20</a:t>
            </a:fld>
            <a:endParaRPr lang="en-GB"/>
          </a:p>
        </p:txBody>
      </p:sp>
    </p:spTree>
    <p:extLst>
      <p:ext uri="{BB962C8B-B14F-4D97-AF65-F5344CB8AC3E}">
        <p14:creationId xmlns:p14="http://schemas.microsoft.com/office/powerpoint/2010/main" val="3894268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u="sng" dirty="0"/>
              <a:t>Narrator Script</a:t>
            </a:r>
          </a:p>
          <a:p>
            <a:endParaRPr lang="en-GB" dirty="0"/>
          </a:p>
          <a:p>
            <a:r>
              <a:rPr lang="en-GB" dirty="0"/>
              <a:t>Lastly for the load think about whether the contents are hazardous substances which can effect you or others</a:t>
            </a:r>
          </a:p>
          <a:p>
            <a:endParaRPr lang="en-GB" dirty="0"/>
          </a:p>
          <a:p>
            <a:pPr marL="171450" indent="-171450">
              <a:buFont typeface="Arial" panose="020B0604020202020204" pitchFamily="34" charset="0"/>
              <a:buChar char="•"/>
            </a:pPr>
            <a:r>
              <a:rPr lang="en-GB" altLang="en-US" dirty="0"/>
              <a:t>Do you know if the load contains any hazardous substances?</a:t>
            </a:r>
          </a:p>
          <a:p>
            <a:pPr marL="171450" indent="-171450">
              <a:buFont typeface="Arial" panose="020B0604020202020204" pitchFamily="34" charset="0"/>
              <a:buChar char="•"/>
            </a:pPr>
            <a:endParaRPr lang="en-GB" altLang="en-US" dirty="0"/>
          </a:p>
          <a:p>
            <a:pPr marL="171450" indent="-171450">
              <a:buFont typeface="Arial" panose="020B0604020202020204" pitchFamily="34" charset="0"/>
              <a:buChar char="•"/>
            </a:pPr>
            <a:r>
              <a:rPr lang="en-GB" altLang="en-US" dirty="0"/>
              <a:t>Could these effect you, others or the environment? You may need to check the COSHH Assessment</a:t>
            </a:r>
          </a:p>
          <a:p>
            <a:pPr marL="171450" indent="-171450">
              <a:buFont typeface="Arial" panose="020B0604020202020204" pitchFamily="34" charset="0"/>
              <a:buChar char="•"/>
            </a:pPr>
            <a:endParaRPr lang="en-GB" altLang="en-US" dirty="0"/>
          </a:p>
          <a:p>
            <a:pPr marL="171450" indent="-171450">
              <a:buFont typeface="Arial" panose="020B0604020202020204" pitchFamily="34" charset="0"/>
              <a:buChar char="•"/>
            </a:pPr>
            <a:r>
              <a:rPr lang="en-GB" altLang="en-US" dirty="0"/>
              <a:t>Consider what PPE might be needed beyond what is standard Brett requirements?</a:t>
            </a:r>
          </a:p>
          <a:p>
            <a:pPr marL="171450" indent="-171450">
              <a:buFont typeface="Arial" panose="020B0604020202020204" pitchFamily="34" charset="0"/>
              <a:buChar char="•"/>
            </a:pPr>
            <a:endParaRPr lang="en-GB" altLang="en-US" dirty="0"/>
          </a:p>
          <a:p>
            <a:pPr marL="171450" indent="-171450">
              <a:buFont typeface="Arial" panose="020B0604020202020204" pitchFamily="34" charset="0"/>
              <a:buChar char="•"/>
            </a:pPr>
            <a:r>
              <a:rPr lang="en-GB" altLang="en-US" dirty="0"/>
              <a:t>If any hazardous substances are spilt  then what are the emergency spill procedures for these substances?</a:t>
            </a:r>
          </a:p>
          <a:p>
            <a:pPr marL="171450" indent="-171450">
              <a:buFont typeface="Arial" panose="020B0604020202020204" pitchFamily="34" charset="0"/>
              <a:buChar char="•"/>
            </a:pPr>
            <a:endParaRPr lang="en-GB" altLang="en-US" dirty="0"/>
          </a:p>
          <a:p>
            <a:pPr marL="0" indent="0">
              <a:buFont typeface="Arial" panose="020B0604020202020204" pitchFamily="34" charset="0"/>
              <a:buNone/>
            </a:pPr>
            <a:r>
              <a:rPr lang="en-GB" altLang="en-US" i="1" u="sng" dirty="0"/>
              <a:t>Auto Transition</a:t>
            </a:r>
          </a:p>
          <a:p>
            <a:endParaRPr lang="en-GB"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21</a:t>
            </a:fld>
            <a:endParaRPr lang="en-GB"/>
          </a:p>
        </p:txBody>
      </p:sp>
    </p:spTree>
    <p:extLst>
      <p:ext uri="{BB962C8B-B14F-4D97-AF65-F5344CB8AC3E}">
        <p14:creationId xmlns:p14="http://schemas.microsoft.com/office/powerpoint/2010/main" val="2308182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endParaRPr lang="en-GB" u="none" dirty="0"/>
          </a:p>
          <a:p>
            <a:endParaRPr lang="en-GB"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Now we been together through each of the Load questions, complete the Load Section for the Lift Truck task you are assessing to decide whether the hazard is Low, Medium or High risk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When everyone has done this press the continue button move 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i="1" u="sng" dirty="0"/>
              <a:t>Person leading the TBT &lt;CLICK&gt;s to advance slide</a:t>
            </a:r>
          </a:p>
          <a:p>
            <a:endParaRPr lang="en-GB" u="sng"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22</a:t>
            </a:fld>
            <a:endParaRPr lang="en-GB"/>
          </a:p>
        </p:txBody>
      </p:sp>
    </p:spTree>
    <p:extLst>
      <p:ext uri="{BB962C8B-B14F-4D97-AF65-F5344CB8AC3E}">
        <p14:creationId xmlns:p14="http://schemas.microsoft.com/office/powerpoint/2010/main" val="1942503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u="sng" dirty="0"/>
              <a:t>Narrator Script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u="sng"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So how did you get 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task I am assessing is </a:t>
            </a:r>
            <a:r>
              <a:rPr lang="en-GB" dirty="0" err="1"/>
              <a:t>xxxxxxxxxxx</a:t>
            </a:r>
            <a:r>
              <a:rPr lang="en-GB" dirty="0"/>
              <a:t> </a:t>
            </a:r>
            <a:r>
              <a:rPr lang="en-GB" i="1" u="sng" dirty="0"/>
              <a:t>(brief description of the task)</a:t>
            </a:r>
            <a:endParaRPr lang="en-GB" i="0" u="none"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i="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i="0" u="none" dirty="0"/>
              <a:t>I assessed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i="0" u="none"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i="0" u="none" dirty="0" err="1"/>
              <a:t>Yyyyy</a:t>
            </a:r>
            <a:r>
              <a:rPr lang="en-GB" i="0" u="none" dirty="0"/>
              <a:t> as Medium (or High) because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i="0" u="none"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i="0" u="none" dirty="0"/>
              <a:t>or</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i="0" u="none"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i="0" u="none" dirty="0"/>
              <a:t>For this task I assessed all the hazards as Low – being likely to be safe or without problems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i="0" u="none"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i="0" u="none" dirty="0"/>
              <a:t>Lets move on to consider the Vehicle Hazards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i="0" u="none"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i="1" u="sng" dirty="0"/>
              <a:t> auto transition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i="1" u="sng" dirty="0"/>
          </a:p>
          <a:p>
            <a:endParaRPr lang="en-GB"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23</a:t>
            </a:fld>
            <a:endParaRPr lang="en-GB"/>
          </a:p>
        </p:txBody>
      </p:sp>
    </p:spTree>
    <p:extLst>
      <p:ext uri="{BB962C8B-B14F-4D97-AF65-F5344CB8AC3E}">
        <p14:creationId xmlns:p14="http://schemas.microsoft.com/office/powerpoint/2010/main" val="2185111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u="sng" dirty="0"/>
              <a:t>Narrator Script</a:t>
            </a:r>
          </a:p>
          <a:p>
            <a:endParaRPr lang="en-GB" dirty="0"/>
          </a:p>
          <a:p>
            <a:r>
              <a:rPr lang="en-GB" dirty="0"/>
              <a:t>For each of the 4 questions consider whether it would be Low, Medium or High Risk</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Let’s consider each question one at a time</a:t>
            </a:r>
          </a:p>
          <a:p>
            <a:pPr marL="0" indent="0">
              <a:buFont typeface="Arial" panose="020B0604020202020204" pitchFamily="34" charset="0"/>
              <a:buNone/>
            </a:pPr>
            <a:endParaRPr lang="en-GB" dirty="0"/>
          </a:p>
          <a:p>
            <a:pPr marL="0" indent="0">
              <a:buFont typeface="Arial" panose="020B0604020202020204" pitchFamily="34" charset="0"/>
              <a:buNone/>
            </a:pPr>
            <a:r>
              <a:rPr lang="en-GB" i="1" u="sng" dirty="0"/>
              <a:t>Auto Transition</a:t>
            </a:r>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24</a:t>
            </a:fld>
            <a:endParaRPr lang="en-GB"/>
          </a:p>
        </p:txBody>
      </p:sp>
    </p:spTree>
    <p:extLst>
      <p:ext uri="{BB962C8B-B14F-4D97-AF65-F5344CB8AC3E}">
        <p14:creationId xmlns:p14="http://schemas.microsoft.com/office/powerpoint/2010/main" val="1934823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p>
          <a:p>
            <a:endParaRPr lang="en-GB" dirty="0"/>
          </a:p>
          <a:p>
            <a:r>
              <a:rPr lang="en-GB" dirty="0"/>
              <a:t>Firstly we need to consider whether the Lift Truck is suitable for the load weight – i.e., is it the correct lift truck to handle this load?</a:t>
            </a:r>
          </a:p>
          <a:p>
            <a:endParaRPr lang="en-GB" dirty="0"/>
          </a:p>
          <a:p>
            <a:pPr marL="171450" indent="-171450">
              <a:buFont typeface="Arial" panose="020B0604020202020204" pitchFamily="34" charset="0"/>
              <a:buChar char="•"/>
            </a:pPr>
            <a:r>
              <a:rPr lang="en-GB" dirty="0"/>
              <a:t>Will it handle the weight of the load?</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Does it have sufficient reach – at the pick up point, whilst travelling and also at the place down point?</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i="1" u="sng" dirty="0"/>
              <a:t>Auto Transition</a:t>
            </a:r>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25</a:t>
            </a:fld>
            <a:endParaRPr lang="en-GB"/>
          </a:p>
        </p:txBody>
      </p:sp>
    </p:spTree>
    <p:extLst>
      <p:ext uri="{BB962C8B-B14F-4D97-AF65-F5344CB8AC3E}">
        <p14:creationId xmlns:p14="http://schemas.microsoft.com/office/powerpoint/2010/main" val="1237770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endParaRPr lang="en-GB" u="none" dirty="0"/>
          </a:p>
          <a:p>
            <a:endParaRPr lang="en-GB" u="none" dirty="0"/>
          </a:p>
          <a:p>
            <a:r>
              <a:rPr lang="en-GB" u="none" dirty="0"/>
              <a:t>Is the Lift truck suitable for the load dimensions?  </a:t>
            </a:r>
          </a:p>
          <a:p>
            <a:endParaRPr lang="en-GB" u="none" dirty="0"/>
          </a:p>
          <a:p>
            <a:r>
              <a:rPr lang="en-GB" u="none" dirty="0"/>
              <a:t>Can it safely handle the width, length and height of the load to be moved.</a:t>
            </a:r>
          </a:p>
          <a:p>
            <a:endParaRPr lang="en-GB" u="none" dirty="0"/>
          </a:p>
          <a:p>
            <a:r>
              <a:rPr lang="en-GB" i="1" u="sng" dirty="0"/>
              <a:t>Auto Transition</a:t>
            </a:r>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26</a:t>
            </a:fld>
            <a:endParaRPr lang="en-GB"/>
          </a:p>
        </p:txBody>
      </p:sp>
    </p:spTree>
    <p:extLst>
      <p:ext uri="{BB962C8B-B14F-4D97-AF65-F5344CB8AC3E}">
        <p14:creationId xmlns:p14="http://schemas.microsoft.com/office/powerpoint/2010/main" val="1534157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u="sng" dirty="0"/>
              <a:t>Narrator Script</a:t>
            </a:r>
          </a:p>
          <a:p>
            <a:endParaRPr lang="en-GB" dirty="0"/>
          </a:p>
          <a:p>
            <a:r>
              <a:rPr lang="en-GB" dirty="0"/>
              <a:t>Now you need to consider whether the truck is fitted with the correct type of attachment to handle the load?</a:t>
            </a:r>
          </a:p>
          <a:p>
            <a:endParaRPr lang="en-GB" dirty="0"/>
          </a:p>
          <a:p>
            <a:pPr marL="342900" lvl="0" indent="-342900">
              <a:buFont typeface="Arial" panose="020B0604020202020204" pitchFamily="34" charset="0"/>
              <a:buChar char="•"/>
            </a:pPr>
            <a:r>
              <a:rPr lang="en-GB" altLang="en-US" sz="2400" dirty="0"/>
              <a:t>Does it need single forks or double forks?</a:t>
            </a:r>
          </a:p>
          <a:p>
            <a:pPr marL="342900" lvl="0" indent="-342900">
              <a:buFont typeface="Arial" panose="020B0604020202020204" pitchFamily="34" charset="0"/>
              <a:buChar char="•"/>
            </a:pPr>
            <a:endParaRPr lang="en-GB" altLang="en-US" sz="2400" dirty="0"/>
          </a:p>
          <a:p>
            <a:pPr marL="342900" lvl="0" indent="-342900">
              <a:buFont typeface="Arial" panose="020B0604020202020204" pitchFamily="34" charset="0"/>
              <a:buChar char="•"/>
            </a:pPr>
            <a:r>
              <a:rPr lang="en-GB" altLang="en-US" sz="2400" dirty="0"/>
              <a:t>Do you need fork extensions?</a:t>
            </a:r>
          </a:p>
          <a:p>
            <a:pPr marL="342900" lvl="0" indent="-342900">
              <a:buFont typeface="Arial" panose="020B0604020202020204" pitchFamily="34" charset="0"/>
              <a:buChar char="•"/>
            </a:pPr>
            <a:endParaRPr lang="en-GB" altLang="en-US" sz="2400" dirty="0"/>
          </a:p>
          <a:p>
            <a:pPr marL="342900" lvl="0" indent="-342900">
              <a:buFont typeface="Arial" panose="020B0604020202020204" pitchFamily="34" charset="0"/>
              <a:buChar char="•"/>
            </a:pPr>
            <a:r>
              <a:rPr lang="en-GB" altLang="en-US" sz="2400" dirty="0"/>
              <a:t>Do the fork positions need to altered to suit the load?</a:t>
            </a:r>
          </a:p>
          <a:p>
            <a:pPr marL="0" lvl="0" indent="0">
              <a:buFont typeface="Arial" panose="020B0604020202020204" pitchFamily="34" charset="0"/>
              <a:buNone/>
            </a:pPr>
            <a:endParaRPr lang="en-GB" altLang="en-US" sz="2400" dirty="0"/>
          </a:p>
          <a:p>
            <a:pPr marL="342900" lvl="0" indent="-342900">
              <a:buFont typeface="Arial" panose="020B0604020202020204" pitchFamily="34" charset="0"/>
              <a:buChar char="•"/>
            </a:pPr>
            <a:r>
              <a:rPr lang="en-GB" altLang="en-US" sz="2400" dirty="0"/>
              <a:t>Could parts of attachment foul the load or other equipment – i.e. when top clamp is fitted as well as forks?</a:t>
            </a:r>
          </a:p>
          <a:p>
            <a:pPr marL="342900" lvl="0" indent="-342900">
              <a:buFont typeface="Arial" panose="020B0604020202020204" pitchFamily="34" charset="0"/>
              <a:buChar char="•"/>
            </a:pPr>
            <a:endParaRPr lang="en-GB" altLang="en-US" sz="2400" dirty="0"/>
          </a:p>
          <a:p>
            <a:pPr marL="0" lvl="0" indent="0">
              <a:buFont typeface="Arial" panose="020B0604020202020204" pitchFamily="34" charset="0"/>
              <a:buNone/>
            </a:pPr>
            <a:r>
              <a:rPr lang="en-GB" altLang="en-US" sz="2400" i="1" u="sng" dirty="0"/>
              <a:t>Auto Transition</a:t>
            </a:r>
          </a:p>
          <a:p>
            <a:pPr marL="342900" lvl="0" indent="-342900">
              <a:buFont typeface="Arial" panose="020B0604020202020204" pitchFamily="34" charset="0"/>
              <a:buChar char="•"/>
            </a:pPr>
            <a:endParaRPr lang="en-GB" altLang="en-US" sz="2400" dirty="0"/>
          </a:p>
          <a:p>
            <a:pPr marL="0" lvl="0" indent="0">
              <a:buFont typeface="Arial" panose="020B0604020202020204" pitchFamily="34" charset="0"/>
              <a:buNone/>
            </a:pPr>
            <a:endParaRPr lang="en-GB" altLang="en-US" sz="2400" dirty="0"/>
          </a:p>
          <a:p>
            <a:endParaRPr lang="en-GB"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27</a:t>
            </a:fld>
            <a:endParaRPr lang="en-GB"/>
          </a:p>
        </p:txBody>
      </p:sp>
    </p:spTree>
    <p:extLst>
      <p:ext uri="{BB962C8B-B14F-4D97-AF65-F5344CB8AC3E}">
        <p14:creationId xmlns:p14="http://schemas.microsoft.com/office/powerpoint/2010/main" val="885817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p>
          <a:p>
            <a:endParaRPr lang="en-GB" u="sng" dirty="0"/>
          </a:p>
          <a:p>
            <a:r>
              <a:rPr lang="en-GB" u="none" dirty="0"/>
              <a:t>Other things to consider when assessing if it is the correct attachment to handle the load include</a:t>
            </a:r>
          </a:p>
          <a:p>
            <a:endParaRPr lang="en-GB" u="none" dirty="0"/>
          </a:p>
          <a:p>
            <a:pPr marL="171450" lvl="0" indent="-171450">
              <a:buFont typeface="Arial" panose="020B0604020202020204" pitchFamily="34" charset="0"/>
              <a:buChar char="•"/>
            </a:pPr>
            <a:r>
              <a:rPr lang="en-GB" altLang="en-US" sz="1200" dirty="0"/>
              <a:t>Do you need a grab attachment to grip the load?</a:t>
            </a:r>
          </a:p>
          <a:p>
            <a:pPr marL="171450" lvl="0" indent="-171450">
              <a:buFont typeface="Arial" panose="020B0604020202020204" pitchFamily="34" charset="0"/>
              <a:buChar char="•"/>
            </a:pPr>
            <a:endParaRPr lang="en-GB" altLang="en-US" sz="1200" dirty="0"/>
          </a:p>
          <a:p>
            <a:pPr marL="171450" lvl="0" indent="-171450">
              <a:buFont typeface="Arial" panose="020B0604020202020204" pitchFamily="34" charset="0"/>
              <a:buChar char="•"/>
            </a:pPr>
            <a:r>
              <a:rPr lang="en-GB" altLang="en-US" sz="1200" dirty="0"/>
              <a:t>Do you need a lifting beam and hook to suspend the load? – remember to use this the person slinging must be trained and competent to sling loads under LOLER</a:t>
            </a:r>
          </a:p>
          <a:p>
            <a:pPr marL="171450" lvl="0" indent="-171450">
              <a:buFont typeface="Arial" panose="020B0604020202020204" pitchFamily="34" charset="0"/>
              <a:buChar char="•"/>
            </a:pPr>
            <a:endParaRPr lang="en-GB" altLang="en-US" sz="1200" dirty="0"/>
          </a:p>
          <a:p>
            <a:pPr marL="171450" lvl="0" indent="-171450">
              <a:buFont typeface="Arial" panose="020B0604020202020204" pitchFamily="34" charset="0"/>
              <a:buChar char="•"/>
            </a:pPr>
            <a:r>
              <a:rPr lang="en-GB" altLang="en-US" sz="1200" dirty="0"/>
              <a:t>Is the capacity of any attachment sufficient for the load weight?</a:t>
            </a:r>
          </a:p>
          <a:p>
            <a:pPr marL="171450" lvl="0" indent="-171450">
              <a:buFont typeface="Arial" panose="020B0604020202020204" pitchFamily="34" charset="0"/>
              <a:buChar char="•"/>
            </a:pPr>
            <a:endParaRPr lang="en-GB" altLang="en-US" sz="1200" dirty="0"/>
          </a:p>
          <a:p>
            <a:pPr marL="171450" lvl="0" indent="-171450">
              <a:buFont typeface="Arial" panose="020B0604020202020204" pitchFamily="34" charset="0"/>
              <a:buChar char="•"/>
            </a:pPr>
            <a:r>
              <a:rPr lang="en-GB" altLang="en-US" sz="1200" dirty="0"/>
              <a:t>How will I secure the attachment if not permanently fitted?</a:t>
            </a:r>
          </a:p>
          <a:p>
            <a:pPr marL="171450" lvl="0" indent="-171450">
              <a:buFont typeface="Arial" panose="020B0604020202020204" pitchFamily="34" charset="0"/>
              <a:buChar char="•"/>
            </a:pPr>
            <a:endParaRPr lang="en-GB" altLang="en-US" sz="1200" dirty="0"/>
          </a:p>
          <a:p>
            <a:pPr marL="0" lvl="0" indent="0">
              <a:buFont typeface="Arial" panose="020B0604020202020204" pitchFamily="34" charset="0"/>
              <a:buNone/>
            </a:pPr>
            <a:r>
              <a:rPr lang="en-GB" altLang="en-US" sz="1200" i="1" u="sng" dirty="0"/>
              <a:t>Auto Transition</a:t>
            </a:r>
          </a:p>
          <a:p>
            <a:endParaRPr lang="en-GB" u="none"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28</a:t>
            </a:fld>
            <a:endParaRPr lang="en-GB"/>
          </a:p>
        </p:txBody>
      </p:sp>
    </p:spTree>
    <p:extLst>
      <p:ext uri="{BB962C8B-B14F-4D97-AF65-F5344CB8AC3E}">
        <p14:creationId xmlns:p14="http://schemas.microsoft.com/office/powerpoint/2010/main" val="3083763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 </a:t>
            </a:r>
          </a:p>
          <a:p>
            <a:endParaRPr lang="en-GB" u="sng" dirty="0"/>
          </a:p>
          <a:p>
            <a:r>
              <a:rPr lang="en-GB" u="none" dirty="0"/>
              <a:t>Finally you need to consider whether the lift truck cab is open sided </a:t>
            </a:r>
          </a:p>
          <a:p>
            <a:endParaRPr lang="en-GB" u="none" dirty="0"/>
          </a:p>
          <a:p>
            <a:r>
              <a:rPr lang="en-GB" altLang="en-US" dirty="0"/>
              <a:t>Where the lift truck has an open cab consider whether it is suitable for this task?</a:t>
            </a:r>
          </a:p>
          <a:p>
            <a:endParaRPr lang="en-GB" altLang="en-US" dirty="0"/>
          </a:p>
          <a:p>
            <a:pPr marL="171450" lvl="0" indent="-171450">
              <a:buFont typeface="Arial" panose="020B0604020202020204" pitchFamily="34" charset="0"/>
              <a:buChar char="•"/>
            </a:pPr>
            <a:r>
              <a:rPr lang="en-GB" altLang="en-US" dirty="0"/>
              <a:t>Could debris / objects fall into the cab?</a:t>
            </a:r>
          </a:p>
          <a:p>
            <a:pPr marL="171450" lvl="0" indent="-171450">
              <a:buFont typeface="Arial" panose="020B0604020202020204" pitchFamily="34" charset="0"/>
              <a:buChar char="•"/>
            </a:pPr>
            <a:endParaRPr lang="en-GB" altLang="en-US" dirty="0"/>
          </a:p>
          <a:p>
            <a:pPr marL="171450" lvl="0" indent="-171450">
              <a:buFont typeface="Arial" panose="020B0604020202020204" pitchFamily="34" charset="0"/>
              <a:buChar char="•"/>
            </a:pPr>
            <a:r>
              <a:rPr lang="en-GB" altLang="en-US" dirty="0"/>
              <a:t>Could you be affected by wind-blown dust?</a:t>
            </a:r>
          </a:p>
          <a:p>
            <a:pPr marL="171450" lvl="0" indent="-171450">
              <a:buFont typeface="Arial" panose="020B0604020202020204" pitchFamily="34" charset="0"/>
              <a:buChar char="•"/>
            </a:pPr>
            <a:endParaRPr lang="en-GB" altLang="en-US" dirty="0"/>
          </a:p>
          <a:p>
            <a:pPr marL="171450" lvl="0" indent="-171450">
              <a:buFont typeface="Arial" panose="020B0604020202020204" pitchFamily="34" charset="0"/>
              <a:buChar char="•"/>
            </a:pPr>
            <a:r>
              <a:rPr lang="en-GB" altLang="en-US" dirty="0"/>
              <a:t>Could you  be splashed by chemicals or hazardous material?</a:t>
            </a:r>
          </a:p>
          <a:p>
            <a:pPr marL="171450" lvl="0" indent="-171450">
              <a:buFont typeface="Arial" panose="020B0604020202020204" pitchFamily="34" charset="0"/>
              <a:buChar char="•"/>
            </a:pPr>
            <a:endParaRPr lang="en-GB" altLang="en-US" dirty="0"/>
          </a:p>
          <a:p>
            <a:pPr marL="171450" lvl="0" indent="-171450">
              <a:buFont typeface="Arial" panose="020B0604020202020204" pitchFamily="34" charset="0"/>
              <a:buChar char="•"/>
            </a:pPr>
            <a:r>
              <a:rPr lang="en-GB" altLang="en-US" dirty="0"/>
              <a:t>Do you need any additional PPE for the task?</a:t>
            </a:r>
          </a:p>
          <a:p>
            <a:pPr marL="0" lvl="0" indent="0">
              <a:buFont typeface="Arial" panose="020B0604020202020204" pitchFamily="34" charset="0"/>
              <a:buNone/>
            </a:pPr>
            <a:endParaRPr lang="en-GB" altLang="en-US" dirty="0"/>
          </a:p>
          <a:p>
            <a:pPr marL="0" lvl="0" indent="0">
              <a:buFont typeface="Arial" panose="020B0604020202020204" pitchFamily="34" charset="0"/>
              <a:buNone/>
            </a:pPr>
            <a:r>
              <a:rPr lang="en-GB" altLang="en-US" i="1" u="sng" dirty="0"/>
              <a:t>Auto transition</a:t>
            </a:r>
          </a:p>
          <a:p>
            <a:pPr marL="0" lvl="0" indent="0">
              <a:buFont typeface="Arial" panose="020B0604020202020204" pitchFamily="34" charset="0"/>
              <a:buNone/>
            </a:pPr>
            <a:endParaRPr lang="en-GB" altLang="en-US" i="1" u="sng"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29</a:t>
            </a:fld>
            <a:endParaRPr lang="en-GB"/>
          </a:p>
        </p:txBody>
      </p:sp>
    </p:spTree>
    <p:extLst>
      <p:ext uri="{BB962C8B-B14F-4D97-AF65-F5344CB8AC3E}">
        <p14:creationId xmlns:p14="http://schemas.microsoft.com/office/powerpoint/2010/main" val="2541864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p>
          <a:p>
            <a:endParaRPr lang="en-GB" dirty="0"/>
          </a:p>
          <a:p>
            <a:r>
              <a:rPr lang="en-GB" dirty="0"/>
              <a:t>Today we are going to look at Lift Truck – Stop &amp; Think Assessments.  </a:t>
            </a:r>
          </a:p>
          <a:p>
            <a:endParaRPr lang="en-GB" dirty="0"/>
          </a:p>
          <a:p>
            <a:r>
              <a:rPr lang="en-GB" dirty="0"/>
              <a:t>We are going to consider</a:t>
            </a:r>
          </a:p>
          <a:p>
            <a:endParaRPr lang="en-GB" dirty="0"/>
          </a:p>
          <a:p>
            <a:pPr marL="171450" indent="-171450">
              <a:buFont typeface="Arial" panose="020B0604020202020204" pitchFamily="34" charset="0"/>
              <a:buChar char="•"/>
            </a:pPr>
            <a:r>
              <a:rPr lang="en-GB" altLang="en-US" dirty="0"/>
              <a:t>Why should we do them?</a:t>
            </a:r>
          </a:p>
          <a:p>
            <a:pPr marL="171450" indent="-171450">
              <a:buFont typeface="Arial" panose="020B0604020202020204" pitchFamily="34" charset="0"/>
              <a:buChar char="•"/>
            </a:pPr>
            <a:r>
              <a:rPr lang="en-GB" altLang="en-US" dirty="0"/>
              <a:t>What it is?</a:t>
            </a:r>
          </a:p>
          <a:p>
            <a:pPr marL="171450" indent="-171450">
              <a:buFont typeface="Arial" panose="020B0604020202020204" pitchFamily="34" charset="0"/>
              <a:buChar char="•"/>
            </a:pPr>
            <a:r>
              <a:rPr lang="en-GB" altLang="en-US" dirty="0"/>
              <a:t>When should we do one?</a:t>
            </a:r>
          </a:p>
          <a:p>
            <a:pPr marL="171450" indent="-171450">
              <a:buFont typeface="Arial" panose="020B0604020202020204" pitchFamily="34" charset="0"/>
              <a:buChar char="•"/>
            </a:pPr>
            <a:r>
              <a:rPr lang="en-GB" altLang="en-US" dirty="0"/>
              <a:t>How should we carry it out?</a:t>
            </a:r>
          </a:p>
          <a:p>
            <a:pPr marL="171450" indent="-171450">
              <a:buFont typeface="Arial" panose="020B0604020202020204" pitchFamily="34" charset="0"/>
              <a:buChar char="•"/>
            </a:pPr>
            <a:r>
              <a:rPr lang="en-GB" altLang="en-US" dirty="0"/>
              <a:t>What do we do with the results?</a:t>
            </a:r>
          </a:p>
          <a:p>
            <a:endParaRPr lang="en-GB" dirty="0"/>
          </a:p>
          <a:p>
            <a:r>
              <a:rPr lang="en-GB" i="1" u="sng" dirty="0"/>
              <a:t>Auto transition</a:t>
            </a:r>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3</a:t>
            </a:fld>
            <a:endParaRPr lang="en-GB"/>
          </a:p>
        </p:txBody>
      </p:sp>
    </p:spTree>
    <p:extLst>
      <p:ext uri="{BB962C8B-B14F-4D97-AF65-F5344CB8AC3E}">
        <p14:creationId xmlns:p14="http://schemas.microsoft.com/office/powerpoint/2010/main" val="2453490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endParaRPr lang="en-GB" u="none" dirty="0"/>
          </a:p>
          <a:p>
            <a:endParaRPr lang="en-GB"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Now we been together through each of the vehicle questions, complete the </a:t>
            </a:r>
            <a:r>
              <a:rPr lang="en-GB" dirty="0" err="1"/>
              <a:t>Vehilce</a:t>
            </a:r>
            <a:r>
              <a:rPr lang="en-GB" dirty="0"/>
              <a:t> Section for the Lift Truck task you are assessing to decide whether the hazard is Low, Medium or High risk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When everyone has done this press the continue button move 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i="1" u="sng" dirty="0"/>
              <a:t>Person leading the TBT &lt;CLICK&gt;s to advance slide</a:t>
            </a:r>
          </a:p>
          <a:p>
            <a:endParaRPr lang="en-GB" u="sng"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30</a:t>
            </a:fld>
            <a:endParaRPr lang="en-GB"/>
          </a:p>
        </p:txBody>
      </p:sp>
    </p:spTree>
    <p:extLst>
      <p:ext uri="{BB962C8B-B14F-4D97-AF65-F5344CB8AC3E}">
        <p14:creationId xmlns:p14="http://schemas.microsoft.com/office/powerpoint/2010/main" val="1605875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u="sng" dirty="0"/>
              <a:t>Narrator Script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u="sng"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So how did you get 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task I am assessing is </a:t>
            </a:r>
            <a:r>
              <a:rPr lang="en-GB" dirty="0" err="1"/>
              <a:t>xxxxxxxxxxx</a:t>
            </a:r>
            <a:r>
              <a:rPr lang="en-GB" dirty="0"/>
              <a:t> </a:t>
            </a:r>
            <a:r>
              <a:rPr lang="en-GB" i="1" u="sng" dirty="0"/>
              <a:t>(brief description of the task)</a:t>
            </a:r>
            <a:endParaRPr lang="en-GB" i="0" u="none"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i="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i="0" u="none" dirty="0"/>
              <a:t>I assessed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i="0" u="none"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i="0" u="none" dirty="0" err="1"/>
              <a:t>Yyyyy</a:t>
            </a:r>
            <a:r>
              <a:rPr lang="en-GB" i="0" u="none" dirty="0"/>
              <a:t> as Medium (or High) because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i="0" u="none"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i="0" u="none" dirty="0"/>
              <a:t>or</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i="0" u="none"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i="0" u="none" dirty="0"/>
              <a:t>For this task I assessed all the hazards as Low – being likely to be safe or without problems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i="0" u="none"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i="0" u="none" dirty="0"/>
              <a:t>Lets move on to consider the Environment Hazards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i="0" u="none"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i="1" u="sng" dirty="0"/>
              <a:t> auto transition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i="1" u="sng" dirty="0"/>
          </a:p>
          <a:p>
            <a:endParaRPr lang="en-GB"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31</a:t>
            </a:fld>
            <a:endParaRPr lang="en-GB"/>
          </a:p>
        </p:txBody>
      </p:sp>
    </p:spTree>
    <p:extLst>
      <p:ext uri="{BB962C8B-B14F-4D97-AF65-F5344CB8AC3E}">
        <p14:creationId xmlns:p14="http://schemas.microsoft.com/office/powerpoint/2010/main" val="2091186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u="sng" dirty="0"/>
              <a:t>Narrator Script</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For each question you must consider how the Environment you will be working in affects the task, when you pick up the load, travelling with it and placing it down. </a:t>
            </a:r>
          </a:p>
          <a:p>
            <a:endParaRPr lang="en-GB" dirty="0"/>
          </a:p>
          <a:p>
            <a:r>
              <a:rPr lang="en-GB" dirty="0"/>
              <a:t>For each of the 8 questions consider whether it would be Low, Medium or High Risk at the </a:t>
            </a:r>
          </a:p>
          <a:p>
            <a:endParaRPr lang="en-GB" dirty="0"/>
          </a:p>
          <a:p>
            <a:pPr marL="171450" indent="-171450">
              <a:buFont typeface="Arial" panose="020B0604020202020204" pitchFamily="34" charset="0"/>
              <a:buChar char="•"/>
            </a:pPr>
            <a:r>
              <a:rPr lang="en-GB" dirty="0"/>
              <a:t>Pick up point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Along the travel route, and</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At the place down point</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Let’s consider each question one at a time</a:t>
            </a:r>
          </a:p>
          <a:p>
            <a:pPr marL="0" indent="0">
              <a:buFont typeface="Arial" panose="020B0604020202020204" pitchFamily="34" charset="0"/>
              <a:buNone/>
            </a:pPr>
            <a:endParaRPr lang="en-GB" dirty="0"/>
          </a:p>
          <a:p>
            <a:pPr marL="0" indent="0">
              <a:buFont typeface="Arial" panose="020B0604020202020204" pitchFamily="34" charset="0"/>
              <a:buNone/>
            </a:pPr>
            <a:r>
              <a:rPr lang="en-GB" i="1" u="sng" dirty="0"/>
              <a:t>Auto Transition</a:t>
            </a:r>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32</a:t>
            </a:fld>
            <a:endParaRPr lang="en-GB"/>
          </a:p>
        </p:txBody>
      </p:sp>
    </p:spTree>
    <p:extLst>
      <p:ext uri="{BB962C8B-B14F-4D97-AF65-F5344CB8AC3E}">
        <p14:creationId xmlns:p14="http://schemas.microsoft.com/office/powerpoint/2010/main" val="3442480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p>
          <a:p>
            <a:endParaRPr lang="en-GB" u="sng" dirty="0"/>
          </a:p>
          <a:p>
            <a:r>
              <a:rPr lang="en-GB" u="none" dirty="0"/>
              <a:t>Firstly consider whether there is enough clearance for both the load and truck, when picking it up, whilst travelling with it and where you are going to place it down.</a:t>
            </a:r>
          </a:p>
          <a:p>
            <a:endParaRPr lang="en-GB" u="none" dirty="0"/>
          </a:p>
          <a:p>
            <a:r>
              <a:rPr lang="en-GB" u="none" dirty="0"/>
              <a:t>Always check</a:t>
            </a:r>
          </a:p>
          <a:p>
            <a:endParaRPr lang="en-GB" u="none" dirty="0"/>
          </a:p>
          <a:p>
            <a:pPr marL="171450" indent="-171450">
              <a:buFont typeface="Arial" panose="020B0604020202020204" pitchFamily="34" charset="0"/>
              <a:buChar char="•"/>
            </a:pPr>
            <a:r>
              <a:rPr lang="en-GB" u="none" dirty="0"/>
              <a:t>To the left</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To the right</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Behind the truck</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In Front of the truck</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Above the load </a:t>
            </a:r>
          </a:p>
          <a:p>
            <a:pPr marL="171450" indent="-171450">
              <a:buFont typeface="Arial" panose="020B0604020202020204" pitchFamily="34" charset="0"/>
              <a:buChar char="•"/>
            </a:pPr>
            <a:endParaRPr lang="en-GB" u="none" dirty="0"/>
          </a:p>
          <a:p>
            <a:pPr marL="0" indent="0">
              <a:buFont typeface="Arial" panose="020B0604020202020204" pitchFamily="34" charset="0"/>
              <a:buNone/>
            </a:pPr>
            <a:r>
              <a:rPr lang="en-GB" i="1" u="sng" dirty="0"/>
              <a:t>Auto Transition</a:t>
            </a:r>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33</a:t>
            </a:fld>
            <a:endParaRPr lang="en-GB"/>
          </a:p>
        </p:txBody>
      </p:sp>
    </p:spTree>
    <p:extLst>
      <p:ext uri="{BB962C8B-B14F-4D97-AF65-F5344CB8AC3E}">
        <p14:creationId xmlns:p14="http://schemas.microsoft.com/office/powerpoint/2010/main" val="3076150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p>
          <a:p>
            <a:endParaRPr lang="en-GB" u="sng" dirty="0"/>
          </a:p>
          <a:p>
            <a:r>
              <a:rPr lang="en-GB" u="none" dirty="0"/>
              <a:t>It vital to consider whether the load, truck or attachments hit other objects during the Pick up, on the travel route and at the place down point</a:t>
            </a:r>
          </a:p>
          <a:p>
            <a:endParaRPr lang="en-GB" u="none" dirty="0"/>
          </a:p>
          <a:p>
            <a:r>
              <a:rPr lang="en-GB" u="none" dirty="0"/>
              <a:t>This is especially important when working in tighter or restricted areas</a:t>
            </a:r>
          </a:p>
          <a:p>
            <a:endParaRPr lang="en-GB" u="none" dirty="0"/>
          </a:p>
          <a:p>
            <a:r>
              <a:rPr lang="en-GB" u="none" dirty="0"/>
              <a:t>Take into account and consider</a:t>
            </a:r>
          </a:p>
          <a:p>
            <a:endParaRPr lang="en-GB" u="none" dirty="0"/>
          </a:p>
          <a:p>
            <a:pPr marL="171450" lvl="0" indent="-171450">
              <a:buFont typeface="Arial" panose="020B0604020202020204" pitchFamily="34" charset="0"/>
              <a:buChar char="•"/>
            </a:pPr>
            <a:r>
              <a:rPr lang="en-GB" altLang="en-US" sz="1200" dirty="0"/>
              <a:t>Floor condition – could it affect the load handling</a:t>
            </a:r>
          </a:p>
          <a:p>
            <a:pPr marL="171450" lvl="0" indent="-171450">
              <a:buFont typeface="Arial" panose="020B0604020202020204" pitchFamily="34" charset="0"/>
              <a:buChar char="•"/>
            </a:pPr>
            <a:endParaRPr lang="en-GB" altLang="en-US" sz="1200" dirty="0"/>
          </a:p>
          <a:p>
            <a:pPr marL="171450" lvl="0" indent="-171450">
              <a:buFont typeface="Arial" panose="020B0604020202020204" pitchFamily="34" charset="0"/>
              <a:buChar char="•"/>
            </a:pPr>
            <a:r>
              <a:rPr lang="en-GB" altLang="en-US" sz="1200" dirty="0"/>
              <a:t>Walls, Racking and Fixed plant – is there sufficient clearance?</a:t>
            </a:r>
          </a:p>
          <a:p>
            <a:pPr marL="171450" lvl="0" indent="-171450">
              <a:buFont typeface="Arial" panose="020B0604020202020204" pitchFamily="34" charset="0"/>
              <a:buChar char="•"/>
            </a:pPr>
            <a:endParaRPr lang="en-GB" altLang="en-US" sz="1200" dirty="0"/>
          </a:p>
          <a:p>
            <a:pPr marL="171450" lvl="0" indent="-171450">
              <a:buFont typeface="Arial" panose="020B0604020202020204" pitchFamily="34" charset="0"/>
              <a:buChar char="•"/>
            </a:pPr>
            <a:r>
              <a:rPr lang="en-GB" altLang="en-US" sz="1200" dirty="0"/>
              <a:t>Is other mobile plant in the area?  Whether moving or parked up – could there be a collision?</a:t>
            </a:r>
          </a:p>
          <a:p>
            <a:pPr marL="171450" lvl="0" indent="-171450">
              <a:buFont typeface="Arial" panose="020B0604020202020204" pitchFamily="34" charset="0"/>
              <a:buChar char="•"/>
            </a:pPr>
            <a:endParaRPr lang="en-GB" altLang="en-US" sz="1200" dirty="0"/>
          </a:p>
          <a:p>
            <a:pPr marL="171450" lvl="0" indent="-171450">
              <a:buFont typeface="Arial" panose="020B0604020202020204" pitchFamily="34" charset="0"/>
              <a:buChar char="•"/>
            </a:pPr>
            <a:r>
              <a:rPr lang="en-GB" altLang="en-US" sz="1200" dirty="0"/>
              <a:t>Always consider any Electrical equipment, fixtures, panels in the area – these often protrude out from walls or columns</a:t>
            </a:r>
          </a:p>
          <a:p>
            <a:pPr marL="171450" lvl="0" indent="-171450">
              <a:buFont typeface="Arial" panose="020B0604020202020204" pitchFamily="34" charset="0"/>
              <a:buChar char="•"/>
            </a:pPr>
            <a:endParaRPr lang="en-GB" altLang="en-US" sz="1200" dirty="0"/>
          </a:p>
          <a:p>
            <a:pPr marL="171450" lvl="0" indent="-171450">
              <a:buFont typeface="Arial" panose="020B0604020202020204" pitchFamily="34" charset="0"/>
              <a:buChar char="•"/>
            </a:pPr>
            <a:r>
              <a:rPr lang="en-GB" altLang="en-US" sz="1200" dirty="0"/>
              <a:t>Doorways and Roller shutter doors – is there sufficient clearance both sides – and is the roller shutter fully retracted and will your truck and load pass safely under it?</a:t>
            </a:r>
          </a:p>
          <a:p>
            <a:pPr marL="171450" lvl="0" indent="-171450">
              <a:buFont typeface="Arial" panose="020B0604020202020204" pitchFamily="34" charset="0"/>
              <a:buChar char="•"/>
            </a:pPr>
            <a:endParaRPr lang="en-GB" altLang="en-US" sz="1200" dirty="0"/>
          </a:p>
          <a:p>
            <a:pPr marL="0" lvl="0" indent="0">
              <a:buFont typeface="Arial" panose="020B0604020202020204" pitchFamily="34" charset="0"/>
              <a:buNone/>
            </a:pPr>
            <a:r>
              <a:rPr lang="en-GB" altLang="en-US" sz="1200" i="1" u="sng" dirty="0"/>
              <a:t>Auto Transition</a:t>
            </a:r>
          </a:p>
          <a:p>
            <a:pPr marL="0" lvl="0" indent="0">
              <a:buFont typeface="Arial" panose="020B0604020202020204" pitchFamily="34" charset="0"/>
              <a:buNone/>
            </a:pPr>
            <a:endParaRPr lang="en-GB" altLang="en-US" sz="1200" i="1" u="sng" dirty="0"/>
          </a:p>
          <a:p>
            <a:endParaRPr lang="en-GB" u="none"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34</a:t>
            </a:fld>
            <a:endParaRPr lang="en-GB"/>
          </a:p>
        </p:txBody>
      </p:sp>
    </p:spTree>
    <p:extLst>
      <p:ext uri="{BB962C8B-B14F-4D97-AF65-F5344CB8AC3E}">
        <p14:creationId xmlns:p14="http://schemas.microsoft.com/office/powerpoint/2010/main" val="1268489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endParaRPr lang="en-GB" u="none" dirty="0"/>
          </a:p>
          <a:p>
            <a:endParaRPr lang="en-GB" u="none" dirty="0"/>
          </a:p>
          <a:p>
            <a:r>
              <a:rPr lang="en-GB" u="none" dirty="0"/>
              <a:t>It vital that you consider whether pedestrians could </a:t>
            </a:r>
            <a:r>
              <a:rPr lang="en-GB" u="none" dirty="0" err="1"/>
              <a:t>entee</a:t>
            </a:r>
            <a:r>
              <a:rPr lang="en-GB" u="none" dirty="0"/>
              <a:t> the area you are working in or along the travel route you will pass.  </a:t>
            </a:r>
          </a:p>
          <a:p>
            <a:endParaRPr lang="en-GB" u="none" dirty="0"/>
          </a:p>
          <a:p>
            <a:r>
              <a:rPr lang="en-GB" u="none" dirty="0"/>
              <a:t>Remember 57% of people injured in fork lift truck incident were pedestrians not the truck driver.</a:t>
            </a:r>
          </a:p>
          <a:p>
            <a:endParaRPr lang="en-GB" u="none" dirty="0"/>
          </a:p>
          <a:p>
            <a:r>
              <a:rPr lang="en-GB" u="none" dirty="0"/>
              <a:t>Things to consider during the pick up, along the travel route and at the Place down point</a:t>
            </a:r>
          </a:p>
          <a:p>
            <a:endParaRPr lang="en-GB" u="none" dirty="0"/>
          </a:p>
          <a:p>
            <a:pPr marL="171450" indent="-171450">
              <a:buFont typeface="Arial" panose="020B0604020202020204" pitchFamily="34" charset="0"/>
              <a:buChar char="•"/>
            </a:pPr>
            <a:r>
              <a:rPr lang="en-GB" u="none" dirty="0"/>
              <a:t>Do you need to cross a pedestrian walkway?</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Do you need to pass a pedestrian doorway?</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Do you need to travel in an area normally reserved for pedestrians?</a:t>
            </a:r>
          </a:p>
          <a:p>
            <a:pPr marL="171450" indent="-171450">
              <a:buFont typeface="Arial" panose="020B0604020202020204" pitchFamily="34" charset="0"/>
              <a:buChar char="•"/>
            </a:pPr>
            <a:endParaRPr lang="en-GB" u="none" dirty="0"/>
          </a:p>
          <a:p>
            <a:pPr marL="0" indent="0">
              <a:buFont typeface="Arial" panose="020B0604020202020204" pitchFamily="34" charset="0"/>
              <a:buNone/>
            </a:pPr>
            <a:r>
              <a:rPr lang="en-GB" i="1" u="sng" dirty="0"/>
              <a:t>Auto Transition</a:t>
            </a:r>
          </a:p>
          <a:p>
            <a:endParaRPr lang="en-GB" u="sng"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35</a:t>
            </a:fld>
            <a:endParaRPr lang="en-GB"/>
          </a:p>
        </p:txBody>
      </p:sp>
    </p:spTree>
    <p:extLst>
      <p:ext uri="{BB962C8B-B14F-4D97-AF65-F5344CB8AC3E}">
        <p14:creationId xmlns:p14="http://schemas.microsoft.com/office/powerpoint/2010/main" val="13288592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Narrators Script</a:t>
            </a:r>
          </a:p>
          <a:p>
            <a:endParaRPr lang="en-GB" u="sng" dirty="0"/>
          </a:p>
          <a:p>
            <a:r>
              <a:rPr lang="en-GB" u="none" dirty="0"/>
              <a:t>Consider whether any of the areas you are working in need cordoning off</a:t>
            </a:r>
          </a:p>
          <a:p>
            <a:endParaRPr lang="en-GB" u="none" dirty="0"/>
          </a:p>
          <a:p>
            <a:pPr marL="171450" indent="-171450">
              <a:buFont typeface="Arial" panose="020B0604020202020204" pitchFamily="34" charset="0"/>
              <a:buChar char="•"/>
            </a:pPr>
            <a:r>
              <a:rPr lang="en-GB" altLang="en-US" dirty="0"/>
              <a:t>If you have to cross a walkway do you need to cordon it off during the lift?</a:t>
            </a:r>
          </a:p>
          <a:p>
            <a:pPr marL="171450" indent="-171450">
              <a:buFont typeface="Arial" panose="020B0604020202020204" pitchFamily="34" charset="0"/>
              <a:buChar char="•"/>
            </a:pPr>
            <a:endParaRPr lang="en-GB" altLang="en-US" dirty="0"/>
          </a:p>
          <a:p>
            <a:pPr marL="171450" indent="-171450">
              <a:buFont typeface="Arial" panose="020B0604020202020204" pitchFamily="34" charset="0"/>
              <a:buChar char="•"/>
            </a:pPr>
            <a:r>
              <a:rPr lang="en-GB" altLang="en-US" dirty="0"/>
              <a:t>If you have to pass close to a door where pedestrians can suddenly appear, do you need to stop pedestrian access temporarily?</a:t>
            </a:r>
          </a:p>
          <a:p>
            <a:endParaRPr lang="en-GB" u="none" dirty="0"/>
          </a:p>
          <a:p>
            <a:r>
              <a:rPr lang="en-GB" i="1" u="sng" dirty="0"/>
              <a:t>Auto Transition</a:t>
            </a:r>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36</a:t>
            </a:fld>
            <a:endParaRPr lang="en-GB"/>
          </a:p>
        </p:txBody>
      </p:sp>
    </p:spTree>
    <p:extLst>
      <p:ext uri="{BB962C8B-B14F-4D97-AF65-F5344CB8AC3E}">
        <p14:creationId xmlns:p14="http://schemas.microsoft.com/office/powerpoint/2010/main" val="19924257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Narrators Script</a:t>
            </a:r>
          </a:p>
          <a:p>
            <a:endParaRPr lang="en-GB" u="sng" dirty="0"/>
          </a:p>
          <a:p>
            <a:r>
              <a:rPr lang="en-GB" u="none" dirty="0"/>
              <a:t>Now you need to consider whether the ground conditions are suitable at the pick up point, along the travel route and at the place down area</a:t>
            </a:r>
          </a:p>
          <a:p>
            <a:endParaRPr lang="en-GB" u="none" dirty="0"/>
          </a:p>
          <a:p>
            <a:r>
              <a:rPr lang="en-GB" u="none" dirty="0"/>
              <a:t>Look for conditions that could effect stability, such as</a:t>
            </a:r>
          </a:p>
          <a:p>
            <a:endParaRPr lang="en-GB" u="none" dirty="0"/>
          </a:p>
          <a:p>
            <a:pPr marL="171450" indent="-171450">
              <a:buFont typeface="Arial" panose="020B0604020202020204" pitchFamily="34" charset="0"/>
              <a:buChar char="•"/>
            </a:pPr>
            <a:r>
              <a:rPr lang="en-GB" u="none" dirty="0"/>
              <a:t>Potholes</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Cross gradients</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Ramps</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Soft ground</a:t>
            </a:r>
          </a:p>
          <a:p>
            <a:endParaRPr lang="en-GB" u="none" dirty="0"/>
          </a:p>
          <a:p>
            <a:r>
              <a:rPr lang="en-GB" u="none" dirty="0"/>
              <a:t>Also check for excessive flooding and slurry build up that could effect grip and possibly hide potholes and debris effecting the stability of both the load and the truck.</a:t>
            </a:r>
          </a:p>
          <a:p>
            <a:endParaRPr lang="en-GB" u="none" dirty="0"/>
          </a:p>
          <a:p>
            <a:r>
              <a:rPr lang="en-GB" i="1" u="sng" dirty="0"/>
              <a:t>Auto </a:t>
            </a:r>
            <a:r>
              <a:rPr lang="en-GB" i="1" u="sng" dirty="0" err="1"/>
              <a:t>trnsition</a:t>
            </a:r>
            <a:endParaRPr lang="en-GB" i="1" u="sng" dirty="0"/>
          </a:p>
          <a:p>
            <a:endParaRPr lang="en-GB" u="none"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37</a:t>
            </a:fld>
            <a:endParaRPr lang="en-GB"/>
          </a:p>
        </p:txBody>
      </p:sp>
    </p:spTree>
    <p:extLst>
      <p:ext uri="{BB962C8B-B14F-4D97-AF65-F5344CB8AC3E}">
        <p14:creationId xmlns:p14="http://schemas.microsoft.com/office/powerpoint/2010/main" val="10284562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Narrators Script</a:t>
            </a:r>
          </a:p>
          <a:p>
            <a:endParaRPr lang="en-GB" dirty="0"/>
          </a:p>
          <a:p>
            <a:r>
              <a:rPr lang="en-GB" dirty="0"/>
              <a:t>You also need to consider whether the lighting is sufficient at all points during the task, at the pick up point, along the travel route and at the put down point.</a:t>
            </a:r>
          </a:p>
          <a:p>
            <a:endParaRPr lang="en-GB" dirty="0"/>
          </a:p>
          <a:p>
            <a:r>
              <a:rPr lang="en-GB" dirty="0"/>
              <a:t>Your truck may have its own lights that supplement any area lighting, but consider whether you </a:t>
            </a:r>
            <a:r>
              <a:rPr lang="en-GB" altLang="en-US" dirty="0"/>
              <a:t>need extra temporary lighting to complete the lift safely</a:t>
            </a:r>
          </a:p>
          <a:p>
            <a:endParaRPr lang="en-GB" dirty="0"/>
          </a:p>
          <a:p>
            <a:r>
              <a:rPr lang="en-GB" i="1" u="sng" dirty="0"/>
              <a:t>Auto transition</a:t>
            </a:r>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38</a:t>
            </a:fld>
            <a:endParaRPr lang="en-GB"/>
          </a:p>
        </p:txBody>
      </p:sp>
    </p:spTree>
    <p:extLst>
      <p:ext uri="{BB962C8B-B14F-4D97-AF65-F5344CB8AC3E}">
        <p14:creationId xmlns:p14="http://schemas.microsoft.com/office/powerpoint/2010/main" val="4166322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endParaRPr lang="en-GB" u="none" dirty="0"/>
          </a:p>
          <a:p>
            <a:endParaRPr lang="en-GB" u="none" dirty="0"/>
          </a:p>
          <a:p>
            <a:r>
              <a:rPr lang="en-GB" u="none" dirty="0"/>
              <a:t>Next think about whether you can see past the load</a:t>
            </a:r>
          </a:p>
          <a:p>
            <a:endParaRPr lang="en-GB" u="none" dirty="0"/>
          </a:p>
          <a:p>
            <a:pPr marL="171450" indent="-171450">
              <a:buFont typeface="Arial" panose="020B0604020202020204" pitchFamily="34" charset="0"/>
              <a:buChar char="•"/>
            </a:pPr>
            <a:r>
              <a:rPr lang="en-GB" altLang="en-US" dirty="0"/>
              <a:t>If visibility past the load is restricted, do you need to consider direction of travel? </a:t>
            </a:r>
          </a:p>
          <a:p>
            <a:pPr marL="171450" indent="-171450">
              <a:buFont typeface="Arial" panose="020B0604020202020204" pitchFamily="34" charset="0"/>
              <a:buChar char="•"/>
            </a:pPr>
            <a:endParaRPr lang="en-GB" altLang="en-US" dirty="0"/>
          </a:p>
          <a:p>
            <a:pPr marL="171450" indent="-171450">
              <a:buFont typeface="Arial" panose="020B0604020202020204" pitchFamily="34" charset="0"/>
              <a:buChar char="•"/>
            </a:pPr>
            <a:r>
              <a:rPr lang="en-GB" altLang="en-US" dirty="0"/>
              <a:t>Would travelling backwards during the lift present greater risks the you need to consider?</a:t>
            </a:r>
          </a:p>
          <a:p>
            <a:pPr marL="171450" indent="-171450">
              <a:buFont typeface="Arial" panose="020B0604020202020204" pitchFamily="34" charset="0"/>
              <a:buChar char="•"/>
            </a:pPr>
            <a:endParaRPr lang="en-GB" alt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altLang="en-US" dirty="0"/>
              <a:t>Would a trained and competent banksman be effective in reducing the risks?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alt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altLang="en-US" dirty="0"/>
              <a:t>But you must also consider whether there will be sufficient room for a banksman to safely direct you without them being put in a place of danger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alt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altLang="en-US" i="1" u="sng" dirty="0"/>
              <a:t>Auto transition</a:t>
            </a:r>
          </a:p>
          <a:p>
            <a:endParaRPr lang="en-GB" altLang="en-US" dirty="0"/>
          </a:p>
          <a:p>
            <a:endParaRPr lang="en-GB" u="sng"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39</a:t>
            </a:fld>
            <a:endParaRPr lang="en-GB"/>
          </a:p>
        </p:txBody>
      </p:sp>
    </p:spTree>
    <p:extLst>
      <p:ext uri="{BB962C8B-B14F-4D97-AF65-F5344CB8AC3E}">
        <p14:creationId xmlns:p14="http://schemas.microsoft.com/office/powerpoint/2010/main" val="4239810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p>
          <a:p>
            <a:endParaRPr lang="en-GB" dirty="0"/>
          </a:p>
          <a:p>
            <a:r>
              <a:rPr lang="en-GB" dirty="0"/>
              <a:t>A Lift Truck – Stop and Think is a dynamic risk assessment, one that is done just before starting the job involving a Lift Truck</a:t>
            </a:r>
          </a:p>
          <a:p>
            <a:endParaRPr lang="en-GB" dirty="0"/>
          </a:p>
          <a:p>
            <a:r>
              <a:rPr lang="en-GB" dirty="0"/>
              <a:t>But why should we so a dynamic risk assessment?</a:t>
            </a:r>
          </a:p>
          <a:p>
            <a:r>
              <a:rPr lang="en-GB" dirty="0"/>
              <a:t> </a:t>
            </a:r>
          </a:p>
          <a:p>
            <a:r>
              <a:rPr lang="en-GB" dirty="0"/>
              <a:t>&lt;CLICK&gt;</a:t>
            </a:r>
          </a:p>
          <a:p>
            <a:endParaRPr lang="en-GB" dirty="0"/>
          </a:p>
          <a:p>
            <a:r>
              <a:rPr lang="en-GB" dirty="0"/>
              <a:t>Most importantly because they help prevent injuries to people and damage to plant and equipment</a:t>
            </a:r>
          </a:p>
          <a:p>
            <a:endParaRPr lang="en-GB" dirty="0"/>
          </a:p>
          <a:p>
            <a:r>
              <a:rPr lang="en-GB" dirty="0"/>
              <a:t>&lt;CLICK&gt;</a:t>
            </a:r>
          </a:p>
          <a:p>
            <a:endParaRPr lang="en-GB" dirty="0"/>
          </a:p>
          <a:p>
            <a:pPr marL="171450" indent="-171450">
              <a:buFont typeface="Arial" panose="020B0604020202020204" pitchFamily="34" charset="0"/>
              <a:buChar char="•"/>
            </a:pPr>
            <a:r>
              <a:rPr lang="en-GB" dirty="0"/>
              <a:t>It gives people the opportunity to take time before they do a job to think what hazards may be present</a:t>
            </a:r>
          </a:p>
          <a:p>
            <a:pPr marL="171450" indent="-171450">
              <a:buFont typeface="Arial" panose="020B0604020202020204" pitchFamily="34" charset="0"/>
              <a:buChar char="•"/>
            </a:pPr>
            <a:r>
              <a:rPr lang="en-GB" dirty="0"/>
              <a:t>It allows them to formally think about the risks and how these risks can be safely controlled</a:t>
            </a:r>
          </a:p>
          <a:p>
            <a:pPr marL="171450" indent="-171450">
              <a:buFont typeface="Arial" panose="020B0604020202020204" pitchFamily="34" charset="0"/>
              <a:buChar char="•"/>
            </a:pPr>
            <a:r>
              <a:rPr lang="en-GB" dirty="0"/>
              <a:t>And it lets people consult with others that are involved or could be affected by the job</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&lt;CLICK&gt;</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Its also been a legal requirement since 1992 to complete risk assessments and record them</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i="1" u="sng" dirty="0"/>
              <a:t>Auto transition</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4</a:t>
            </a:fld>
            <a:endParaRPr lang="en-GB"/>
          </a:p>
        </p:txBody>
      </p:sp>
    </p:spTree>
    <p:extLst>
      <p:ext uri="{BB962C8B-B14F-4D97-AF65-F5344CB8AC3E}">
        <p14:creationId xmlns:p14="http://schemas.microsoft.com/office/powerpoint/2010/main" val="2327744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p>
          <a:p>
            <a:endParaRPr lang="en-GB" u="sng" dirty="0"/>
          </a:p>
          <a:p>
            <a:r>
              <a:rPr lang="en-GB" u="none" dirty="0"/>
              <a:t>Finally in the Environment section consider whether the </a:t>
            </a:r>
            <a:r>
              <a:rPr lang="en-GB" altLang="en-US" dirty="0"/>
              <a:t>location of the place down suitable to put this load</a:t>
            </a:r>
          </a:p>
          <a:p>
            <a:endParaRPr lang="en-GB" u="none" dirty="0"/>
          </a:p>
          <a:p>
            <a:pPr marL="171450" indent="-171450">
              <a:buFont typeface="Arial" panose="020B0604020202020204" pitchFamily="34" charset="0"/>
              <a:buChar char="•"/>
            </a:pPr>
            <a:r>
              <a:rPr lang="en-GB" u="none" dirty="0"/>
              <a:t>If placing the load onto a rack  - is the load within the safe working load of the rack, taking into account any loads already on the rack and is there enough space in the rack for this load </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If putting it  down on the floor, consider whether its position will create further risks such as blocking pedestrian walkways, fire exits or access to other machinery or restrict other lift trucks working areas?</a:t>
            </a:r>
          </a:p>
          <a:p>
            <a:pPr marL="171450" indent="-171450">
              <a:buFont typeface="Arial" panose="020B0604020202020204" pitchFamily="34" charset="0"/>
              <a:buChar char="•"/>
            </a:pPr>
            <a:endParaRPr lang="en-GB" u="none" dirty="0"/>
          </a:p>
          <a:p>
            <a:pPr marL="0" indent="0">
              <a:buFont typeface="Arial" panose="020B0604020202020204" pitchFamily="34" charset="0"/>
              <a:buNone/>
            </a:pPr>
            <a:r>
              <a:rPr lang="en-GB" i="1" u="sng" dirty="0"/>
              <a:t>Auto transition</a:t>
            </a:r>
          </a:p>
          <a:p>
            <a:pPr marL="0" indent="0">
              <a:buFont typeface="Arial" panose="020B0604020202020204" pitchFamily="34" charset="0"/>
              <a:buNone/>
            </a:pPr>
            <a:endParaRPr lang="en-GB" i="1" u="sng" dirty="0"/>
          </a:p>
          <a:p>
            <a:pPr marL="0" indent="0">
              <a:buFont typeface="Arial" panose="020B0604020202020204" pitchFamily="34" charset="0"/>
              <a:buNone/>
            </a:pPr>
            <a:endParaRPr lang="en-GB" i="1" u="sng" dirty="0"/>
          </a:p>
          <a:p>
            <a:endParaRPr lang="en-GB" u="none"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40</a:t>
            </a:fld>
            <a:endParaRPr lang="en-GB"/>
          </a:p>
        </p:txBody>
      </p:sp>
    </p:spTree>
    <p:extLst>
      <p:ext uri="{BB962C8B-B14F-4D97-AF65-F5344CB8AC3E}">
        <p14:creationId xmlns:p14="http://schemas.microsoft.com/office/powerpoint/2010/main" val="2095100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endParaRPr lang="en-GB" u="none" dirty="0"/>
          </a:p>
          <a:p>
            <a:endParaRPr lang="en-GB"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Now we been together through each of the environment questions, complete the environment Section for the Lift Truck task you are assessing to decide whether the hazard is Low, Medium or High risk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Do this for each hazard at the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Pick up point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Along the travel route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And at the place down point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When everyone has done this press the continue button move 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i="1" u="sng" dirty="0"/>
              <a:t>Person leading the TBT &lt;CLICK&gt;s to advance slide</a:t>
            </a:r>
          </a:p>
          <a:p>
            <a:endParaRPr lang="en-GB" u="sng"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41</a:t>
            </a:fld>
            <a:endParaRPr lang="en-GB"/>
          </a:p>
        </p:txBody>
      </p:sp>
    </p:spTree>
    <p:extLst>
      <p:ext uri="{BB962C8B-B14F-4D97-AF65-F5344CB8AC3E}">
        <p14:creationId xmlns:p14="http://schemas.microsoft.com/office/powerpoint/2010/main" val="36110421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u="sng" dirty="0"/>
              <a:t>Narrator Script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u="sng"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So how did you get 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task I am assessing is </a:t>
            </a:r>
            <a:r>
              <a:rPr lang="en-GB" dirty="0" err="1"/>
              <a:t>xxxxxxxxxxx</a:t>
            </a:r>
            <a:r>
              <a:rPr lang="en-GB" dirty="0"/>
              <a:t> </a:t>
            </a:r>
            <a:r>
              <a:rPr lang="en-GB" i="1" u="sng" dirty="0"/>
              <a:t>(brief description of the task)</a:t>
            </a:r>
            <a:endParaRPr lang="en-GB" i="0" u="none"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i="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i="0" u="none" dirty="0"/>
              <a:t>I assessed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i="0" u="none"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i="0" u="none" dirty="0" err="1"/>
              <a:t>Yyyyy</a:t>
            </a:r>
            <a:r>
              <a:rPr lang="en-GB" i="0" u="none" dirty="0"/>
              <a:t> as Medium (or High) because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i="0" u="none"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i="0" u="none" dirty="0"/>
              <a:t>or</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i="0" u="none"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i="0" u="none" dirty="0"/>
              <a:t>For this task I assessed all the hazards as Low – being likely to be safe or without problems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i="0" u="none"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i="0" u="none" dirty="0"/>
              <a:t>Lets move on to consider the People Hazards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i="0" u="none"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i="1" u="sng" dirty="0"/>
              <a:t> auto transition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i="1" u="sng" dirty="0"/>
          </a:p>
          <a:p>
            <a:endParaRPr lang="en-GB"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42</a:t>
            </a:fld>
            <a:endParaRPr lang="en-GB"/>
          </a:p>
        </p:txBody>
      </p:sp>
    </p:spTree>
    <p:extLst>
      <p:ext uri="{BB962C8B-B14F-4D97-AF65-F5344CB8AC3E}">
        <p14:creationId xmlns:p14="http://schemas.microsoft.com/office/powerpoint/2010/main" val="26917554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u="sng" dirty="0"/>
              <a:t>Narrator Script</a:t>
            </a:r>
          </a:p>
          <a:p>
            <a:endParaRPr lang="en-GB" dirty="0"/>
          </a:p>
          <a:p>
            <a:r>
              <a:rPr lang="en-GB" dirty="0"/>
              <a:t>For each question you must consider how People may be affected by this lift truck</a:t>
            </a:r>
          </a:p>
          <a:p>
            <a:endParaRPr lang="en-GB" dirty="0"/>
          </a:p>
          <a:p>
            <a:pPr marL="0" indent="0">
              <a:buFont typeface="Arial" panose="020B0604020202020204" pitchFamily="34" charset="0"/>
              <a:buNone/>
            </a:pPr>
            <a:r>
              <a:rPr lang="en-GB" dirty="0"/>
              <a:t>Let’s consider each question one at a time</a:t>
            </a:r>
          </a:p>
          <a:p>
            <a:pPr marL="0" indent="0">
              <a:buFont typeface="Arial" panose="020B0604020202020204" pitchFamily="34" charset="0"/>
              <a:buNone/>
            </a:pPr>
            <a:endParaRPr lang="en-GB" dirty="0"/>
          </a:p>
          <a:p>
            <a:pPr marL="0" indent="0">
              <a:buFont typeface="Arial" panose="020B0604020202020204" pitchFamily="34" charset="0"/>
              <a:buNone/>
            </a:pPr>
            <a:r>
              <a:rPr lang="en-GB" i="1" u="sng" dirty="0"/>
              <a:t>Auto Transition</a:t>
            </a:r>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43</a:t>
            </a:fld>
            <a:endParaRPr lang="en-GB"/>
          </a:p>
        </p:txBody>
      </p:sp>
    </p:spTree>
    <p:extLst>
      <p:ext uri="{BB962C8B-B14F-4D97-AF65-F5344CB8AC3E}">
        <p14:creationId xmlns:p14="http://schemas.microsoft.com/office/powerpoint/2010/main" val="9891428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p>
          <a:p>
            <a:endParaRPr lang="en-GB" u="sng" dirty="0"/>
          </a:p>
          <a:p>
            <a:r>
              <a:rPr lang="en-GB" u="none" dirty="0"/>
              <a:t>Firstly consider whether you need any additional PPE?</a:t>
            </a:r>
          </a:p>
          <a:p>
            <a:endParaRPr lang="en-GB" u="none" dirty="0"/>
          </a:p>
          <a:p>
            <a:r>
              <a:rPr lang="en-GB" altLang="en-US" dirty="0"/>
              <a:t>Does the load present the need for additional PPE from the normal?</a:t>
            </a:r>
          </a:p>
          <a:p>
            <a:endParaRPr lang="en-GB" altLang="en-US" dirty="0"/>
          </a:p>
          <a:p>
            <a:pPr marL="342900" lvl="0" indent="-342900">
              <a:buFont typeface="Arial" panose="020B0604020202020204" pitchFamily="34" charset="0"/>
              <a:buChar char="•"/>
            </a:pPr>
            <a:r>
              <a:rPr lang="en-GB" altLang="en-US" sz="2400" dirty="0"/>
              <a:t>Risk of powder / liquid spillage?</a:t>
            </a:r>
          </a:p>
          <a:p>
            <a:pPr marL="342900" lvl="0" indent="-342900">
              <a:buFont typeface="Arial" panose="020B0604020202020204" pitchFamily="34" charset="0"/>
              <a:buChar char="•"/>
            </a:pPr>
            <a:endParaRPr lang="en-GB" altLang="en-US" sz="2400" dirty="0"/>
          </a:p>
          <a:p>
            <a:pPr marL="342900" lvl="0" indent="-342900">
              <a:buFont typeface="Arial" panose="020B0604020202020204" pitchFamily="34" charset="0"/>
              <a:buChar char="•"/>
            </a:pPr>
            <a:r>
              <a:rPr lang="en-GB" altLang="en-US" sz="2400" dirty="0"/>
              <a:t>Dangerous substances? </a:t>
            </a:r>
          </a:p>
          <a:p>
            <a:pPr marL="342900" lvl="0" indent="-342900">
              <a:buFont typeface="Arial" panose="020B0604020202020204" pitchFamily="34" charset="0"/>
              <a:buChar char="•"/>
            </a:pPr>
            <a:endParaRPr lang="en-GB" altLang="en-US" sz="2400" dirty="0"/>
          </a:p>
          <a:p>
            <a:pPr marL="342900" lvl="0" indent="-342900">
              <a:buFont typeface="Arial" panose="020B0604020202020204" pitchFamily="34" charset="0"/>
              <a:buChar char="•"/>
            </a:pPr>
            <a:r>
              <a:rPr lang="en-GB" altLang="en-US" sz="2400" dirty="0"/>
              <a:t>Open or closed cab</a:t>
            </a:r>
            <a:r>
              <a:rPr lang="en-GB" altLang="en-US" dirty="0"/>
              <a:t>? </a:t>
            </a:r>
          </a:p>
          <a:p>
            <a:endParaRPr lang="en-GB" u="none" dirty="0"/>
          </a:p>
          <a:p>
            <a:r>
              <a:rPr lang="en-GB" i="1" u="sng" dirty="0"/>
              <a:t>Auto Transition</a:t>
            </a:r>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44</a:t>
            </a:fld>
            <a:endParaRPr lang="en-GB"/>
          </a:p>
        </p:txBody>
      </p:sp>
    </p:spTree>
    <p:extLst>
      <p:ext uri="{BB962C8B-B14F-4D97-AF65-F5344CB8AC3E}">
        <p14:creationId xmlns:p14="http://schemas.microsoft.com/office/powerpoint/2010/main" val="41630484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 </a:t>
            </a:r>
          </a:p>
          <a:p>
            <a:endParaRPr lang="en-GB" u="sng" dirty="0"/>
          </a:p>
          <a:p>
            <a:r>
              <a:rPr lang="en-GB" u="none" dirty="0"/>
              <a:t>Next consider whether all the relevant parties have been informed </a:t>
            </a:r>
          </a:p>
          <a:p>
            <a:endParaRPr lang="en-GB" u="none" dirty="0"/>
          </a:p>
          <a:p>
            <a:pPr marL="171450" indent="-171450">
              <a:buFont typeface="Arial" panose="020B0604020202020204" pitchFamily="34" charset="0"/>
              <a:buChar char="•"/>
            </a:pPr>
            <a:r>
              <a:rPr lang="en-GB" altLang="en-US" dirty="0"/>
              <a:t>Have all the people that could be effected by the lift and travel been informed?</a:t>
            </a:r>
          </a:p>
          <a:p>
            <a:pPr marL="171450" indent="-171450">
              <a:buFont typeface="Arial" panose="020B0604020202020204" pitchFamily="34" charset="0"/>
              <a:buChar char="•"/>
            </a:pPr>
            <a:endParaRPr lang="en-GB" altLang="en-US" dirty="0"/>
          </a:p>
          <a:p>
            <a:pPr marL="171450" indent="-171450">
              <a:buFont typeface="Arial" panose="020B0604020202020204" pitchFamily="34" charset="0"/>
              <a:buChar char="•"/>
            </a:pPr>
            <a:r>
              <a:rPr lang="en-GB" altLang="en-US" dirty="0"/>
              <a:t>Have all the people involved been briefed on the plan? </a:t>
            </a:r>
          </a:p>
          <a:p>
            <a:pPr marL="171450" indent="-171450">
              <a:buFont typeface="Arial" panose="020B0604020202020204" pitchFamily="34" charset="0"/>
              <a:buChar char="•"/>
            </a:pPr>
            <a:endParaRPr lang="en-GB" altLang="en-US" dirty="0"/>
          </a:p>
          <a:p>
            <a:pPr marL="171450" indent="-171450">
              <a:buFont typeface="Arial" panose="020B0604020202020204" pitchFamily="34" charset="0"/>
              <a:buChar char="•"/>
            </a:pPr>
            <a:r>
              <a:rPr lang="en-GB" altLang="en-US" dirty="0"/>
              <a:t>Has the communication system been tested and all informed of the words of instruction to be used? </a:t>
            </a:r>
          </a:p>
          <a:p>
            <a:pPr marL="171450" indent="-171450">
              <a:buFont typeface="Arial" panose="020B0604020202020204" pitchFamily="34" charset="0"/>
              <a:buChar char="•"/>
            </a:pPr>
            <a:endParaRPr lang="en-GB" altLang="en-US" dirty="0"/>
          </a:p>
          <a:p>
            <a:pPr marL="0" indent="0">
              <a:buFont typeface="Arial" panose="020B0604020202020204" pitchFamily="34" charset="0"/>
              <a:buNone/>
            </a:pPr>
            <a:r>
              <a:rPr lang="en-GB" altLang="en-US" i="1" u="sng" dirty="0"/>
              <a:t>Auto Transition</a:t>
            </a:r>
          </a:p>
          <a:p>
            <a:endParaRPr lang="en-GB" u="none"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45</a:t>
            </a:fld>
            <a:endParaRPr lang="en-GB"/>
          </a:p>
        </p:txBody>
      </p:sp>
    </p:spTree>
    <p:extLst>
      <p:ext uri="{BB962C8B-B14F-4D97-AF65-F5344CB8AC3E}">
        <p14:creationId xmlns:p14="http://schemas.microsoft.com/office/powerpoint/2010/main" val="14138278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 </a:t>
            </a:r>
          </a:p>
          <a:p>
            <a:endParaRPr lang="en-GB" dirty="0"/>
          </a:p>
          <a:p>
            <a:r>
              <a:rPr lang="en-GB" altLang="en-US" dirty="0"/>
              <a:t>Have all non-essential personnel been excluded from the working area?</a:t>
            </a:r>
          </a:p>
          <a:p>
            <a:endParaRPr lang="en-GB" dirty="0"/>
          </a:p>
          <a:p>
            <a:r>
              <a:rPr lang="en-GB" altLang="en-US" dirty="0"/>
              <a:t>Do all people not involved in the lift truck task need to be cleared from the area for the duration of the lift reducing their exposure to danger</a:t>
            </a:r>
          </a:p>
          <a:p>
            <a:endParaRPr lang="en-GB" dirty="0"/>
          </a:p>
          <a:p>
            <a:r>
              <a:rPr lang="en-GB" dirty="0"/>
              <a:t>You may need additional signage or barrier tape</a:t>
            </a:r>
          </a:p>
          <a:p>
            <a:endParaRPr lang="en-GB" dirty="0"/>
          </a:p>
          <a:p>
            <a:r>
              <a:rPr lang="en-GB" i="1" u="sng" dirty="0"/>
              <a:t>Auto </a:t>
            </a:r>
            <a:r>
              <a:rPr lang="en-GB" i="1" u="sng" dirty="0" err="1"/>
              <a:t>Transiton</a:t>
            </a:r>
            <a:endParaRPr lang="en-GB" i="1" u="sng"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46</a:t>
            </a:fld>
            <a:endParaRPr lang="en-GB"/>
          </a:p>
        </p:txBody>
      </p:sp>
    </p:spTree>
    <p:extLst>
      <p:ext uri="{BB962C8B-B14F-4D97-AF65-F5344CB8AC3E}">
        <p14:creationId xmlns:p14="http://schemas.microsoft.com/office/powerpoint/2010/main" val="15419716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p>
          <a:p>
            <a:endParaRPr lang="en-GB" u="sng" dirty="0"/>
          </a:p>
          <a:p>
            <a:r>
              <a:rPr lang="en-GB" u="none" dirty="0"/>
              <a:t>Finally, w</a:t>
            </a:r>
            <a:r>
              <a:rPr lang="en-GB" altLang="en-US" dirty="0"/>
              <a:t>here a trained and competent banksman will be used has the method of communication been agreed between the lift truck operator and the banksman?</a:t>
            </a:r>
          </a:p>
          <a:p>
            <a:endParaRPr lang="en-GB" u="none" dirty="0"/>
          </a:p>
          <a:p>
            <a:r>
              <a:rPr lang="en-GB" u="none" dirty="0"/>
              <a:t>Will this be</a:t>
            </a:r>
          </a:p>
          <a:p>
            <a:endParaRPr lang="en-GB" u="none" dirty="0"/>
          </a:p>
          <a:p>
            <a:pPr marL="171450" indent="-171450">
              <a:buFont typeface="Arial" panose="020B0604020202020204" pitchFamily="34" charset="0"/>
              <a:buChar char="•"/>
            </a:pPr>
            <a:r>
              <a:rPr lang="en-GB" u="none" dirty="0"/>
              <a:t>Direct Verbal</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Via a Radio</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Using defined Hand signals – both the banksman and the lift truck operator must be familiar with the hand signals.</a:t>
            </a:r>
          </a:p>
          <a:p>
            <a:pPr marL="171450" indent="-171450">
              <a:buFont typeface="Arial" panose="020B0604020202020204" pitchFamily="34" charset="0"/>
              <a:buChar char="•"/>
            </a:pPr>
            <a:endParaRPr lang="en-GB" u="none" dirty="0"/>
          </a:p>
          <a:p>
            <a:pPr marL="0" indent="0">
              <a:buFont typeface="Arial" panose="020B0604020202020204" pitchFamily="34" charset="0"/>
              <a:buNone/>
            </a:pPr>
            <a:r>
              <a:rPr lang="en-GB" i="1" u="sng" dirty="0"/>
              <a:t>Auto Transition</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endParaRPr lang="en-GB" u="none"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47</a:t>
            </a:fld>
            <a:endParaRPr lang="en-GB"/>
          </a:p>
        </p:txBody>
      </p:sp>
    </p:spTree>
    <p:extLst>
      <p:ext uri="{BB962C8B-B14F-4D97-AF65-F5344CB8AC3E}">
        <p14:creationId xmlns:p14="http://schemas.microsoft.com/office/powerpoint/2010/main" val="14042292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endParaRPr lang="en-GB" u="none" dirty="0"/>
          </a:p>
          <a:p>
            <a:endParaRPr lang="en-GB"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Now we been together through each of the people questions, complete the people  Section for the Lift Truck task you are assessing to decide whether the hazard is Low, Medium or High risk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Remember that everyone undertaking this task should sign the assessment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When everyone has done this press the continue button move 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i="1" u="sng" dirty="0"/>
              <a:t>Person leading the TBT &lt;CLICK&gt;s to advance slide</a:t>
            </a:r>
          </a:p>
          <a:p>
            <a:endParaRPr lang="en-GB" u="sng"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48</a:t>
            </a:fld>
            <a:endParaRPr lang="en-GB"/>
          </a:p>
        </p:txBody>
      </p:sp>
    </p:spTree>
    <p:extLst>
      <p:ext uri="{BB962C8B-B14F-4D97-AF65-F5344CB8AC3E}">
        <p14:creationId xmlns:p14="http://schemas.microsoft.com/office/powerpoint/2010/main" val="7061544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u="sng" dirty="0"/>
              <a:t>Narrator Script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u="sng"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So how did you get 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task I am assessing is </a:t>
            </a:r>
            <a:r>
              <a:rPr lang="en-GB" dirty="0" err="1"/>
              <a:t>xxxxxxxxxxx</a:t>
            </a:r>
            <a:r>
              <a:rPr lang="en-GB" dirty="0"/>
              <a:t> </a:t>
            </a:r>
            <a:r>
              <a:rPr lang="en-GB" i="1" u="sng" dirty="0"/>
              <a:t>(brief description of the task)</a:t>
            </a:r>
            <a:endParaRPr lang="en-GB" i="0" u="none"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i="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i="0" u="none" dirty="0"/>
              <a:t>I assessed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i="0" u="none"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i="0" u="none" dirty="0" err="1"/>
              <a:t>Yyyyy</a:t>
            </a:r>
            <a:r>
              <a:rPr lang="en-GB" i="0" u="none" dirty="0"/>
              <a:t> as Medium (or High) because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i="0" u="none"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i="0" u="none" dirty="0"/>
              <a:t>or</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i="0" u="none"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i="0" u="none" dirty="0"/>
              <a:t>For this task I assessed all the hazards as Low – being likely to be safe or without problems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i="0" u="none"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i="0" u="none" dirty="0"/>
              <a:t>Lets move on to consider the People Hazards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i="0" u="none"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i="1" u="sng" dirty="0"/>
              <a:t> auto transition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i="1" u="sng" dirty="0"/>
          </a:p>
          <a:p>
            <a:endParaRPr lang="en-GB"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49</a:t>
            </a:fld>
            <a:endParaRPr lang="en-GB"/>
          </a:p>
        </p:txBody>
      </p:sp>
    </p:spTree>
    <p:extLst>
      <p:ext uri="{BB962C8B-B14F-4D97-AF65-F5344CB8AC3E}">
        <p14:creationId xmlns:p14="http://schemas.microsoft.com/office/powerpoint/2010/main" val="3664423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p>
          <a:p>
            <a:endParaRPr lang="en-GB" u="sng" dirty="0"/>
          </a:p>
          <a:p>
            <a:r>
              <a:rPr lang="en-GB" u="none" dirty="0"/>
              <a:t>So how do we in Brett undertake risk assessments?</a:t>
            </a:r>
          </a:p>
          <a:p>
            <a:endParaRPr lang="en-GB" u="none" dirty="0"/>
          </a:p>
          <a:p>
            <a:r>
              <a:rPr lang="en-GB" u="none" dirty="0"/>
              <a:t>Well its covered in our QHEST Procedure BG1.3 and we have 3 levels of risk assessment </a:t>
            </a:r>
          </a:p>
          <a:p>
            <a:endParaRPr lang="en-GB" u="none" dirty="0"/>
          </a:p>
          <a:p>
            <a:r>
              <a:rPr lang="en-GB" u="none" dirty="0"/>
              <a:t>Firstly – the Level 1 Site level risk assessment which we do periodically and it looks at things at a high level across the whole site</a:t>
            </a:r>
          </a:p>
          <a:p>
            <a:endParaRPr lang="en-GB" u="none" dirty="0"/>
          </a:p>
          <a:p>
            <a:r>
              <a:rPr lang="en-GB" u="none" dirty="0"/>
              <a:t>Then we have the Level 2 – task based risk assessments, these are for specific and often our routine tasks and within Brett landscaping would normally have an associated Safe System of Work that goes with it.</a:t>
            </a:r>
          </a:p>
          <a:p>
            <a:endParaRPr lang="en-GB" u="none" dirty="0"/>
          </a:p>
          <a:p>
            <a:r>
              <a:rPr lang="en-GB" u="none" dirty="0"/>
              <a:t>Finally we have our Dynamic Risk Assessments such as Permission to Proceed and </a:t>
            </a:r>
            <a:r>
              <a:rPr lang="en-GB" u="none" dirty="0" err="1"/>
              <a:t>BrettSafes</a:t>
            </a:r>
            <a:r>
              <a:rPr lang="en-GB" u="none" dirty="0"/>
              <a:t> which can be used for any general task and our Lift Truck – Stop and Think assessment especially designed for assessing tasks involving use of Lift Trucks</a:t>
            </a:r>
          </a:p>
          <a:p>
            <a:endParaRPr lang="en-GB" u="none" dirty="0"/>
          </a:p>
          <a:p>
            <a:r>
              <a:rPr lang="en-GB" i="1" u="sng" dirty="0"/>
              <a:t>Auto transition</a:t>
            </a:r>
          </a:p>
          <a:p>
            <a:endParaRPr lang="en-GB" u="none"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5</a:t>
            </a:fld>
            <a:endParaRPr lang="en-GB"/>
          </a:p>
        </p:txBody>
      </p:sp>
    </p:spTree>
    <p:extLst>
      <p:ext uri="{BB962C8B-B14F-4D97-AF65-F5344CB8AC3E}">
        <p14:creationId xmlns:p14="http://schemas.microsoft.com/office/powerpoint/2010/main" val="31025029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Narrators script</a:t>
            </a:r>
            <a:endParaRPr lang="en-GB" u="none" dirty="0"/>
          </a:p>
          <a:p>
            <a:endParaRPr lang="en-GB" u="none" dirty="0"/>
          </a:p>
          <a:p>
            <a:r>
              <a:rPr lang="en-GB" altLang="en-US" dirty="0"/>
              <a:t>What if you have assessed any of the headings as Medium (M) or High (H) Risk?</a:t>
            </a:r>
          </a:p>
          <a:p>
            <a:endParaRPr lang="en-GB" u="sng" dirty="0"/>
          </a:p>
          <a:p>
            <a:r>
              <a:rPr lang="en-GB" altLang="en-US" sz="1200" dirty="0"/>
              <a:t>For your Lift Truck Stop and Think – list down all the hazards you have assessed as Medium or High on the Control Measures page</a:t>
            </a:r>
          </a:p>
          <a:p>
            <a:endParaRPr lang="en-GB" altLang="en-US" sz="1200" dirty="0"/>
          </a:p>
          <a:p>
            <a:r>
              <a:rPr lang="en-GB" altLang="en-US" sz="1200" dirty="0"/>
              <a:t>You need to decide, record down and then put in place all the control measures necessary to reduce the risk before starting the task</a:t>
            </a:r>
          </a:p>
          <a:p>
            <a:endParaRPr lang="en-GB" altLang="en-US" sz="1200" dirty="0"/>
          </a:p>
          <a:p>
            <a:r>
              <a:rPr lang="en-GB" altLang="en-US" sz="1200" dirty="0"/>
              <a:t>You then need to consider what the residual risk is now with these control measures in place and record it in the last column </a:t>
            </a:r>
          </a:p>
          <a:p>
            <a:endParaRPr lang="en-GB" altLang="en-US" sz="1200" dirty="0"/>
          </a:p>
          <a:p>
            <a:r>
              <a:rPr lang="en-GB" sz="1200" dirty="0"/>
              <a:t>When everyone has done this press the continue button move on</a:t>
            </a:r>
          </a:p>
          <a:p>
            <a:endParaRPr lang="en-GB"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i="1" u="sng" dirty="0"/>
              <a:t>Person leading the TBT &lt;CLICK&gt;s to advance slide</a:t>
            </a:r>
          </a:p>
          <a:p>
            <a:endParaRPr lang="en-GB" sz="1200" dirty="0"/>
          </a:p>
          <a:p>
            <a:endParaRPr lang="en-GB" u="sng"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50</a:t>
            </a:fld>
            <a:endParaRPr lang="en-GB"/>
          </a:p>
        </p:txBody>
      </p:sp>
    </p:spTree>
    <p:extLst>
      <p:ext uri="{BB962C8B-B14F-4D97-AF65-F5344CB8AC3E}">
        <p14:creationId xmlns:p14="http://schemas.microsoft.com/office/powerpoint/2010/main" val="31276485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endParaRPr lang="en-GB" u="none" dirty="0"/>
          </a:p>
          <a:p>
            <a:endParaRPr lang="en-GB"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So how did you get 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task I am assessing is </a:t>
            </a:r>
            <a:r>
              <a:rPr lang="en-GB" dirty="0" err="1"/>
              <a:t>xxxxxxxxxxx</a:t>
            </a:r>
            <a:r>
              <a:rPr lang="en-GB" dirty="0"/>
              <a:t> </a:t>
            </a:r>
            <a:r>
              <a:rPr lang="en-GB" i="1" u="sng" dirty="0"/>
              <a:t>(brief description of the task) </a:t>
            </a:r>
            <a:r>
              <a:rPr lang="en-GB" i="0" u="none" dirty="0"/>
              <a:t>the hazards that where assessed as Medium or High risk were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i="0" u="none"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i="0" u="none" dirty="0" err="1"/>
              <a:t>Xxxxxx</a:t>
            </a:r>
            <a:r>
              <a:rPr lang="en-GB" i="0" u="none" dirty="0"/>
              <a:t> and I have out in place additional controls including   </a:t>
            </a:r>
            <a:r>
              <a:rPr lang="en-GB" i="0" u="none" dirty="0" err="1"/>
              <a:t>yyyyy</a:t>
            </a:r>
            <a:r>
              <a:rPr lang="en-GB" i="0" u="none" dirty="0"/>
              <a:t>  which once in place reduce the residual risk to LOW</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i="0" u="none"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i="0" u="none" dirty="0"/>
              <a:t>Etc</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i="0" u="none"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i="0" u="none" dirty="0"/>
          </a:p>
          <a:p>
            <a:endParaRPr lang="en-GB" u="sng"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51</a:t>
            </a:fld>
            <a:endParaRPr lang="en-GB"/>
          </a:p>
        </p:txBody>
      </p:sp>
    </p:spTree>
    <p:extLst>
      <p:ext uri="{BB962C8B-B14F-4D97-AF65-F5344CB8AC3E}">
        <p14:creationId xmlns:p14="http://schemas.microsoft.com/office/powerpoint/2010/main" val="41369224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 </a:t>
            </a:r>
          </a:p>
          <a:p>
            <a:endParaRPr lang="en-GB" u="sng" dirty="0"/>
          </a:p>
          <a:p>
            <a:r>
              <a:rPr lang="en-GB" u="none" dirty="0"/>
              <a:t>What if even after I have applied the additional control measures still is not LOW risk</a:t>
            </a:r>
          </a:p>
          <a:p>
            <a:endParaRPr lang="en-GB" u="none" dirty="0"/>
          </a:p>
          <a:p>
            <a:r>
              <a:rPr lang="en-GB" altLang="en-US" sz="1200" dirty="0"/>
              <a:t>If unsure about anything or you cannot get the risk to LOW even when you have applied the additional controls than </a:t>
            </a:r>
            <a:r>
              <a:rPr lang="en-GB" altLang="en-US" sz="1400" b="1" dirty="0"/>
              <a:t>Contact your supervisor. </a:t>
            </a:r>
          </a:p>
          <a:p>
            <a:endParaRPr lang="en-GB" u="none"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52</a:t>
            </a:fld>
            <a:endParaRPr lang="en-GB"/>
          </a:p>
        </p:txBody>
      </p:sp>
    </p:spTree>
    <p:extLst>
      <p:ext uri="{BB962C8B-B14F-4D97-AF65-F5344CB8AC3E}">
        <p14:creationId xmlns:p14="http://schemas.microsoft.com/office/powerpoint/2010/main" val="20990812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Narrator Script </a:t>
            </a:r>
          </a:p>
          <a:p>
            <a:endParaRPr lang="en-GB" dirty="0"/>
          </a:p>
          <a:p>
            <a:r>
              <a:rPr lang="en-GB" altLang="en-US" dirty="0"/>
              <a:t>Now you have completed your Lift Truck – Stop and Think</a:t>
            </a:r>
          </a:p>
          <a:p>
            <a:endParaRPr lang="en-GB" altLang="en-US" dirty="0"/>
          </a:p>
          <a:p>
            <a:r>
              <a:rPr lang="en-GB" altLang="en-US" dirty="0"/>
              <a:t>Discuss your assessment and the recommended controls with the others in this this training group or discuss it with your supervisor </a:t>
            </a:r>
          </a:p>
          <a:p>
            <a:endParaRPr lang="en-GB" altLang="en-US" dirty="0"/>
          </a:p>
          <a:p>
            <a:r>
              <a:rPr lang="en-GB" sz="1200" dirty="0"/>
              <a:t>When everyone has done this press the continue button move on</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i="1" u="sng" dirty="0"/>
              <a:t>Person leading the TBT &lt;CLICK&gt;s to advance slide</a:t>
            </a:r>
          </a:p>
          <a:p>
            <a:endParaRPr lang="en-GB"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53</a:t>
            </a:fld>
            <a:endParaRPr lang="en-GB"/>
          </a:p>
        </p:txBody>
      </p:sp>
    </p:spTree>
    <p:extLst>
      <p:ext uri="{BB962C8B-B14F-4D97-AF65-F5344CB8AC3E}">
        <p14:creationId xmlns:p14="http://schemas.microsoft.com/office/powerpoint/2010/main" val="20843788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 </a:t>
            </a:r>
          </a:p>
          <a:p>
            <a:endParaRPr lang="en-GB" u="sng" dirty="0"/>
          </a:p>
          <a:p>
            <a:r>
              <a:rPr lang="en-GB" dirty="0"/>
              <a:t>So what should I do with my completed Lift Truck – Stop and Think assessments once I have complete them and the task?</a:t>
            </a:r>
          </a:p>
          <a:p>
            <a:endParaRPr lang="en-GB" u="sng" dirty="0"/>
          </a:p>
          <a:p>
            <a:pPr marL="171450" indent="-171450">
              <a:buFont typeface="Arial" panose="020B0604020202020204" pitchFamily="34" charset="0"/>
              <a:buChar char="•"/>
            </a:pPr>
            <a:r>
              <a:rPr lang="en-GB" u="none" dirty="0"/>
              <a:t>You should hand your completed Lift Truck – Stop and Think assessments to your supervisor.</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They will review them before passing onto the site office to be kept </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Each site reports weekly the number of Lift Stop – Stop and Thinks done as part of their weekly SHE return</a:t>
            </a:r>
          </a:p>
          <a:p>
            <a:pPr marL="171450"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If the same task is repeatedly having a Lift Truck – Stop and Thank assessment then your supervisor will undertake a full level 2 risk assessment and develop a SSOW</a:t>
            </a:r>
          </a:p>
          <a:p>
            <a:pPr marL="0" indent="0">
              <a:buFont typeface="Arial" panose="020B0604020202020204" pitchFamily="34" charset="0"/>
              <a:buNone/>
            </a:pPr>
            <a:endParaRPr lang="en-GB" u="none" dirty="0"/>
          </a:p>
          <a:p>
            <a:pPr marL="0" indent="0">
              <a:buFont typeface="Arial" panose="020B0604020202020204" pitchFamily="34" charset="0"/>
              <a:buNone/>
            </a:pPr>
            <a:r>
              <a:rPr lang="en-GB" i="1" u="sng" dirty="0"/>
              <a:t>Auto transition</a:t>
            </a:r>
          </a:p>
          <a:p>
            <a:endParaRPr lang="en-GB" u="sng"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54</a:t>
            </a:fld>
            <a:endParaRPr lang="en-GB"/>
          </a:p>
        </p:txBody>
      </p:sp>
    </p:spTree>
    <p:extLst>
      <p:ext uri="{BB962C8B-B14F-4D97-AF65-F5344CB8AC3E}">
        <p14:creationId xmlns:p14="http://schemas.microsoft.com/office/powerpoint/2010/main" val="5382922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Narrator Script</a:t>
            </a:r>
          </a:p>
          <a:p>
            <a:endParaRPr lang="en-GB" dirty="0"/>
          </a:p>
          <a:p>
            <a:r>
              <a:rPr lang="en-GB" altLang="en-US" sz="2800" dirty="0"/>
              <a:t>So use your Lift Truck   Stop and Think whenever things are different to normal routine task such as</a:t>
            </a:r>
          </a:p>
          <a:p>
            <a:endParaRPr lang="en-GB" altLang="en-US" dirty="0"/>
          </a:p>
          <a:p>
            <a:pPr marL="342900" lvl="0" indent="-342900">
              <a:buFont typeface="Arial" panose="020B0604020202020204" pitchFamily="34" charset="0"/>
              <a:buChar char="•"/>
            </a:pPr>
            <a:r>
              <a:rPr lang="en-GB" altLang="en-US" sz="2400" dirty="0"/>
              <a:t>Different truck or unusual load</a:t>
            </a:r>
          </a:p>
          <a:p>
            <a:pPr marL="342900" lvl="0" indent="-342900">
              <a:buFont typeface="Arial" panose="020B0604020202020204" pitchFamily="34" charset="0"/>
              <a:buChar char="•"/>
            </a:pPr>
            <a:endParaRPr lang="en-GB" altLang="en-US" sz="2400" dirty="0"/>
          </a:p>
          <a:p>
            <a:pPr marL="342900" lvl="0" indent="-342900">
              <a:buFont typeface="Arial" panose="020B0604020202020204" pitchFamily="34" charset="0"/>
              <a:buChar char="•"/>
            </a:pPr>
            <a:r>
              <a:rPr lang="en-GB" altLang="en-US" sz="2400" dirty="0"/>
              <a:t>Where there isn’t an existing RA/SSOW available</a:t>
            </a:r>
          </a:p>
          <a:p>
            <a:pPr marL="342900" lvl="0" indent="-342900">
              <a:buFont typeface="Arial" panose="020B0604020202020204" pitchFamily="34" charset="0"/>
              <a:buChar char="•"/>
            </a:pPr>
            <a:endParaRPr lang="en-GB" altLang="en-US" sz="2400" dirty="0"/>
          </a:p>
          <a:p>
            <a:pPr marL="342900" lvl="0" indent="-342900">
              <a:buFont typeface="Arial" panose="020B0604020202020204" pitchFamily="34" charset="0"/>
              <a:buChar char="•"/>
            </a:pPr>
            <a:r>
              <a:rPr lang="en-GB" altLang="en-US" sz="2400" dirty="0"/>
              <a:t>Working in a restricted or tight area</a:t>
            </a:r>
          </a:p>
          <a:p>
            <a:pPr marL="342900" lvl="0" indent="-342900">
              <a:buFont typeface="Arial" panose="020B0604020202020204" pitchFamily="34" charset="0"/>
              <a:buChar char="•"/>
            </a:pPr>
            <a:endParaRPr lang="en-GB" altLang="en-US" sz="2400" dirty="0"/>
          </a:p>
          <a:p>
            <a:pPr marL="342900" lvl="0" indent="-342900">
              <a:buFont typeface="Arial" panose="020B0604020202020204" pitchFamily="34" charset="0"/>
              <a:buChar char="•"/>
            </a:pPr>
            <a:r>
              <a:rPr lang="en-GB" altLang="en-US" sz="2400" dirty="0"/>
              <a:t>Where other activities may be being undertaken in the same area</a:t>
            </a:r>
          </a:p>
          <a:p>
            <a:pPr marL="342900" lvl="0" indent="-342900">
              <a:buFont typeface="Arial" panose="020B0604020202020204" pitchFamily="34" charset="0"/>
              <a:buChar char="•"/>
            </a:pPr>
            <a:endParaRPr lang="en-GB" altLang="en-US" sz="2400" dirty="0"/>
          </a:p>
          <a:p>
            <a:pPr marL="342900" lvl="0" indent="-342900">
              <a:buFont typeface="Arial" panose="020B0604020202020204" pitchFamily="34" charset="0"/>
              <a:buChar char="•"/>
            </a:pPr>
            <a:r>
              <a:rPr lang="en-GB" altLang="en-US" sz="2400" dirty="0"/>
              <a:t>When you are unsure</a:t>
            </a:r>
          </a:p>
          <a:p>
            <a:pPr lvl="1"/>
            <a:endParaRPr lang="en-GB" altLang="en-US" sz="2400" dirty="0"/>
          </a:p>
          <a:p>
            <a:r>
              <a:rPr lang="en-GB" altLang="en-US" sz="2800" dirty="0"/>
              <a:t>It won’t take long to consider the hazards, assess the risks and identify any additional controls</a:t>
            </a:r>
          </a:p>
          <a:p>
            <a:endParaRPr lang="en-GB" altLang="en-US" sz="2800" dirty="0"/>
          </a:p>
          <a:p>
            <a:r>
              <a:rPr lang="en-GB" altLang="en-US" sz="2800" i="1" u="sng" dirty="0"/>
              <a:t> Auto Transition</a:t>
            </a:r>
          </a:p>
          <a:p>
            <a:r>
              <a:rPr lang="en-GB" dirty="0"/>
              <a:t> </a:t>
            </a:r>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55</a:t>
            </a:fld>
            <a:endParaRPr lang="en-GB"/>
          </a:p>
        </p:txBody>
      </p:sp>
    </p:spTree>
    <p:extLst>
      <p:ext uri="{BB962C8B-B14F-4D97-AF65-F5344CB8AC3E}">
        <p14:creationId xmlns:p14="http://schemas.microsoft.com/office/powerpoint/2010/main" val="25868712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 </a:t>
            </a:r>
          </a:p>
          <a:p>
            <a:endParaRPr lang="en-GB" dirty="0"/>
          </a:p>
          <a:p>
            <a:r>
              <a:rPr lang="en-GB" altLang="en-US" sz="1200" dirty="0"/>
              <a:t>So use your Lift Truck Stop and Think</a:t>
            </a:r>
          </a:p>
          <a:p>
            <a:endParaRPr lang="en-GB" altLang="en-US" sz="1200" dirty="0"/>
          </a:p>
          <a:p>
            <a:r>
              <a:rPr lang="en-GB" altLang="en-US" sz="1200" dirty="0"/>
              <a:t>It keeps you and others safe. </a:t>
            </a:r>
          </a:p>
          <a:p>
            <a:endParaRPr lang="en-GB" altLang="en-US" sz="1200" dirty="0"/>
          </a:p>
          <a:p>
            <a:r>
              <a:rPr lang="en-GB" altLang="en-US" sz="1200" dirty="0"/>
              <a:t>It will help you spot the risks you have not considered before. </a:t>
            </a:r>
          </a:p>
          <a:p>
            <a:endParaRPr lang="en-GB" altLang="en-US" dirty="0"/>
          </a:p>
          <a:p>
            <a:endParaRPr lang="en-GB" altLang="en-US" dirty="0"/>
          </a:p>
          <a:p>
            <a:r>
              <a:rPr lang="en-GB" altLang="en-US" sz="1800" dirty="0"/>
              <a:t>IF IN DOUBT STOP AND ASK </a:t>
            </a:r>
          </a:p>
          <a:p>
            <a:endParaRPr lang="en-GB" altLang="en-US" sz="18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800" i="1" u="sng" dirty="0"/>
              <a:t>Auto Transition – 10 seconds after end of narration</a:t>
            </a:r>
          </a:p>
          <a:p>
            <a:endParaRPr lang="en-GB" altLang="en-US" sz="1800" dirty="0"/>
          </a:p>
          <a:p>
            <a:endParaRPr lang="en-GB"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56</a:t>
            </a:fld>
            <a:endParaRPr lang="en-GB"/>
          </a:p>
        </p:txBody>
      </p:sp>
    </p:spTree>
    <p:extLst>
      <p:ext uri="{BB962C8B-B14F-4D97-AF65-F5344CB8AC3E}">
        <p14:creationId xmlns:p14="http://schemas.microsoft.com/office/powerpoint/2010/main" val="29732973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 </a:t>
            </a:r>
          </a:p>
          <a:p>
            <a:endParaRPr lang="en-GB" dirty="0"/>
          </a:p>
          <a:p>
            <a:pPr marL="0" indent="0" algn="l">
              <a:buNone/>
            </a:pPr>
            <a:r>
              <a:rPr lang="en-GB" altLang="en-US" sz="1200" dirty="0">
                <a:solidFill>
                  <a:srgbClr val="0070C0"/>
                </a:solidFill>
              </a:rPr>
              <a:t>Thank you for your time. </a:t>
            </a:r>
          </a:p>
          <a:p>
            <a:pPr marL="0" indent="0" algn="l">
              <a:buNone/>
            </a:pPr>
            <a:endParaRPr lang="en-GB" altLang="en-US" sz="1200" dirty="0">
              <a:solidFill>
                <a:srgbClr val="0070C0"/>
              </a:solidFill>
            </a:endParaRPr>
          </a:p>
          <a:p>
            <a:pPr marL="0" indent="0" algn="l">
              <a:buNone/>
            </a:pPr>
            <a:r>
              <a:rPr lang="en-GB" altLang="en-US" sz="1200" dirty="0">
                <a:solidFill>
                  <a:srgbClr val="0070C0"/>
                </a:solidFill>
              </a:rPr>
              <a:t>If you have Any Questions – speak with today’s TBT facilitator or with your line manager or supervisor</a:t>
            </a:r>
          </a:p>
          <a:p>
            <a:pPr marL="0" indent="0" algn="l">
              <a:buNone/>
            </a:pPr>
            <a:endParaRPr lang="en-GB" altLang="en-US" sz="1200" dirty="0">
              <a:solidFill>
                <a:srgbClr val="0070C0"/>
              </a:solidFill>
            </a:endParaRPr>
          </a:p>
          <a:p>
            <a:pPr marL="0" indent="0" algn="l">
              <a:buNone/>
            </a:pPr>
            <a:endParaRPr lang="en-GB" altLang="en-US" sz="1200" dirty="0">
              <a:solidFill>
                <a:srgbClr val="0070C0"/>
              </a:solidFill>
            </a:endParaRPr>
          </a:p>
          <a:p>
            <a:endParaRPr lang="en-GB"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57</a:t>
            </a:fld>
            <a:endParaRPr lang="en-GB"/>
          </a:p>
        </p:txBody>
      </p:sp>
    </p:spTree>
    <p:extLst>
      <p:ext uri="{BB962C8B-B14F-4D97-AF65-F5344CB8AC3E}">
        <p14:creationId xmlns:p14="http://schemas.microsoft.com/office/powerpoint/2010/main" val="3598925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p>
          <a:p>
            <a:endParaRPr lang="en-GB" dirty="0"/>
          </a:p>
          <a:p>
            <a:r>
              <a:rPr lang="en-GB" dirty="0"/>
              <a:t>So why do we have a specific Lift Truck Stop and Think?</a:t>
            </a:r>
          </a:p>
          <a:p>
            <a:endParaRPr lang="en-GB" dirty="0"/>
          </a:p>
          <a:p>
            <a:r>
              <a:rPr lang="en-GB" dirty="0"/>
              <a:t>&lt;CLICK&gt;</a:t>
            </a:r>
          </a:p>
          <a:p>
            <a:endParaRPr lang="en-GB" dirty="0"/>
          </a:p>
          <a:p>
            <a:pPr marL="171450" indent="-171450">
              <a:buFont typeface="Arial" panose="020B0604020202020204" pitchFamily="34" charset="0"/>
              <a:buChar char="•"/>
            </a:pPr>
            <a:r>
              <a:rPr lang="en-GB" altLang="en-US" dirty="0"/>
              <a:t>Because sometimes we need to undertake unusual or non-routine lifts of items or equipment </a:t>
            </a:r>
          </a:p>
          <a:p>
            <a:pPr marL="0" indent="0">
              <a:buFont typeface="Arial" panose="020B0604020202020204" pitchFamily="34" charset="0"/>
              <a:buNone/>
            </a:pPr>
            <a:endParaRPr lang="en-GB" alt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a:t>&lt;CLICK&gt;</a:t>
            </a:r>
          </a:p>
          <a:p>
            <a:pPr marL="0" indent="0">
              <a:buFont typeface="Arial" panose="020B0604020202020204" pitchFamily="34" charset="0"/>
              <a:buNone/>
            </a:pPr>
            <a:endParaRPr lang="en-GB" altLang="en-US" dirty="0"/>
          </a:p>
          <a:p>
            <a:pPr marL="171450" indent="-171450">
              <a:buFont typeface="Arial" panose="020B0604020202020204" pitchFamily="34" charset="0"/>
              <a:buChar char="•"/>
            </a:pPr>
            <a:r>
              <a:rPr lang="en-GB" altLang="en-US" dirty="0"/>
              <a:t>Because you’re the expert in that task - you can write down what you know happens &amp; what you need to make it safe</a:t>
            </a:r>
          </a:p>
          <a:p>
            <a:pPr marL="171450" indent="-171450">
              <a:buFont typeface="Arial" panose="020B0604020202020204" pitchFamily="34" charset="0"/>
              <a:buChar char="•"/>
            </a:pPr>
            <a:endParaRPr lang="en-GB" altLang="en-US" dirty="0"/>
          </a:p>
          <a:p>
            <a:pPr marL="0" indent="0">
              <a:buFont typeface="Arial" panose="020B0604020202020204" pitchFamily="34" charset="0"/>
              <a:buNone/>
            </a:pPr>
            <a:endParaRPr lang="en-GB" altLang="en-US" dirty="0"/>
          </a:p>
          <a:p>
            <a:pPr marL="0" indent="0">
              <a:buFont typeface="Arial" panose="020B0604020202020204" pitchFamily="34" charset="0"/>
              <a:buNone/>
            </a:pPr>
            <a:r>
              <a:rPr lang="en-GB" altLang="en-US" i="1" u="sng" dirty="0"/>
              <a:t>Auto transition</a:t>
            </a:r>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6</a:t>
            </a:fld>
            <a:endParaRPr lang="en-GB"/>
          </a:p>
        </p:txBody>
      </p:sp>
    </p:spTree>
    <p:extLst>
      <p:ext uri="{BB962C8B-B14F-4D97-AF65-F5344CB8AC3E}">
        <p14:creationId xmlns:p14="http://schemas.microsoft.com/office/powerpoint/2010/main" val="1134917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p>
          <a:p>
            <a:endParaRPr lang="en-GB"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altLang="en-US" dirty="0"/>
              <a:t>19% of all fatal Injuries in the Minerals industry are due to the fatal 6 category - Workplace Transport and Pedestrian interface</a:t>
            </a:r>
          </a:p>
          <a:p>
            <a:pPr marL="0" indent="0">
              <a:buFont typeface="Arial" panose="020B0604020202020204" pitchFamily="34" charset="0"/>
              <a:buNone/>
            </a:pPr>
            <a:endParaRPr lang="en-GB" altLang="en-US" dirty="0"/>
          </a:p>
          <a:p>
            <a:r>
              <a:rPr lang="en-GB" dirty="0"/>
              <a:t>&lt;CLICK&gt;</a:t>
            </a:r>
          </a:p>
          <a:p>
            <a:pPr marL="171450" indent="-171450">
              <a:buFont typeface="Arial" panose="020B0604020202020204" pitchFamily="34" charset="0"/>
              <a:buChar char="•"/>
            </a:pPr>
            <a:endParaRPr lang="en-GB" altLang="en-US" dirty="0"/>
          </a:p>
          <a:p>
            <a:pPr marL="171450" indent="-171450">
              <a:buFont typeface="Arial" panose="020B0604020202020204" pitchFamily="34" charset="0"/>
              <a:buChar char="•"/>
            </a:pPr>
            <a:r>
              <a:rPr lang="en-GB" altLang="en-US" dirty="0"/>
              <a:t>Because no-one wants you to get hurt, and you don’t want your colleagues to get hurt either</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a:t>&lt;CLICK&gt;</a:t>
            </a:r>
          </a:p>
          <a:p>
            <a:pPr marL="171450" indent="-171450">
              <a:buFont typeface="Arial" panose="020B0604020202020204" pitchFamily="34" charset="0"/>
              <a:buChar char="•"/>
            </a:pPr>
            <a:endParaRPr lang="en-GB" altLang="en-US" dirty="0"/>
          </a:p>
          <a:p>
            <a:pPr marL="171450" indent="-171450">
              <a:buFont typeface="Arial" panose="020B0604020202020204" pitchFamily="34" charset="0"/>
              <a:buChar char="•"/>
            </a:pPr>
            <a:r>
              <a:rPr lang="en-GB" altLang="en-US" dirty="0"/>
              <a:t>And Because damage to fixed or mobile plant, buildings and products all cost us time and money – both as operatives and the company</a:t>
            </a:r>
          </a:p>
          <a:p>
            <a:pPr marL="171450" indent="-171450">
              <a:buFont typeface="Arial" panose="020B0604020202020204" pitchFamily="34" charset="0"/>
              <a:buChar char="•"/>
            </a:pPr>
            <a:endParaRPr lang="en-GB" altLang="en-US" dirty="0"/>
          </a:p>
          <a:p>
            <a:pPr marL="0" indent="0">
              <a:buFont typeface="Arial" panose="020B0604020202020204" pitchFamily="34" charset="0"/>
              <a:buNone/>
            </a:pPr>
            <a:r>
              <a:rPr lang="en-GB" altLang="en-US" i="1" u="sng" dirty="0"/>
              <a:t>Auto transition</a:t>
            </a:r>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7</a:t>
            </a:fld>
            <a:endParaRPr lang="en-GB"/>
          </a:p>
        </p:txBody>
      </p:sp>
    </p:spTree>
    <p:extLst>
      <p:ext uri="{BB962C8B-B14F-4D97-AF65-F5344CB8AC3E}">
        <p14:creationId xmlns:p14="http://schemas.microsoft.com/office/powerpoint/2010/main" val="2307317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p>
          <a:p>
            <a:endParaRPr lang="en-GB" u="sng" dirty="0"/>
          </a:p>
          <a:p>
            <a:r>
              <a:rPr lang="en-GB" u="none" dirty="0"/>
              <a:t> So when should we do a Lift Truck – Stop and Think? </a:t>
            </a:r>
          </a:p>
          <a:p>
            <a:endParaRPr lang="en-GB" u="none" dirty="0"/>
          </a:p>
          <a:p>
            <a:r>
              <a:rPr lang="en-GB" u="none" dirty="0"/>
              <a:t>&lt;CLICK&gt;</a:t>
            </a:r>
          </a:p>
          <a:p>
            <a:endParaRPr lang="en-GB" u="none" dirty="0"/>
          </a:p>
          <a:p>
            <a:pPr marL="171450" indent="-171450">
              <a:buFont typeface="Arial" panose="020B0604020202020204" pitchFamily="34" charset="0"/>
              <a:buChar char="•"/>
            </a:pPr>
            <a:r>
              <a:rPr lang="en-GB" u="none" dirty="0"/>
              <a:t>Well  all routine tasks should already have a Level 2 risk assessment and as a trained, competent and authorised lift truck user, you have been trained in the routine lifts that you undertake</a:t>
            </a:r>
          </a:p>
          <a:p>
            <a:pPr marL="171450" indent="-171450">
              <a:buFont typeface="Arial" panose="020B0604020202020204" pitchFamily="34" charset="0"/>
              <a:buChar char="•"/>
            </a:pPr>
            <a:endParaRPr lang="en-GB" u="none" dirty="0"/>
          </a:p>
          <a:p>
            <a:pPr marL="0" indent="0">
              <a:buFont typeface="Arial" panose="020B0604020202020204" pitchFamily="34" charset="0"/>
              <a:buNone/>
            </a:pPr>
            <a:r>
              <a:rPr lang="en-GB" u="none" dirty="0"/>
              <a:t>&lt;CLICK&gt;</a:t>
            </a:r>
          </a:p>
          <a:p>
            <a:pPr marL="0" indent="0">
              <a:buFont typeface="Arial" panose="020B0604020202020204" pitchFamily="34" charset="0"/>
              <a:buNone/>
            </a:pPr>
            <a:endParaRPr lang="en-GB" u="none" dirty="0"/>
          </a:p>
          <a:p>
            <a:pPr marL="171450" indent="-171450">
              <a:buFont typeface="Arial" panose="020B0604020202020204" pitchFamily="34" charset="0"/>
              <a:buChar char="•"/>
            </a:pPr>
            <a:r>
              <a:rPr lang="en-GB" u="none" dirty="0"/>
              <a:t>However, sometimes you need to move or lift unusual / difficult loads, work in tight or confined areas, lift or travel where other people, equipment  or trucks may also be working</a:t>
            </a:r>
          </a:p>
          <a:p>
            <a:endParaRPr lang="en-GB" u="none" dirty="0"/>
          </a:p>
          <a:p>
            <a:r>
              <a:rPr lang="en-GB" u="none" dirty="0"/>
              <a:t>&lt;CLICK&gt;</a:t>
            </a:r>
          </a:p>
          <a:p>
            <a:endParaRPr lang="en-GB" u="none" dirty="0"/>
          </a:p>
          <a:p>
            <a:pPr marL="171450" indent="-171450">
              <a:buFont typeface="Arial" panose="020B0604020202020204" pitchFamily="34" charset="0"/>
              <a:buChar char="•"/>
            </a:pPr>
            <a:r>
              <a:rPr lang="en-GB" u="none" dirty="0"/>
              <a:t>When you are carrying out a non-routine task using a lift truck that doesn’t have an existing risk assessment than use a ‘Lift Truck – Stop and think’ before you start the task</a:t>
            </a:r>
          </a:p>
          <a:p>
            <a:endParaRPr lang="en-GB" u="none" dirty="0"/>
          </a:p>
          <a:p>
            <a:r>
              <a:rPr lang="en-GB" u="none" dirty="0"/>
              <a:t>&lt;CLICK&gt;</a:t>
            </a:r>
          </a:p>
          <a:p>
            <a:endParaRPr lang="en-GB" u="none" dirty="0"/>
          </a:p>
          <a:p>
            <a:pPr marL="171450" indent="-171450">
              <a:buFont typeface="Arial" panose="020B0604020202020204" pitchFamily="34" charset="0"/>
              <a:buChar char="•"/>
            </a:pPr>
            <a:r>
              <a:rPr lang="en-GB" u="none" dirty="0"/>
              <a:t>And If you find that you are often carrying out a ‘Lift Truck – Stop and think’ for the same task then a full Level 2 risk assessment should be carried out</a:t>
            </a:r>
          </a:p>
          <a:p>
            <a:pPr marL="171450" indent="-171450">
              <a:buFont typeface="Arial" panose="020B0604020202020204" pitchFamily="34" charset="0"/>
              <a:buChar char="•"/>
            </a:pPr>
            <a:endParaRPr lang="en-GB" u="none" dirty="0"/>
          </a:p>
          <a:p>
            <a:pPr marL="0" indent="0">
              <a:buFont typeface="Arial" panose="020B0604020202020204" pitchFamily="34" charset="0"/>
              <a:buNone/>
            </a:pPr>
            <a:r>
              <a:rPr lang="en-GB" i="1" u="sng" dirty="0"/>
              <a:t>Auto transition</a:t>
            </a:r>
          </a:p>
          <a:p>
            <a:endParaRPr lang="en-GB" u="none"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8</a:t>
            </a:fld>
            <a:endParaRPr lang="en-GB"/>
          </a:p>
        </p:txBody>
      </p:sp>
    </p:spTree>
    <p:extLst>
      <p:ext uri="{BB962C8B-B14F-4D97-AF65-F5344CB8AC3E}">
        <p14:creationId xmlns:p14="http://schemas.microsoft.com/office/powerpoint/2010/main" val="1220236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Narrator Script</a:t>
            </a:r>
          </a:p>
          <a:p>
            <a:endParaRPr lang="en-GB" u="sng" dirty="0"/>
          </a:p>
          <a:p>
            <a:r>
              <a:rPr lang="en-GB" u="none" dirty="0"/>
              <a:t>So When should we use a Lift Truck – Stop and think?</a:t>
            </a:r>
          </a:p>
          <a:p>
            <a:endParaRPr lang="en-GB" u="none" dirty="0"/>
          </a:p>
          <a:p>
            <a:r>
              <a:rPr lang="en-GB" u="none" dirty="0"/>
              <a:t>Well any time you think </a:t>
            </a:r>
          </a:p>
          <a:p>
            <a:endParaRPr lang="en-GB" u="none" dirty="0"/>
          </a:p>
          <a:p>
            <a:pPr marL="171450" lvl="0" indent="-171450">
              <a:buFont typeface="Arial" panose="020B0604020202020204" pitchFamily="34" charset="0"/>
              <a:buChar char="•"/>
            </a:pPr>
            <a:r>
              <a:rPr lang="en-GB" altLang="en-US" sz="1200" dirty="0"/>
              <a:t>I haven’t done this for a long time</a:t>
            </a:r>
          </a:p>
          <a:p>
            <a:pPr marL="171450" lvl="0" indent="-171450">
              <a:buFont typeface="Arial" panose="020B0604020202020204" pitchFamily="34" charset="0"/>
              <a:buChar char="•"/>
            </a:pPr>
            <a:endParaRPr lang="en-GB" altLang="en-US" sz="1200" dirty="0"/>
          </a:p>
          <a:p>
            <a:pPr marL="171450" lvl="0" indent="-171450">
              <a:buFont typeface="Arial" panose="020B0604020202020204" pitchFamily="34" charset="0"/>
              <a:buChar char="•"/>
            </a:pPr>
            <a:r>
              <a:rPr lang="en-GB" altLang="en-US" sz="1200" dirty="0"/>
              <a:t>When it doesn’t feel right – ‘I’m not sure about this’</a:t>
            </a:r>
          </a:p>
          <a:p>
            <a:pPr marL="171450" lvl="0" indent="-171450">
              <a:buFont typeface="Arial" panose="020B0604020202020204" pitchFamily="34" charset="0"/>
              <a:buChar char="•"/>
            </a:pPr>
            <a:endParaRPr lang="en-GB" altLang="en-US" sz="1200" dirty="0"/>
          </a:p>
          <a:p>
            <a:pPr marL="171450" lvl="0" indent="-171450">
              <a:buFont typeface="Arial" panose="020B0604020202020204" pitchFamily="34" charset="0"/>
              <a:buChar char="•"/>
            </a:pPr>
            <a:r>
              <a:rPr lang="en-GB" altLang="en-US" sz="1200" dirty="0"/>
              <a:t>I haven’t seen a Risk Assessment for this job</a:t>
            </a:r>
          </a:p>
          <a:p>
            <a:pPr marL="171450" lvl="0" indent="-171450">
              <a:buFont typeface="Arial" panose="020B0604020202020204" pitchFamily="34" charset="0"/>
              <a:buChar char="•"/>
            </a:pPr>
            <a:endParaRPr lang="en-GB" altLang="en-US" sz="1200" dirty="0"/>
          </a:p>
          <a:p>
            <a:pPr marL="171450" lvl="0" indent="-171450">
              <a:buFont typeface="Arial" panose="020B0604020202020204" pitchFamily="34" charset="0"/>
              <a:buChar char="•"/>
            </a:pPr>
            <a:r>
              <a:rPr lang="en-GB" altLang="en-US" sz="1200" dirty="0"/>
              <a:t>I have never done this before</a:t>
            </a:r>
          </a:p>
          <a:p>
            <a:pPr marL="171450" lvl="0" indent="-171450">
              <a:buFont typeface="Arial" panose="020B0604020202020204" pitchFamily="34" charset="0"/>
              <a:buChar char="•"/>
            </a:pPr>
            <a:endParaRPr lang="en-GB" altLang="en-US" sz="1200" dirty="0"/>
          </a:p>
          <a:p>
            <a:pPr marL="171450" lvl="0" indent="-171450">
              <a:buFont typeface="Arial" panose="020B0604020202020204" pitchFamily="34" charset="0"/>
              <a:buChar char="•"/>
            </a:pPr>
            <a:r>
              <a:rPr lang="en-GB" altLang="en-US" sz="1200" dirty="0"/>
              <a:t>I’m lifting a non-standard load</a:t>
            </a:r>
          </a:p>
          <a:p>
            <a:pPr marL="171450" lvl="0" indent="-171450">
              <a:buFont typeface="Arial" panose="020B0604020202020204" pitchFamily="34" charset="0"/>
              <a:buChar char="•"/>
            </a:pPr>
            <a:endParaRPr lang="en-GB" altLang="en-US" sz="1200" dirty="0"/>
          </a:p>
          <a:p>
            <a:pPr marL="171450" lvl="0" indent="-171450">
              <a:buFont typeface="Arial" panose="020B0604020202020204" pitchFamily="34" charset="0"/>
              <a:buChar char="•"/>
            </a:pPr>
            <a:r>
              <a:rPr lang="en-GB" altLang="en-US" sz="1200" dirty="0"/>
              <a:t>Working in tight areas close to others or fixed objects</a:t>
            </a:r>
          </a:p>
          <a:p>
            <a:pPr marL="171450" lvl="0" indent="-171450">
              <a:buFont typeface="Arial" panose="020B0604020202020204" pitchFamily="34" charset="0"/>
              <a:buChar char="•"/>
            </a:pPr>
            <a:endParaRPr lang="en-GB" altLang="en-US" sz="1200" dirty="0"/>
          </a:p>
          <a:p>
            <a:pPr marL="171450" lvl="0" indent="-171450">
              <a:buFont typeface="Arial" panose="020B0604020202020204" pitchFamily="34" charset="0"/>
              <a:buChar char="•"/>
            </a:pPr>
            <a:r>
              <a:rPr lang="en-GB" altLang="en-US" sz="1200" dirty="0"/>
              <a:t>Where other activities may affect that task I am doing</a:t>
            </a:r>
          </a:p>
          <a:p>
            <a:pPr marL="171450" lvl="0" indent="-171450">
              <a:buFont typeface="Arial" panose="020B0604020202020204" pitchFamily="34" charset="0"/>
              <a:buChar char="•"/>
            </a:pPr>
            <a:endParaRPr lang="en-GB" altLang="en-US" sz="1200" dirty="0"/>
          </a:p>
          <a:p>
            <a:pPr marL="171450" lvl="0" indent="-171450">
              <a:buFont typeface="Arial" panose="020B0604020202020204" pitchFamily="34" charset="0"/>
              <a:buChar char="•"/>
            </a:pPr>
            <a:r>
              <a:rPr lang="en-GB" altLang="en-US" sz="1200" dirty="0"/>
              <a:t>The weather conditions are different today (maybe hot, dry and dusty, or very wet and windy)</a:t>
            </a:r>
          </a:p>
          <a:p>
            <a:pPr marL="0" lvl="0" indent="0">
              <a:buFont typeface="Arial" panose="020B0604020202020204" pitchFamily="34" charset="0"/>
              <a:buNone/>
            </a:pPr>
            <a:endParaRPr lang="en-GB" altLang="en-US" sz="1200" dirty="0"/>
          </a:p>
          <a:p>
            <a:pPr marL="0" lvl="0" indent="0">
              <a:buFont typeface="Arial" panose="020B0604020202020204" pitchFamily="34" charset="0"/>
              <a:buNone/>
            </a:pPr>
            <a:r>
              <a:rPr lang="en-GB" altLang="en-US" sz="1200" dirty="0"/>
              <a:t>&lt;CLICK&gt;</a:t>
            </a:r>
          </a:p>
          <a:p>
            <a:pPr marL="171450" lvl="0" indent="-171450">
              <a:buFont typeface="Arial" panose="020B0604020202020204" pitchFamily="34" charset="0"/>
              <a:buChar char="•"/>
            </a:pPr>
            <a:endParaRPr lang="en-GB" altLang="en-US" sz="1200" dirty="0"/>
          </a:p>
          <a:p>
            <a:pPr marL="0" lvl="0" indent="0">
              <a:buFont typeface="Arial" panose="020B0604020202020204" pitchFamily="34" charset="0"/>
              <a:buNone/>
            </a:pPr>
            <a:r>
              <a:rPr lang="en-GB" altLang="en-US" sz="1200" dirty="0"/>
              <a:t>Then you should complete a Lift Truck – Stop and Think</a:t>
            </a:r>
          </a:p>
          <a:p>
            <a:pPr marL="0" lvl="0" indent="0">
              <a:buFont typeface="Arial" panose="020B0604020202020204" pitchFamily="34" charset="0"/>
              <a:buNone/>
            </a:pPr>
            <a:endParaRPr lang="en-GB" altLang="en-US" sz="1200" dirty="0"/>
          </a:p>
          <a:p>
            <a:pPr marL="0" lvl="0" indent="0">
              <a:buFont typeface="Arial" panose="020B0604020202020204" pitchFamily="34" charset="0"/>
              <a:buNone/>
            </a:pPr>
            <a:r>
              <a:rPr lang="en-GB" altLang="en-US" sz="1200" i="1" u="sng" dirty="0"/>
              <a:t>Auto Transition </a:t>
            </a:r>
          </a:p>
          <a:p>
            <a:pPr marL="358775" lvl="1" indent="0">
              <a:buNone/>
            </a:pPr>
            <a:r>
              <a:rPr lang="en-GB" altLang="en-US" sz="1800" dirty="0">
                <a:solidFill>
                  <a:schemeClr val="accent2"/>
                </a:solidFill>
              </a:rPr>
              <a:t>		</a:t>
            </a:r>
            <a:endParaRPr lang="en-GB" altLang="en-US" sz="1600" b="1" dirty="0">
              <a:solidFill>
                <a:schemeClr val="accent2"/>
              </a:solidFill>
            </a:endParaRPr>
          </a:p>
          <a:p>
            <a:endParaRPr lang="en-GB" u="none" dirty="0"/>
          </a:p>
        </p:txBody>
      </p:sp>
      <p:sp>
        <p:nvSpPr>
          <p:cNvPr id="4" name="Slide Number Placeholder 3"/>
          <p:cNvSpPr>
            <a:spLocks noGrp="1"/>
          </p:cNvSpPr>
          <p:nvPr>
            <p:ph type="sldNum" sz="quarter" idx="5"/>
          </p:nvPr>
        </p:nvSpPr>
        <p:spPr/>
        <p:txBody>
          <a:bodyPr/>
          <a:lstStyle/>
          <a:p>
            <a:pPr>
              <a:defRPr/>
            </a:pPr>
            <a:fld id="{E51FB795-872A-4E41-95F1-E2ED6BDF3E73}" type="slidenum">
              <a:rPr lang="en-GB" smtClean="0"/>
              <a:pPr>
                <a:defRPr/>
              </a:pPr>
              <a:t>9</a:t>
            </a:fld>
            <a:endParaRPr lang="en-GB"/>
          </a:p>
        </p:txBody>
      </p:sp>
    </p:spTree>
    <p:extLst>
      <p:ext uri="{BB962C8B-B14F-4D97-AF65-F5344CB8AC3E}">
        <p14:creationId xmlns:p14="http://schemas.microsoft.com/office/powerpoint/2010/main" val="648210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729D85-F3DF-490F-B004-41D849BD941A}"/>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6B8DE660-9C9C-48A5-AA77-260BF8E833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5929" y="2492374"/>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6FBAF45C-2A5E-45B7-A7CB-8100C58E552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346264325"/>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90" userDrawn="1">
          <p15:clr>
            <a:srgbClr val="FBAE40"/>
          </p15:clr>
        </p15:guide>
        <p15:guide id="5" pos="728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2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46739D-D447-4C60-9086-CE7BF2EEE18D}"/>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D448290-B15F-4B4A-898E-5C3DA367D3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7434" y="2492374"/>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6" name="Picture 5">
            <a:extLst>
              <a:ext uri="{FF2B5EF4-FFF2-40B4-BE49-F238E27FC236}">
                <a16:creationId xmlns:a16="http://schemas.microsoft.com/office/drawing/2014/main" id="{D6547B6E-907C-4917-8FC4-AEB805C666C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2521841911"/>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90" userDrawn="1">
          <p15:clr>
            <a:srgbClr val="FBAE40"/>
          </p15:clr>
        </p15:guide>
        <p15:guide id="5" pos="728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0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CAF8AA-9120-4183-A28B-5A8C0215406E}"/>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5CA4823B-675D-48AF-B584-C231504817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7434" y="2492374"/>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6" name="Picture 5">
            <a:extLst>
              <a:ext uri="{FF2B5EF4-FFF2-40B4-BE49-F238E27FC236}">
                <a16:creationId xmlns:a16="http://schemas.microsoft.com/office/drawing/2014/main" id="{407FFED5-4D23-4013-81C7-61192EE0523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4070330459"/>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90" userDrawn="1">
          <p15:clr>
            <a:srgbClr val="FBAE40"/>
          </p15:clr>
        </p15:guide>
        <p15:guide id="5" pos="7287"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3DED9-8916-4419-B2BB-7A1840734C5C}"/>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D9DC507-D26F-4C9C-8C25-6250B1438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7434" y="2492374"/>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6" name="Picture 5">
            <a:extLst>
              <a:ext uri="{FF2B5EF4-FFF2-40B4-BE49-F238E27FC236}">
                <a16:creationId xmlns:a16="http://schemas.microsoft.com/office/drawing/2014/main" id="{0AFA676B-634E-428D-880A-0C6DE86162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1424571816"/>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90" userDrawn="1">
          <p15:clr>
            <a:srgbClr val="FBAE40"/>
          </p15:clr>
        </p15:guide>
        <p15:guide id="5" pos="728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2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C3CE99-52EB-49B9-814C-5A4496BA0F45}"/>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AA0565D6-C47D-47FA-82C4-405E3CF60D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7434" y="2492374"/>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6" name="Picture 5">
            <a:extLst>
              <a:ext uri="{FF2B5EF4-FFF2-40B4-BE49-F238E27FC236}">
                <a16:creationId xmlns:a16="http://schemas.microsoft.com/office/drawing/2014/main" id="{0CE42367-09AE-468C-ADDA-FBB44CF8336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900027247"/>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90" userDrawn="1">
          <p15:clr>
            <a:srgbClr val="FBAE40"/>
          </p15:clr>
        </p15:guide>
        <p15:guide id="5" pos="728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3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C20613-67B1-40DE-88F7-DF497DE11622}"/>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BB9C13DD-DFF1-4CB4-AA0C-77948B1482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7434" y="2492374"/>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6" name="Picture 5">
            <a:extLst>
              <a:ext uri="{FF2B5EF4-FFF2-40B4-BE49-F238E27FC236}">
                <a16:creationId xmlns:a16="http://schemas.microsoft.com/office/drawing/2014/main" id="{B79AB0B1-E3C5-4F9F-8A40-C58D430203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3376656728"/>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90" userDrawn="1">
          <p15:clr>
            <a:srgbClr val="FBAE40"/>
          </p15:clr>
        </p15:guide>
        <p15:guide id="5" pos="728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4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44DE978-2369-4FFA-9696-615C3CF66A11}"/>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A526567-37D1-4011-B430-3A70DD6FD5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7434" y="2492374"/>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6" name="Picture 5">
            <a:extLst>
              <a:ext uri="{FF2B5EF4-FFF2-40B4-BE49-F238E27FC236}">
                <a16:creationId xmlns:a16="http://schemas.microsoft.com/office/drawing/2014/main" id="{7C884DB4-D003-4F0C-ADF6-86FE12C2A0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2847616973"/>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90" userDrawn="1">
          <p15:clr>
            <a:srgbClr val="FBAE40"/>
          </p15:clr>
        </p15:guide>
        <p15:guide id="5" pos="7287"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E742BD-9E02-4A84-86F5-5FFBA720F6FD}"/>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2FFA73B-61D7-4A72-93E7-385A2CE73E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0215" y="2492374"/>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6" name="Picture 5">
            <a:extLst>
              <a:ext uri="{FF2B5EF4-FFF2-40B4-BE49-F238E27FC236}">
                <a16:creationId xmlns:a16="http://schemas.microsoft.com/office/drawing/2014/main" id="{76F46BD9-3334-4F2D-939B-5EC27498B3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3212218963"/>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90" userDrawn="1">
          <p15:clr>
            <a:srgbClr val="FBAE40"/>
          </p15:clr>
        </p15:guide>
        <p15:guide id="5" pos="728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6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2B862D-02CF-48B1-A1C5-4DDA8B413238}"/>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822AFD3-2DC5-4F31-A2AD-5B35CF1439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0215" y="2492374"/>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6" name="Picture 5">
            <a:extLst>
              <a:ext uri="{FF2B5EF4-FFF2-40B4-BE49-F238E27FC236}">
                <a16:creationId xmlns:a16="http://schemas.microsoft.com/office/drawing/2014/main" id="{338BF4CF-6A35-47A3-B4BC-69BC6C572E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3943787884"/>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90" userDrawn="1">
          <p15:clr>
            <a:srgbClr val="FBAE40"/>
          </p15:clr>
        </p15:guide>
        <p15:guide id="5" pos="728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7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82CBDB1-02A3-4714-904A-C467B91289C7}"/>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8C8379-B4F3-4A39-B511-4CDEBB349D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0215" y="2492374"/>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6" name="Picture 5">
            <a:extLst>
              <a:ext uri="{FF2B5EF4-FFF2-40B4-BE49-F238E27FC236}">
                <a16:creationId xmlns:a16="http://schemas.microsoft.com/office/drawing/2014/main" id="{D9AAA1FE-80E9-4CEC-8718-A4B588C037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774428663"/>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90" userDrawn="1">
          <p15:clr>
            <a:srgbClr val="FBAE40"/>
          </p15:clr>
        </p15:guide>
        <p15:guide id="5" pos="728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8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69347F-EAAB-4CB3-8AF8-38B5AF7FFECE}"/>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89978C8-01F3-416F-AD4C-2976CC7A3C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0215" y="2492374"/>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6" name="Picture 5">
            <a:extLst>
              <a:ext uri="{FF2B5EF4-FFF2-40B4-BE49-F238E27FC236}">
                <a16:creationId xmlns:a16="http://schemas.microsoft.com/office/drawing/2014/main" id="{689F5E30-4B2A-45DD-8DF7-ECE6DC801D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2991229192"/>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90" userDrawn="1">
          <p15:clr>
            <a:srgbClr val="FBAE40"/>
          </p15:clr>
        </p15:guide>
        <p15:guide id="5" pos="728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0C1B60-75E2-4271-B287-B6A519749F02}"/>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0677726-5EF0-4343-BEDD-3452FAB807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7639" y="2492374"/>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6" name="Picture 5">
            <a:extLst>
              <a:ext uri="{FF2B5EF4-FFF2-40B4-BE49-F238E27FC236}">
                <a16:creationId xmlns:a16="http://schemas.microsoft.com/office/drawing/2014/main" id="{959B0771-9439-4E75-9FDC-09F4401660C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3672220980"/>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288" userDrawn="1">
          <p15:clr>
            <a:srgbClr val="FBAE40"/>
          </p15:clr>
        </p15:guide>
        <p15:guide id="5" pos="728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3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020FF7-699F-44E5-8BC1-A6DF1ECE069D}"/>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4AECAB9-1327-42D2-AFF7-28184695A5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0215" y="2492374"/>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6" name="Picture 5">
            <a:extLst>
              <a:ext uri="{FF2B5EF4-FFF2-40B4-BE49-F238E27FC236}">
                <a16:creationId xmlns:a16="http://schemas.microsoft.com/office/drawing/2014/main" id="{FEFEBA39-8488-4F0E-8EF1-121ED844C78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585463212"/>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90" userDrawn="1">
          <p15:clr>
            <a:srgbClr val="FBAE40"/>
          </p15:clr>
        </p15:guide>
        <p15:guide id="5" pos="728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4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1FCE0F-7AF5-4548-A3D5-651458A3162A}"/>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3AE6D5C-B9A4-46E1-B590-5AFF9A55DA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0215" y="2492374"/>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6" name="Picture 5">
            <a:extLst>
              <a:ext uri="{FF2B5EF4-FFF2-40B4-BE49-F238E27FC236}">
                <a16:creationId xmlns:a16="http://schemas.microsoft.com/office/drawing/2014/main" id="{842B58EC-B3BA-49E4-8B70-CA9E6E9BD2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4237546659"/>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90" userDrawn="1">
          <p15:clr>
            <a:srgbClr val="FBAE40"/>
          </p15:clr>
        </p15:guide>
        <p15:guide id="5" pos="728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2CE981-5575-4FD5-9E50-AD8B0F120D3B}"/>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A45DC88-CE15-4756-B27C-2738A67C3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0215" y="2492375"/>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6" name="Picture 5">
            <a:extLst>
              <a:ext uri="{FF2B5EF4-FFF2-40B4-BE49-F238E27FC236}">
                <a16:creationId xmlns:a16="http://schemas.microsoft.com/office/drawing/2014/main" id="{B11CDC75-0E3C-412B-9241-9F88AB387D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3533770363"/>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90" userDrawn="1">
          <p15:clr>
            <a:srgbClr val="FBAE40"/>
          </p15:clr>
        </p15:guide>
        <p15:guide id="5" pos="728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6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322D8C-28FA-422C-90BC-F529DB40A833}"/>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3FA7FBC-A656-4C68-AFBE-E14E76064E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0215" y="2492374"/>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6" name="Picture 5">
            <a:extLst>
              <a:ext uri="{FF2B5EF4-FFF2-40B4-BE49-F238E27FC236}">
                <a16:creationId xmlns:a16="http://schemas.microsoft.com/office/drawing/2014/main" id="{804D8710-F2BD-4707-ABC8-B2B1C44D59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9830521"/>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90" userDrawn="1">
          <p15:clr>
            <a:srgbClr val="FBAE40"/>
          </p15:clr>
        </p15:guide>
        <p15:guide id="5" pos="7287"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7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5CEBB61-626B-4432-95F3-0C41AF71DB6B}"/>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916C7D7-2E15-4C05-853D-797BCC4A17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0215" y="2492375"/>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6" name="Picture 5">
            <a:extLst>
              <a:ext uri="{FF2B5EF4-FFF2-40B4-BE49-F238E27FC236}">
                <a16:creationId xmlns:a16="http://schemas.microsoft.com/office/drawing/2014/main" id="{FA5D26C0-6BCE-4C1C-8C42-84A33628945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1498441561"/>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90" userDrawn="1">
          <p15:clr>
            <a:srgbClr val="FBAE40"/>
          </p15:clr>
        </p15:guide>
        <p15:guide id="5" pos="7287"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47444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33918" y="1557338"/>
            <a:ext cx="5560483" cy="4824412"/>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07100" y="1557338"/>
            <a:ext cx="5560484" cy="4824412"/>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05869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13636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911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946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3220441-6C35-4B02-AB40-AC98458CA051}"/>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2301AF43-D479-479F-AF9B-42A4EC2418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7434" y="2492374"/>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7" name="Picture 6">
            <a:extLst>
              <a:ext uri="{FF2B5EF4-FFF2-40B4-BE49-F238E27FC236}">
                <a16:creationId xmlns:a16="http://schemas.microsoft.com/office/drawing/2014/main" id="{6EBC2E92-C436-4DC3-8E26-E9B089A2E7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3824875596"/>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90" userDrawn="1">
          <p15:clr>
            <a:srgbClr val="FBAE40"/>
          </p15:clr>
        </p15:guide>
        <p15:guide id="5" pos="728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6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09EF69-A45F-46FC-9E03-5CB26A617B49}"/>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4EB0772-CF16-48CD-ACEA-AC36354F56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7434" y="2492375"/>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7" name="Picture 6">
            <a:extLst>
              <a:ext uri="{FF2B5EF4-FFF2-40B4-BE49-F238E27FC236}">
                <a16:creationId xmlns:a16="http://schemas.microsoft.com/office/drawing/2014/main" id="{6859D1A2-DEF3-4DC4-B6ED-F4065FF5B4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1035427198"/>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90" userDrawn="1">
          <p15:clr>
            <a:srgbClr val="FBAE40"/>
          </p15:clr>
        </p15:guide>
        <p15:guide id="5" pos="728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7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FA92471-3038-48BA-9AA7-BA0672AD8053}"/>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3E193DB-B4A4-40F7-8AD8-CDEF640C7B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7434" y="2493188"/>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6" name="Picture 5">
            <a:extLst>
              <a:ext uri="{FF2B5EF4-FFF2-40B4-BE49-F238E27FC236}">
                <a16:creationId xmlns:a16="http://schemas.microsoft.com/office/drawing/2014/main" id="{956B813E-2344-4F51-ACE8-8BB226616B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69836090"/>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90" userDrawn="1">
          <p15:clr>
            <a:srgbClr val="FBAE40"/>
          </p15:clr>
        </p15:guide>
        <p15:guide id="5" pos="728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8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E67F38-A613-4729-A965-7A038AD3D37A}"/>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EA6AAAD-9428-45A7-BDC1-FB1FD5FA09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7434" y="2492374"/>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6" name="Picture 5">
            <a:extLst>
              <a:ext uri="{FF2B5EF4-FFF2-40B4-BE49-F238E27FC236}">
                <a16:creationId xmlns:a16="http://schemas.microsoft.com/office/drawing/2014/main" id="{338A7946-3B30-4419-B161-F4D91FF12F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2200113687"/>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90" userDrawn="1">
          <p15:clr>
            <a:srgbClr val="FBAE40"/>
          </p15:clr>
        </p15:guide>
        <p15:guide id="5" pos="7287"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9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7A0039-80DD-43FE-84D9-B1A0062F08D9}"/>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DF397EC-5A96-4517-A296-7B611F323E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7434" y="2492375"/>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6" name="Picture 5">
            <a:extLst>
              <a:ext uri="{FF2B5EF4-FFF2-40B4-BE49-F238E27FC236}">
                <a16:creationId xmlns:a16="http://schemas.microsoft.com/office/drawing/2014/main" id="{12DEEB5C-6807-4A70-8E7C-7C5A592F2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1615210085"/>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90" userDrawn="1">
          <p15:clr>
            <a:srgbClr val="FBAE40"/>
          </p15:clr>
        </p15:guide>
        <p15:guide id="5" pos="728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0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C4AB0D-EE25-4B66-B91A-E7B8516C69C5}"/>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1731B3C-6D8A-42CF-BEC8-B582FAA2AC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7434" y="2492374"/>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6" name="Picture 5">
            <a:extLst>
              <a:ext uri="{FF2B5EF4-FFF2-40B4-BE49-F238E27FC236}">
                <a16:creationId xmlns:a16="http://schemas.microsoft.com/office/drawing/2014/main" id="{40395E6A-1B63-49B4-A902-89CAA8A0E2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167308935"/>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90" userDrawn="1">
          <p15:clr>
            <a:srgbClr val="FBAE40"/>
          </p15:clr>
        </p15:guide>
        <p15:guide id="5" pos="728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55444A-565E-410F-BA67-E234265ADE82}"/>
              </a:ext>
            </a:extLst>
          </p:cNvPr>
          <p:cNvSpPr/>
          <p:nvPr userDrawn="1"/>
        </p:nvSpPr>
        <p:spPr>
          <a:xfrm>
            <a:off x="654051" y="2492376"/>
            <a:ext cx="10914062" cy="3960812"/>
          </a:xfrm>
          <a:prstGeom prst="rect">
            <a:avLst/>
          </a:prstGeom>
          <a:solidFill>
            <a:srgbClr val="E8E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CAEB9C9A-8D7E-4F0A-BC50-FFF18E5AF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7434" y="2492374"/>
            <a:ext cx="8177020" cy="3960000"/>
          </a:xfrm>
          <a:prstGeom prst="rect">
            <a:avLst/>
          </a:prstGeom>
        </p:spPr>
      </p:pic>
      <p:sp>
        <p:nvSpPr>
          <p:cNvPr id="5" name="Title 4"/>
          <p:cNvSpPr>
            <a:spLocks noGrp="1"/>
          </p:cNvSpPr>
          <p:nvPr>
            <p:ph type="title"/>
          </p:nvPr>
        </p:nvSpPr>
        <p:spPr>
          <a:xfrm>
            <a:off x="791573" y="2696276"/>
            <a:ext cx="10585015" cy="1143000"/>
          </a:xfrm>
        </p:spPr>
        <p:txBody>
          <a:bodyPr/>
          <a:lstStyle>
            <a:lvl1pPr>
              <a:defRPr>
                <a:solidFill>
                  <a:schemeClr val="accent2"/>
                </a:solidFill>
              </a:defRPr>
            </a:lvl1pPr>
          </a:lstStyle>
          <a:p>
            <a:r>
              <a:rPr lang="en-US" dirty="0"/>
              <a:t>Click to edit Master title style</a:t>
            </a:r>
            <a:endParaRPr lang="en-GB" dirty="0"/>
          </a:p>
        </p:txBody>
      </p:sp>
      <p:sp>
        <p:nvSpPr>
          <p:cNvPr id="10" name="Text Placeholder 9"/>
          <p:cNvSpPr>
            <a:spLocks noGrp="1"/>
          </p:cNvSpPr>
          <p:nvPr>
            <p:ph type="body" sz="quarter" idx="10"/>
          </p:nvPr>
        </p:nvSpPr>
        <p:spPr>
          <a:xfrm>
            <a:off x="815414" y="3882573"/>
            <a:ext cx="10550988" cy="1368425"/>
          </a:xfrm>
        </p:spPr>
        <p:txBody>
          <a:bodyPr/>
          <a:lstStyle>
            <a:lvl1pPr marL="0" indent="0">
              <a:buNone/>
              <a:defRPr>
                <a:solidFill>
                  <a:schemeClr val="bg2"/>
                </a:solidFill>
              </a:defRPr>
            </a:lvl1pPr>
          </a:lstStyle>
          <a:p>
            <a:pPr lvl="0"/>
            <a:r>
              <a:rPr lang="en-US" dirty="0"/>
              <a:t>Click to edit Master text styles</a:t>
            </a:r>
          </a:p>
        </p:txBody>
      </p:sp>
      <p:pic>
        <p:nvPicPr>
          <p:cNvPr id="6" name="Picture 5">
            <a:extLst>
              <a:ext uri="{FF2B5EF4-FFF2-40B4-BE49-F238E27FC236}">
                <a16:creationId xmlns:a16="http://schemas.microsoft.com/office/drawing/2014/main" id="{04284F19-80E2-4F88-8A9D-D867033EE7A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050" y="610010"/>
            <a:ext cx="2753384" cy="1383007"/>
          </a:xfrm>
          <a:prstGeom prst="rect">
            <a:avLst/>
          </a:prstGeom>
        </p:spPr>
      </p:pic>
    </p:spTree>
    <p:extLst>
      <p:ext uri="{BB962C8B-B14F-4D97-AF65-F5344CB8AC3E}">
        <p14:creationId xmlns:p14="http://schemas.microsoft.com/office/powerpoint/2010/main" val="1145284047"/>
      </p:ext>
    </p:extLst>
  </p:cSld>
  <p:clrMapOvr>
    <a:masterClrMapping/>
  </p:clrMapOvr>
  <p:extLst>
    <p:ext uri="{DCECCB84-F9BA-43D5-87BE-67443E8EF086}">
      <p15:sldGuideLst xmlns:p15="http://schemas.microsoft.com/office/powerpoint/2012/main">
        <p15:guide id="1" pos="412" userDrawn="1">
          <p15:clr>
            <a:srgbClr val="FBAE40"/>
          </p15:clr>
        </p15:guide>
        <p15:guide id="2" orient="horz" pos="1570" userDrawn="1">
          <p15:clr>
            <a:srgbClr val="FBAE40"/>
          </p15:clr>
        </p15:guide>
        <p15:guide id="3" orient="horz" pos="4065" userDrawn="1">
          <p15:clr>
            <a:srgbClr val="FBAE40"/>
          </p15:clr>
        </p15:guide>
        <p15:guide id="4" orient="horz" pos="90" userDrawn="1">
          <p15:clr>
            <a:srgbClr val="FBAE40"/>
          </p15:clr>
        </p15:guide>
        <p15:guide id="5" pos="728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236865-DF0B-4445-A206-69E42C9C4DE1}"/>
              </a:ext>
            </a:extLst>
          </p:cNvPr>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10584609" y="5938186"/>
            <a:ext cx="1285615" cy="645756"/>
          </a:xfrm>
          <a:prstGeom prst="rect">
            <a:avLst/>
          </a:prstGeom>
        </p:spPr>
      </p:pic>
      <p:sp>
        <p:nvSpPr>
          <p:cNvPr id="16387" name="Rectangle 3"/>
          <p:cNvSpPr>
            <a:spLocks noGrp="1" noChangeArrowheads="1"/>
          </p:cNvSpPr>
          <p:nvPr>
            <p:ph type="title"/>
          </p:nvPr>
        </p:nvSpPr>
        <p:spPr bwMode="auto">
          <a:xfrm>
            <a:off x="431800" y="75067"/>
            <a:ext cx="1113578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a:t>
            </a:r>
          </a:p>
        </p:txBody>
      </p:sp>
      <p:sp>
        <p:nvSpPr>
          <p:cNvPr id="16388" name="Rectangle 4"/>
          <p:cNvSpPr>
            <a:spLocks noGrp="1" noChangeArrowheads="1"/>
          </p:cNvSpPr>
          <p:nvPr>
            <p:ph type="body" idx="1"/>
          </p:nvPr>
        </p:nvSpPr>
        <p:spPr bwMode="auto">
          <a:xfrm>
            <a:off x="433917" y="1268759"/>
            <a:ext cx="11133667" cy="52558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4006980796"/>
      </p:ext>
    </p:extLst>
  </p:cSld>
  <p:clrMap bg1="lt1" tx1="dk1" bg2="lt2" tx2="dk2" accent1="accent1" accent2="accent2" accent3="accent3" accent4="accent4" accent5="accent5" accent6="accent6" hlink="hlink" folHlink="folHlink"/>
  <p:sldLayoutIdLst>
    <p:sldLayoutId id="2147485921" r:id="rId1"/>
    <p:sldLayoutId id="2147485959" r:id="rId2"/>
    <p:sldLayoutId id="2147485984" r:id="rId3"/>
    <p:sldLayoutId id="2147485960" r:id="rId4"/>
    <p:sldLayoutId id="2147485961" r:id="rId5"/>
    <p:sldLayoutId id="2147485962" r:id="rId6"/>
    <p:sldLayoutId id="2147485963" r:id="rId7"/>
    <p:sldLayoutId id="2147485964" r:id="rId8"/>
    <p:sldLayoutId id="2147485965" r:id="rId9"/>
    <p:sldLayoutId id="2147485966" r:id="rId10"/>
    <p:sldLayoutId id="2147485974" r:id="rId11"/>
    <p:sldLayoutId id="2147485975" r:id="rId12"/>
    <p:sldLayoutId id="2147485976" r:id="rId13"/>
    <p:sldLayoutId id="2147485977" r:id="rId14"/>
    <p:sldLayoutId id="2147485978" r:id="rId15"/>
    <p:sldLayoutId id="2147485979" r:id="rId16"/>
    <p:sldLayoutId id="2147485980" r:id="rId17"/>
    <p:sldLayoutId id="2147485981" r:id="rId18"/>
    <p:sldLayoutId id="2147485982" r:id="rId19"/>
    <p:sldLayoutId id="2147485967" r:id="rId20"/>
    <p:sldLayoutId id="2147485968" r:id="rId21"/>
    <p:sldLayoutId id="2147485969" r:id="rId22"/>
    <p:sldLayoutId id="2147485970" r:id="rId23"/>
    <p:sldLayoutId id="2147485971" r:id="rId24"/>
    <p:sldLayoutId id="2147485926" r:id="rId25"/>
    <p:sldLayoutId id="2147485927" r:id="rId26"/>
    <p:sldLayoutId id="2147485928" r:id="rId27"/>
    <p:sldLayoutId id="2147485929" r:id="rId28"/>
    <p:sldLayoutId id="2147485930" r:id="rId29"/>
  </p:sldLayoutIdLst>
  <p:txStyles>
    <p:titleStyle>
      <a:lvl1pPr algn="l" rtl="0" eaLnBrk="0" fontAlgn="base" hangingPunct="0">
        <a:spcBef>
          <a:spcPct val="0"/>
        </a:spcBef>
        <a:spcAft>
          <a:spcPct val="0"/>
        </a:spcAft>
        <a:defRPr sz="3200" b="1">
          <a:solidFill>
            <a:schemeClr val="accent2"/>
          </a:solidFill>
          <a:latin typeface="+mj-lt"/>
          <a:ea typeface="+mj-ea"/>
          <a:cs typeface="+mj-cs"/>
        </a:defRPr>
      </a:lvl1pPr>
      <a:lvl2pPr algn="l" rtl="0" eaLnBrk="0" fontAlgn="base" hangingPunct="0">
        <a:spcBef>
          <a:spcPct val="0"/>
        </a:spcBef>
        <a:spcAft>
          <a:spcPct val="0"/>
        </a:spcAft>
        <a:defRPr sz="3600">
          <a:solidFill>
            <a:srgbClr val="121F44"/>
          </a:solidFill>
          <a:latin typeface="Arial" pitchFamily="34" charset="0"/>
        </a:defRPr>
      </a:lvl2pPr>
      <a:lvl3pPr algn="l" rtl="0" eaLnBrk="0" fontAlgn="base" hangingPunct="0">
        <a:spcBef>
          <a:spcPct val="0"/>
        </a:spcBef>
        <a:spcAft>
          <a:spcPct val="0"/>
        </a:spcAft>
        <a:defRPr sz="3600">
          <a:solidFill>
            <a:srgbClr val="121F44"/>
          </a:solidFill>
          <a:latin typeface="Arial" pitchFamily="34" charset="0"/>
        </a:defRPr>
      </a:lvl3pPr>
      <a:lvl4pPr algn="l" rtl="0" eaLnBrk="0" fontAlgn="base" hangingPunct="0">
        <a:spcBef>
          <a:spcPct val="0"/>
        </a:spcBef>
        <a:spcAft>
          <a:spcPct val="0"/>
        </a:spcAft>
        <a:defRPr sz="3600">
          <a:solidFill>
            <a:srgbClr val="121F44"/>
          </a:solidFill>
          <a:latin typeface="Arial" pitchFamily="34" charset="0"/>
        </a:defRPr>
      </a:lvl4pPr>
      <a:lvl5pPr algn="l" rtl="0" eaLnBrk="0" fontAlgn="base" hangingPunct="0">
        <a:spcBef>
          <a:spcPct val="0"/>
        </a:spcBef>
        <a:spcAft>
          <a:spcPct val="0"/>
        </a:spcAft>
        <a:defRPr sz="3600">
          <a:solidFill>
            <a:srgbClr val="121F44"/>
          </a:solidFill>
          <a:latin typeface="Arial" pitchFamily="34" charset="0"/>
        </a:defRPr>
      </a:lvl5pPr>
      <a:lvl6pPr marL="457200" algn="l" rtl="0" fontAlgn="base">
        <a:spcBef>
          <a:spcPct val="0"/>
        </a:spcBef>
        <a:spcAft>
          <a:spcPct val="0"/>
        </a:spcAft>
        <a:defRPr sz="3600">
          <a:solidFill>
            <a:srgbClr val="121F44"/>
          </a:solidFill>
          <a:latin typeface="Arial" pitchFamily="34" charset="0"/>
        </a:defRPr>
      </a:lvl6pPr>
      <a:lvl7pPr marL="914400" algn="l" rtl="0" fontAlgn="base">
        <a:spcBef>
          <a:spcPct val="0"/>
        </a:spcBef>
        <a:spcAft>
          <a:spcPct val="0"/>
        </a:spcAft>
        <a:defRPr sz="3600">
          <a:solidFill>
            <a:srgbClr val="121F44"/>
          </a:solidFill>
          <a:latin typeface="Arial" pitchFamily="34" charset="0"/>
        </a:defRPr>
      </a:lvl7pPr>
      <a:lvl8pPr marL="1371600" algn="l" rtl="0" fontAlgn="base">
        <a:spcBef>
          <a:spcPct val="0"/>
        </a:spcBef>
        <a:spcAft>
          <a:spcPct val="0"/>
        </a:spcAft>
        <a:defRPr sz="3600">
          <a:solidFill>
            <a:srgbClr val="121F44"/>
          </a:solidFill>
          <a:latin typeface="Arial" pitchFamily="34" charset="0"/>
        </a:defRPr>
      </a:lvl8pPr>
      <a:lvl9pPr marL="1828800" algn="l" rtl="0" fontAlgn="base">
        <a:spcBef>
          <a:spcPct val="0"/>
        </a:spcBef>
        <a:spcAft>
          <a:spcPct val="0"/>
        </a:spcAft>
        <a:defRPr sz="3600">
          <a:solidFill>
            <a:srgbClr val="121F44"/>
          </a:solidFill>
          <a:latin typeface="Arial" pitchFamily="34" charset="0"/>
        </a:defRPr>
      </a:lvl9pPr>
    </p:titleStyle>
    <p:bodyStyle>
      <a:lvl1pPr marL="342900" indent="-342900" algn="l" rtl="0" eaLnBrk="0" fontAlgn="base" hangingPunct="0">
        <a:spcBef>
          <a:spcPts val="600"/>
        </a:spcBef>
        <a:spcAft>
          <a:spcPts val="0"/>
        </a:spcAft>
        <a:buFont typeface="Wingdings" panose="05000000000000000000" pitchFamily="2" charset="2"/>
        <a:buChar char="§"/>
        <a:defRPr sz="2400">
          <a:solidFill>
            <a:schemeClr val="bg2"/>
          </a:solidFill>
          <a:latin typeface="+mn-lt"/>
          <a:ea typeface="+mn-ea"/>
          <a:cs typeface="+mn-cs"/>
        </a:defRPr>
      </a:lvl1pPr>
      <a:lvl2pPr marL="719138" indent="-360363" algn="l" rtl="0" eaLnBrk="0" fontAlgn="base" hangingPunct="0">
        <a:spcBef>
          <a:spcPts val="600"/>
        </a:spcBef>
        <a:spcAft>
          <a:spcPts val="0"/>
        </a:spcAft>
        <a:buFont typeface="Verdana" panose="020B0604030504040204" pitchFamily="34" charset="0"/>
        <a:buChar char="–"/>
        <a:defRPr sz="2000">
          <a:solidFill>
            <a:schemeClr val="bg2"/>
          </a:solidFill>
          <a:latin typeface="+mn-lt"/>
        </a:defRPr>
      </a:lvl2pPr>
      <a:lvl3pPr marL="1077913" indent="-358775" algn="l" rtl="0" eaLnBrk="0" fontAlgn="base" hangingPunct="0">
        <a:spcBef>
          <a:spcPts val="600"/>
        </a:spcBef>
        <a:spcAft>
          <a:spcPts val="0"/>
        </a:spcAft>
        <a:buFont typeface="Verdana" panose="020B0604030504040204" pitchFamily="34" charset="0"/>
        <a:buChar char="–"/>
        <a:defRPr sz="1800">
          <a:solidFill>
            <a:schemeClr val="bg2"/>
          </a:solidFill>
          <a:latin typeface="+mn-lt"/>
        </a:defRPr>
      </a:lvl3pPr>
      <a:lvl4pPr marL="1436688" indent="-358775" algn="l" rtl="0" eaLnBrk="0" fontAlgn="base" hangingPunct="0">
        <a:spcBef>
          <a:spcPts val="600"/>
        </a:spcBef>
        <a:spcAft>
          <a:spcPts val="0"/>
        </a:spcAft>
        <a:buFont typeface="Verdana" panose="020B0604030504040204" pitchFamily="34" charset="0"/>
        <a:buChar char="–"/>
        <a:defRPr sz="1800">
          <a:solidFill>
            <a:schemeClr val="bg2"/>
          </a:solidFill>
          <a:latin typeface="+mn-lt"/>
        </a:defRPr>
      </a:lvl4pPr>
      <a:lvl5pPr marL="2057400" indent="-228600" algn="l" rtl="0" eaLnBrk="0" fontAlgn="base" hangingPunct="0">
        <a:spcBef>
          <a:spcPct val="0"/>
        </a:spcBef>
        <a:spcAft>
          <a:spcPct val="20000"/>
        </a:spcAft>
        <a:buFont typeface="Verdana" panose="020B0604030504040204" pitchFamily="34" charset="0"/>
        <a:buChar char="–"/>
        <a:defRPr sz="2000">
          <a:solidFill>
            <a:schemeClr val="bg2"/>
          </a:solidFill>
          <a:latin typeface="+mn-lt"/>
        </a:defRPr>
      </a:lvl5pPr>
      <a:lvl6pPr marL="2514600" indent="-228600" algn="l" rtl="0" fontAlgn="base">
        <a:spcBef>
          <a:spcPct val="0"/>
        </a:spcBef>
        <a:spcAft>
          <a:spcPct val="20000"/>
        </a:spcAft>
        <a:buChar char="»"/>
        <a:defRPr sz="2000">
          <a:solidFill>
            <a:srgbClr val="121F44"/>
          </a:solidFill>
          <a:latin typeface="+mn-lt"/>
        </a:defRPr>
      </a:lvl6pPr>
      <a:lvl7pPr marL="2971800" indent="-228600" algn="l" rtl="0" fontAlgn="base">
        <a:spcBef>
          <a:spcPct val="0"/>
        </a:spcBef>
        <a:spcAft>
          <a:spcPct val="20000"/>
        </a:spcAft>
        <a:buChar char="»"/>
        <a:defRPr sz="2000">
          <a:solidFill>
            <a:srgbClr val="121F44"/>
          </a:solidFill>
          <a:latin typeface="+mn-lt"/>
        </a:defRPr>
      </a:lvl7pPr>
      <a:lvl8pPr marL="3429000" indent="-228600" algn="l" rtl="0" fontAlgn="base">
        <a:spcBef>
          <a:spcPct val="0"/>
        </a:spcBef>
        <a:spcAft>
          <a:spcPct val="20000"/>
        </a:spcAft>
        <a:buChar char="»"/>
        <a:defRPr sz="2000">
          <a:solidFill>
            <a:srgbClr val="121F44"/>
          </a:solidFill>
          <a:latin typeface="+mn-lt"/>
        </a:defRPr>
      </a:lvl8pPr>
      <a:lvl9pPr marL="3886200" indent="-228600" algn="l" rtl="0" fontAlgn="base">
        <a:spcBef>
          <a:spcPct val="0"/>
        </a:spcBef>
        <a:spcAft>
          <a:spcPct val="20000"/>
        </a:spcAft>
        <a:buChar char="»"/>
        <a:defRPr sz="2000">
          <a:solidFill>
            <a:srgbClr val="121F4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9.png"/><Relationship Id="rId5" Type="http://schemas.openxmlformats.org/officeDocument/2006/relationships/image" Target="../media/image3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9.png"/><Relationship Id="rId5" Type="http://schemas.openxmlformats.org/officeDocument/2006/relationships/image" Target="../media/image33.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9.png"/><Relationship Id="rId5" Type="http://schemas.openxmlformats.org/officeDocument/2006/relationships/image" Target="../media/image3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5.xml"/><Relationship Id="rId7" Type="http://schemas.openxmlformats.org/officeDocument/2006/relationships/image" Target="../media/image39.gif"/><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5.xml"/><Relationship Id="rId7" Type="http://schemas.openxmlformats.org/officeDocument/2006/relationships/image" Target="../media/image4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1.gif"/><Relationship Id="rId5" Type="http://schemas.openxmlformats.org/officeDocument/2006/relationships/image" Target="../media/image40.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9.png"/><Relationship Id="rId5" Type="http://schemas.openxmlformats.org/officeDocument/2006/relationships/image" Target="../media/image43.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9.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5.xml"/><Relationship Id="rId7" Type="http://schemas.openxmlformats.org/officeDocument/2006/relationships/image" Target="../media/image4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notesSlide" Target="../notesSlides/notesSlide21.xml"/><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9.png"/><Relationship Id="rId5" Type="http://schemas.openxmlformats.org/officeDocument/2006/relationships/image" Target="../media/image3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0.png"/><Relationship Id="rId5" Type="http://schemas.openxmlformats.org/officeDocument/2006/relationships/image" Target="../media/image2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5.xml"/><Relationship Id="rId7" Type="http://schemas.openxmlformats.org/officeDocument/2006/relationships/image" Target="../media/image54.jp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9.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9.gif"/><Relationship Id="rId5" Type="http://schemas.openxmlformats.org/officeDocument/2006/relationships/image" Target="../media/image37.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slideLayout" Target="../slideLayouts/slideLayout25.xml"/><Relationship Id="rId7" Type="http://schemas.openxmlformats.org/officeDocument/2006/relationships/image" Target="../media/image57.jpg"/><Relationship Id="rId2" Type="http://schemas.microsoft.com/office/2007/relationships/media" Target="../media/media26.m4a"/><Relationship Id="rId1" Type="http://schemas.openxmlformats.org/officeDocument/2006/relationships/audio" Target="NULL" TargetMode="External"/><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notesSlide" Target="../notesSlides/notesSlide27.xml"/><Relationship Id="rId9"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5.xml"/><Relationship Id="rId7" Type="http://schemas.openxmlformats.org/officeDocument/2006/relationships/image" Target="../media/image61.jpg"/><Relationship Id="rId12" Type="http://schemas.openxmlformats.org/officeDocument/2006/relationships/image" Target="../media/image29.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g"/><Relationship Id="rId10" Type="http://schemas.openxmlformats.org/officeDocument/2006/relationships/image" Target="../media/image64.png"/><Relationship Id="rId4" Type="http://schemas.openxmlformats.org/officeDocument/2006/relationships/notesSlide" Target="../notesSlides/notesSlide28.xml"/><Relationship Id="rId9" Type="http://schemas.openxmlformats.org/officeDocument/2006/relationships/image" Target="../media/image63.jpeg"/></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5.xml"/><Relationship Id="rId7" Type="http://schemas.openxmlformats.org/officeDocument/2006/relationships/image" Target="../media/image68.jp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69.png"/><Relationship Id="rId5" Type="http://schemas.openxmlformats.org/officeDocument/2006/relationships/image" Target="../media/image2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9.png"/><Relationship Id="rId5" Type="http://schemas.openxmlformats.org/officeDocument/2006/relationships/image" Target="../media/image7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5.xml"/><Relationship Id="rId7" Type="http://schemas.openxmlformats.org/officeDocument/2006/relationships/image" Target="../media/image73.jp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9.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9.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9.png"/><Relationship Id="rId5" Type="http://schemas.openxmlformats.org/officeDocument/2006/relationships/image" Target="../media/image7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9.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9.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9.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29.png"/><Relationship Id="rId5" Type="http://schemas.openxmlformats.org/officeDocument/2006/relationships/notesSlide" Target="../notesSlides/notesSlide4.xml"/><Relationship Id="rId4"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9.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9.png"/><Relationship Id="rId5" Type="http://schemas.openxmlformats.org/officeDocument/2006/relationships/image" Target="../media/image70.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9.png"/><Relationship Id="rId5" Type="http://schemas.openxmlformats.org/officeDocument/2006/relationships/image" Target="../media/image87.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9.png"/><Relationship Id="rId5" Type="http://schemas.openxmlformats.org/officeDocument/2006/relationships/image" Target="../media/image88.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5.xml"/><Relationship Id="rId7" Type="http://schemas.openxmlformats.org/officeDocument/2006/relationships/image" Target="../media/image48.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9.png"/><Relationship Id="rId5" Type="http://schemas.openxmlformats.org/officeDocument/2006/relationships/image" Target="../media/image9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9.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93.jpg"/><Relationship Id="rId5" Type="http://schemas.openxmlformats.org/officeDocument/2006/relationships/image" Target="../media/image92.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9.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9.png"/><Relationship Id="rId5" Type="http://schemas.openxmlformats.org/officeDocument/2006/relationships/image" Target="../media/image88.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microsoft.com/office/2007/relationships/media" Target="../media/media48.m4a"/><Relationship Id="rId1" Type="http://schemas.openxmlformats.org/officeDocument/2006/relationships/audio" Target="NULL" TargetMode="External"/><Relationship Id="rId6" Type="http://schemas.openxmlformats.org/officeDocument/2006/relationships/image" Target="../media/image96.png"/><Relationship Id="rId5" Type="http://schemas.openxmlformats.org/officeDocument/2006/relationships/image" Target="../media/image29.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9.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29.png"/><Relationship Id="rId5" Type="http://schemas.openxmlformats.org/officeDocument/2006/relationships/image" Target="../media/image97.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98.png"/><Relationship Id="rId5" Type="http://schemas.openxmlformats.org/officeDocument/2006/relationships/image" Target="../media/image29.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29.png"/><Relationship Id="rId5" Type="http://schemas.openxmlformats.org/officeDocument/2006/relationships/image" Target="../media/image97.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29.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29.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29.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29.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29.png"/><Relationship Id="rId4"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9.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30.png"/><Relationship Id="rId5" Type="http://schemas.openxmlformats.org/officeDocument/2006/relationships/notesSlide" Target="../notesSlides/notesSlide6.xml"/><Relationship Id="rId4"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9.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30.png"/><Relationship Id="rId5" Type="http://schemas.openxmlformats.org/officeDocument/2006/relationships/notesSlide" Target="../notesSlides/notesSlide7.xml"/><Relationship Id="rId4"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notesSlide" Target="../notesSlides/notesSlide8.xml"/><Relationship Id="rId4"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F97D2-95C3-41A9-8C4E-78BC9C9D1DC8}"/>
              </a:ext>
            </a:extLst>
          </p:cNvPr>
          <p:cNvSpPr>
            <a:spLocks noGrp="1"/>
          </p:cNvSpPr>
          <p:nvPr>
            <p:ph type="title"/>
          </p:nvPr>
        </p:nvSpPr>
        <p:spPr/>
        <p:txBody>
          <a:bodyPr/>
          <a:lstStyle/>
          <a:p>
            <a:r>
              <a:rPr lang="en-GB" dirty="0"/>
              <a:t>LIFT TRUCK – STOP AND THINK</a:t>
            </a:r>
          </a:p>
        </p:txBody>
      </p:sp>
      <p:sp>
        <p:nvSpPr>
          <p:cNvPr id="3" name="Text Placeholder 2">
            <a:extLst>
              <a:ext uri="{FF2B5EF4-FFF2-40B4-BE49-F238E27FC236}">
                <a16:creationId xmlns:a16="http://schemas.microsoft.com/office/drawing/2014/main" id="{16CBDE62-4870-48C5-8E39-5D6866E4ADDA}"/>
              </a:ext>
            </a:extLst>
          </p:cNvPr>
          <p:cNvSpPr>
            <a:spLocks noGrp="1"/>
          </p:cNvSpPr>
          <p:nvPr>
            <p:ph type="body" sz="quarter" idx="10"/>
          </p:nvPr>
        </p:nvSpPr>
        <p:spPr/>
        <p:txBody>
          <a:bodyPr/>
          <a:lstStyle/>
          <a:p>
            <a:r>
              <a:rPr lang="en-GB" dirty="0"/>
              <a:t>Narrated Briefing Slides – Version 3</a:t>
            </a:r>
          </a:p>
          <a:p>
            <a:endParaRPr lang="en-GB" dirty="0"/>
          </a:p>
          <a:p>
            <a:r>
              <a:rPr lang="en-GB" dirty="0"/>
              <a:t>March 2022</a:t>
            </a:r>
          </a:p>
        </p:txBody>
      </p:sp>
    </p:spTree>
    <p:extLst>
      <p:ext uri="{BB962C8B-B14F-4D97-AF65-F5344CB8AC3E}">
        <p14:creationId xmlns:p14="http://schemas.microsoft.com/office/powerpoint/2010/main" val="262080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02FB7CE-5F90-4386-AE27-A44E23B863F9}"/>
              </a:ext>
            </a:extLst>
          </p:cNvPr>
          <p:cNvSpPr>
            <a:spLocks noGrp="1" noChangeArrowheads="1"/>
          </p:cNvSpPr>
          <p:nvPr>
            <p:ph type="title"/>
          </p:nvPr>
        </p:nvSpPr>
        <p:spPr/>
        <p:txBody>
          <a:bodyPr/>
          <a:lstStyle/>
          <a:p>
            <a:r>
              <a:rPr lang="en-GB" altLang="en-US"/>
              <a:t>How do I fill one out?</a:t>
            </a:r>
          </a:p>
        </p:txBody>
      </p:sp>
      <p:sp>
        <p:nvSpPr>
          <p:cNvPr id="10243" name="Rectangle 3">
            <a:extLst>
              <a:ext uri="{FF2B5EF4-FFF2-40B4-BE49-F238E27FC236}">
                <a16:creationId xmlns:a16="http://schemas.microsoft.com/office/drawing/2014/main" id="{B480718F-B49A-4556-ACCA-B83F01E9E85C}"/>
              </a:ext>
            </a:extLst>
          </p:cNvPr>
          <p:cNvSpPr>
            <a:spLocks noGrp="1" noChangeArrowheads="1"/>
          </p:cNvSpPr>
          <p:nvPr>
            <p:ph type="body" idx="1"/>
          </p:nvPr>
        </p:nvSpPr>
        <p:spPr/>
        <p:txBody>
          <a:bodyPr/>
          <a:lstStyle/>
          <a:p>
            <a:pPr>
              <a:spcAft>
                <a:spcPts val="600"/>
              </a:spcAft>
            </a:pPr>
            <a:r>
              <a:rPr lang="en-GB" altLang="en-US" dirty="0"/>
              <a:t>For a start you need everyone involved in the task!</a:t>
            </a:r>
          </a:p>
          <a:p>
            <a:pPr>
              <a:spcAft>
                <a:spcPts val="600"/>
              </a:spcAft>
            </a:pPr>
            <a:r>
              <a:rPr lang="en-GB" altLang="en-US" dirty="0"/>
              <a:t>Consider whether there is an existing risk assessment for the job &amp; if it is still valid</a:t>
            </a:r>
          </a:p>
          <a:p>
            <a:pPr>
              <a:spcAft>
                <a:spcPts val="600"/>
              </a:spcAft>
            </a:pPr>
            <a:r>
              <a:rPr lang="en-GB" altLang="en-US" dirty="0"/>
              <a:t>Is it sufficient or do you need to complete the Lift Truck – Stop and Think?</a:t>
            </a:r>
          </a:p>
          <a:p>
            <a:pPr>
              <a:spcAft>
                <a:spcPts val="600"/>
              </a:spcAft>
            </a:pPr>
            <a:r>
              <a:rPr lang="en-GB" altLang="en-US" dirty="0"/>
              <a:t>Fill out the detail of the job being done.</a:t>
            </a:r>
          </a:p>
        </p:txBody>
      </p:sp>
      <p:pic>
        <p:nvPicPr>
          <p:cNvPr id="4" name="Audio 3">
            <a:hlinkClick r:id="" action="ppaction://media"/>
            <a:extLst>
              <a:ext uri="{FF2B5EF4-FFF2-40B4-BE49-F238E27FC236}">
                <a16:creationId xmlns:a16="http://schemas.microsoft.com/office/drawing/2014/main" id="{3EB929A4-0380-43AC-8C9A-6D32ED7F5D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461"/>
    </mc:Choice>
    <mc:Fallback xmlns="">
      <p:transition spd="slow" advTm="22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E61E8-B180-4A86-9389-8A39BFC1141F}"/>
              </a:ext>
            </a:extLst>
          </p:cNvPr>
          <p:cNvSpPr>
            <a:spLocks noGrp="1"/>
          </p:cNvSpPr>
          <p:nvPr>
            <p:ph type="title"/>
          </p:nvPr>
        </p:nvSpPr>
        <p:spPr/>
        <p:txBody>
          <a:bodyPr/>
          <a:lstStyle/>
          <a:p>
            <a:r>
              <a:rPr lang="en-GB" dirty="0"/>
              <a:t>Let’s work through a Lift Truck – Stop and Think together</a:t>
            </a:r>
          </a:p>
        </p:txBody>
      </p:sp>
      <p:sp>
        <p:nvSpPr>
          <p:cNvPr id="3" name="Content Placeholder 2">
            <a:extLst>
              <a:ext uri="{FF2B5EF4-FFF2-40B4-BE49-F238E27FC236}">
                <a16:creationId xmlns:a16="http://schemas.microsoft.com/office/drawing/2014/main" id="{613C3E52-BC19-46D0-848F-538D87290DA7}"/>
              </a:ext>
            </a:extLst>
          </p:cNvPr>
          <p:cNvSpPr>
            <a:spLocks noGrp="1"/>
          </p:cNvSpPr>
          <p:nvPr>
            <p:ph idx="1"/>
          </p:nvPr>
        </p:nvSpPr>
        <p:spPr>
          <a:xfrm>
            <a:off x="433917" y="1268760"/>
            <a:ext cx="11133667" cy="5081240"/>
          </a:xfrm>
        </p:spPr>
        <p:txBody>
          <a:bodyPr/>
          <a:lstStyle/>
          <a:p>
            <a:endParaRPr lang="en-GB" dirty="0"/>
          </a:p>
          <a:p>
            <a:r>
              <a:rPr lang="en-GB" dirty="0"/>
              <a:t>Think about a more unusual Lift Truck task that you to need do or have done recently</a:t>
            </a:r>
          </a:p>
          <a:p>
            <a:r>
              <a:rPr lang="en-GB" dirty="0"/>
              <a:t>We will work through the Lift Truck - Stop and Think form taking each section at a time</a:t>
            </a:r>
          </a:p>
          <a:p>
            <a:r>
              <a:rPr lang="en-GB" dirty="0"/>
              <a:t>You can work in pairs if you want so you can discuss and complete each section together </a:t>
            </a:r>
          </a:p>
          <a:p>
            <a:r>
              <a:rPr lang="en-GB" dirty="0"/>
              <a:t>I will also take you through a Lift Truck task that I have assessed </a:t>
            </a:r>
          </a:p>
          <a:p>
            <a:endParaRPr lang="en-GB" dirty="0"/>
          </a:p>
          <a:p>
            <a:r>
              <a:rPr lang="en-GB" dirty="0"/>
              <a:t>When you have all decided what your tasks are then click on the continue Button</a:t>
            </a:r>
          </a:p>
        </p:txBody>
      </p:sp>
      <p:sp>
        <p:nvSpPr>
          <p:cNvPr id="4" name="TextBox 3">
            <a:hlinkClick r:id="" action="ppaction://hlinkshowjump?jump=nextslide"/>
            <a:extLst>
              <a:ext uri="{FF2B5EF4-FFF2-40B4-BE49-F238E27FC236}">
                <a16:creationId xmlns:a16="http://schemas.microsoft.com/office/drawing/2014/main" id="{0791B4AF-262C-4432-9362-C86617B95266}"/>
              </a:ext>
            </a:extLst>
          </p:cNvPr>
          <p:cNvSpPr txBox="1"/>
          <p:nvPr/>
        </p:nvSpPr>
        <p:spPr>
          <a:xfrm>
            <a:off x="4402667" y="5994400"/>
            <a:ext cx="3064933" cy="584775"/>
          </a:xfrm>
          <a:prstGeom prst="rect">
            <a:avLst/>
          </a:prstGeom>
          <a:solidFill>
            <a:srgbClr val="E6E2DD"/>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solidFill>
                  <a:srgbClr val="2A3692"/>
                </a:solidFill>
              </a:rPr>
              <a:t>CONTINUE</a:t>
            </a:r>
          </a:p>
        </p:txBody>
      </p:sp>
      <p:pic>
        <p:nvPicPr>
          <p:cNvPr id="6" name="Audio 5">
            <a:hlinkClick r:id="" action="ppaction://media"/>
            <a:extLst>
              <a:ext uri="{FF2B5EF4-FFF2-40B4-BE49-F238E27FC236}">
                <a16:creationId xmlns:a16="http://schemas.microsoft.com/office/drawing/2014/main" id="{4D130E57-BF2E-41DE-BAA7-BABCE70EF9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9803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entr" presetSubtype="0" fill="hold" grpId="0" nodeType="afterEffect">
                                  <p:stCondLst>
                                    <p:cond delay="30000"/>
                                  </p:stCondLst>
                                  <p:childTnLst>
                                    <p:set>
                                      <p:cBhvr>
                                        <p:cTn id="9" dur="1" fill="hold">
                                          <p:stCondLst>
                                            <p:cond delay="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1EB0235-8170-4515-AFCC-EEECC123055D}"/>
              </a:ext>
            </a:extLst>
          </p:cNvPr>
          <p:cNvSpPr>
            <a:spLocks noGrp="1" noChangeArrowheads="1"/>
          </p:cNvSpPr>
          <p:nvPr>
            <p:ph type="title"/>
          </p:nvPr>
        </p:nvSpPr>
        <p:spPr/>
        <p:txBody>
          <a:bodyPr/>
          <a:lstStyle/>
          <a:p>
            <a:r>
              <a:rPr lang="en-GB" altLang="en-US" dirty="0"/>
              <a:t>Header Section</a:t>
            </a:r>
          </a:p>
        </p:txBody>
      </p:sp>
      <p:sp>
        <p:nvSpPr>
          <p:cNvPr id="12291" name="Rectangle 3">
            <a:extLst>
              <a:ext uri="{FF2B5EF4-FFF2-40B4-BE49-F238E27FC236}">
                <a16:creationId xmlns:a16="http://schemas.microsoft.com/office/drawing/2014/main" id="{2C264213-A21B-4E45-9093-3A6269CD6623}"/>
              </a:ext>
            </a:extLst>
          </p:cNvPr>
          <p:cNvSpPr>
            <a:spLocks noGrp="1" noChangeArrowheads="1"/>
          </p:cNvSpPr>
          <p:nvPr>
            <p:ph type="body" idx="1"/>
          </p:nvPr>
        </p:nvSpPr>
        <p:spPr/>
        <p:txBody>
          <a:bodyPr/>
          <a:lstStyle/>
          <a:p>
            <a:r>
              <a:rPr lang="en-GB" altLang="en-US" dirty="0"/>
              <a:t>Fill in the Site name, the date and briefly describe the task you are assessing</a:t>
            </a:r>
          </a:p>
          <a:p>
            <a:endParaRPr lang="en-GB" altLang="en-US" dirty="0"/>
          </a:p>
          <a:p>
            <a:endParaRPr lang="en-GB" altLang="en-US" dirty="0"/>
          </a:p>
          <a:p>
            <a:endParaRPr lang="en-GB" altLang="en-US" dirty="0"/>
          </a:p>
          <a:p>
            <a:endParaRPr lang="en-GB" altLang="en-US" dirty="0"/>
          </a:p>
          <a:p>
            <a:pPr lvl="1"/>
            <a:endParaRPr lang="en-GB" altLang="en-US" dirty="0"/>
          </a:p>
          <a:p>
            <a:endParaRPr lang="en-GB" altLang="en-US" dirty="0"/>
          </a:p>
        </p:txBody>
      </p:sp>
      <p:pic>
        <p:nvPicPr>
          <p:cNvPr id="3" name="Picture 2">
            <a:extLst>
              <a:ext uri="{FF2B5EF4-FFF2-40B4-BE49-F238E27FC236}">
                <a16:creationId xmlns:a16="http://schemas.microsoft.com/office/drawing/2014/main" id="{9698ACC2-9B41-4A1D-B6ED-1CF976FA02F4}"/>
              </a:ext>
            </a:extLst>
          </p:cNvPr>
          <p:cNvPicPr>
            <a:picLocks noChangeAspect="1"/>
          </p:cNvPicPr>
          <p:nvPr/>
        </p:nvPicPr>
        <p:blipFill>
          <a:blip r:embed="rId5"/>
          <a:stretch>
            <a:fillRect/>
          </a:stretch>
        </p:blipFill>
        <p:spPr>
          <a:xfrm>
            <a:off x="252412" y="2066925"/>
            <a:ext cx="11687175" cy="2724150"/>
          </a:xfrm>
          <a:prstGeom prst="rect">
            <a:avLst/>
          </a:prstGeom>
        </p:spPr>
      </p:pic>
      <p:pic>
        <p:nvPicPr>
          <p:cNvPr id="2" name="Audio 1">
            <a:hlinkClick r:id="" action="ppaction://media"/>
            <a:extLst>
              <a:ext uri="{FF2B5EF4-FFF2-40B4-BE49-F238E27FC236}">
                <a16:creationId xmlns:a16="http://schemas.microsoft.com/office/drawing/2014/main" id="{9803EB8B-62F1-4035-AEA6-D06CD65132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73869025"/>
      </p:ext>
    </p:extLst>
  </p:cSld>
  <p:clrMapOvr>
    <a:masterClrMapping/>
  </p:clrMapOvr>
  <mc:AlternateContent xmlns:mc="http://schemas.openxmlformats.org/markup-compatibility/2006" xmlns:p14="http://schemas.microsoft.com/office/powerpoint/2010/main">
    <mc:Choice Requires="p14">
      <p:transition spd="slow" p14:dur="2000" advTm="14815"/>
    </mc:Choice>
    <mc:Fallback xmlns="">
      <p:transition spd="slow" advTm="14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1EB0235-8170-4515-AFCC-EEECC123055D}"/>
              </a:ext>
            </a:extLst>
          </p:cNvPr>
          <p:cNvSpPr>
            <a:spLocks noGrp="1" noChangeArrowheads="1"/>
          </p:cNvSpPr>
          <p:nvPr>
            <p:ph type="title"/>
          </p:nvPr>
        </p:nvSpPr>
        <p:spPr/>
        <p:txBody>
          <a:bodyPr/>
          <a:lstStyle/>
          <a:p>
            <a:r>
              <a:rPr lang="en-GB" altLang="en-US"/>
              <a:t>The Main Assessment</a:t>
            </a:r>
          </a:p>
        </p:txBody>
      </p:sp>
      <p:sp>
        <p:nvSpPr>
          <p:cNvPr id="12291" name="Rectangle 3">
            <a:extLst>
              <a:ext uri="{FF2B5EF4-FFF2-40B4-BE49-F238E27FC236}">
                <a16:creationId xmlns:a16="http://schemas.microsoft.com/office/drawing/2014/main" id="{2C264213-A21B-4E45-9093-3A6269CD6623}"/>
              </a:ext>
            </a:extLst>
          </p:cNvPr>
          <p:cNvSpPr>
            <a:spLocks noGrp="1" noChangeArrowheads="1"/>
          </p:cNvSpPr>
          <p:nvPr>
            <p:ph type="body" idx="1"/>
          </p:nvPr>
        </p:nvSpPr>
        <p:spPr/>
        <p:txBody>
          <a:bodyPr/>
          <a:lstStyle/>
          <a:p>
            <a:r>
              <a:rPr lang="en-GB" altLang="en-US" dirty="0"/>
              <a:t>Now consider whether any of the following prompts are higher than a low risk?</a:t>
            </a:r>
          </a:p>
          <a:p>
            <a:r>
              <a:rPr lang="en-GB" altLang="en-US" dirty="0"/>
              <a:t>Assess each hazard and mark whether the risk is Low (L), Medium (M) or High (H)</a:t>
            </a:r>
          </a:p>
          <a:p>
            <a:r>
              <a:rPr lang="en-GB" altLang="en-US" dirty="0"/>
              <a:t>For each hazard that is Medium or High risk, the control measures must be listed on the reverse side of the form</a:t>
            </a:r>
          </a:p>
          <a:p>
            <a:r>
              <a:rPr lang="en-GB" altLang="en-US" dirty="0"/>
              <a:t>Only continue with then job if you believe the overall risk of the task is Low – if it isn’t then talk to you supervisor about the job before you start the task</a:t>
            </a:r>
          </a:p>
          <a:p>
            <a:r>
              <a:rPr lang="en-GB" altLang="en-US" dirty="0"/>
              <a:t>We need to consider </a:t>
            </a:r>
          </a:p>
          <a:p>
            <a:pPr lvl="1"/>
            <a:r>
              <a:rPr lang="en-GB" altLang="en-US" sz="2400" dirty="0">
                <a:solidFill>
                  <a:srgbClr val="FF0000"/>
                </a:solidFill>
              </a:rPr>
              <a:t>THE LOAD</a:t>
            </a:r>
          </a:p>
          <a:p>
            <a:pPr lvl="1"/>
            <a:r>
              <a:rPr lang="en-GB" altLang="en-US" sz="2400" dirty="0">
                <a:solidFill>
                  <a:srgbClr val="FF0000"/>
                </a:solidFill>
              </a:rPr>
              <a:t>THE VEHICLE</a:t>
            </a:r>
          </a:p>
          <a:p>
            <a:pPr lvl="1"/>
            <a:r>
              <a:rPr lang="en-GB" altLang="en-US" sz="2400" dirty="0">
                <a:solidFill>
                  <a:srgbClr val="FF0000"/>
                </a:solidFill>
              </a:rPr>
              <a:t>THE ENVIRONMENT </a:t>
            </a:r>
            <a:r>
              <a:rPr lang="en-GB" altLang="en-US" sz="2200" dirty="0"/>
              <a:t>at pick up point, whilst travelling and at place down point</a:t>
            </a:r>
          </a:p>
          <a:p>
            <a:pPr lvl="1"/>
            <a:r>
              <a:rPr lang="en-GB" altLang="en-US" sz="2400" dirty="0">
                <a:solidFill>
                  <a:srgbClr val="FF0000"/>
                </a:solidFill>
              </a:rPr>
              <a:t>THE PEOPLE</a:t>
            </a:r>
          </a:p>
          <a:p>
            <a:endParaRPr lang="en-GB" altLang="en-US" dirty="0"/>
          </a:p>
          <a:p>
            <a:endParaRPr lang="en-GB" altLang="en-US" dirty="0"/>
          </a:p>
        </p:txBody>
      </p:sp>
      <p:pic>
        <p:nvPicPr>
          <p:cNvPr id="7" name="Audio 6">
            <a:hlinkClick r:id="" action="ppaction://media"/>
            <a:extLst>
              <a:ext uri="{FF2B5EF4-FFF2-40B4-BE49-F238E27FC236}">
                <a16:creationId xmlns:a16="http://schemas.microsoft.com/office/drawing/2014/main" id="{9A7BBF4C-F7DD-4262-A1FD-641E5C11FD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311"/>
    </mc:Choice>
    <mc:Fallback xmlns="">
      <p:transition spd="slow" advTm="62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0113C02-0C09-418A-AECD-8C1DD02BC198}"/>
              </a:ext>
            </a:extLst>
          </p:cNvPr>
          <p:cNvSpPr>
            <a:spLocks noGrp="1" noChangeArrowheads="1"/>
          </p:cNvSpPr>
          <p:nvPr>
            <p:ph type="title"/>
          </p:nvPr>
        </p:nvSpPr>
        <p:spPr/>
        <p:txBody>
          <a:bodyPr/>
          <a:lstStyle/>
          <a:p>
            <a:r>
              <a:rPr lang="en-GB" altLang="en-US"/>
              <a:t>How do I decide whether it’s a ‘low risk’?</a:t>
            </a:r>
          </a:p>
        </p:txBody>
      </p:sp>
      <p:sp>
        <p:nvSpPr>
          <p:cNvPr id="13315" name="Rectangle 3">
            <a:extLst>
              <a:ext uri="{FF2B5EF4-FFF2-40B4-BE49-F238E27FC236}">
                <a16:creationId xmlns:a16="http://schemas.microsoft.com/office/drawing/2014/main" id="{E437C40A-EBA1-40F0-944D-F62300A2B63D}"/>
              </a:ext>
            </a:extLst>
          </p:cNvPr>
          <p:cNvSpPr>
            <a:spLocks noGrp="1" noChangeArrowheads="1"/>
          </p:cNvSpPr>
          <p:nvPr>
            <p:ph type="body" idx="1"/>
          </p:nvPr>
        </p:nvSpPr>
        <p:spPr>
          <a:xfrm>
            <a:off x="2209800" y="1828800"/>
            <a:ext cx="3525838" cy="4267200"/>
          </a:xfrm>
        </p:spPr>
        <p:txBody>
          <a:bodyPr/>
          <a:lstStyle/>
          <a:p>
            <a:endParaRPr lang="en-GB" altLang="en-US"/>
          </a:p>
          <a:p>
            <a:r>
              <a:rPr lang="en-GB" altLang="en-US"/>
              <a:t>A dictionary definition….</a:t>
            </a:r>
          </a:p>
          <a:p>
            <a:pPr lvl="1"/>
            <a:r>
              <a:rPr lang="en-US" altLang="en-US" sz="2800"/>
              <a:t>‘likely to be safe or without problems’ </a:t>
            </a:r>
          </a:p>
          <a:p>
            <a:pPr lvl="1">
              <a:buFontTx/>
              <a:buNone/>
            </a:pPr>
            <a:endParaRPr lang="en-US" altLang="en-US" sz="2800"/>
          </a:p>
        </p:txBody>
      </p:sp>
      <p:pic>
        <p:nvPicPr>
          <p:cNvPr id="3" name="Picture 2" descr="A close up of a logo&#10;&#10;Description automatically generated">
            <a:extLst>
              <a:ext uri="{FF2B5EF4-FFF2-40B4-BE49-F238E27FC236}">
                <a16:creationId xmlns:a16="http://schemas.microsoft.com/office/drawing/2014/main" id="{5D543CB5-A8DC-4265-A957-D610178308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0375" y="1586203"/>
            <a:ext cx="5767209" cy="3900197"/>
          </a:xfrm>
          <a:prstGeom prst="rect">
            <a:avLst/>
          </a:prstGeom>
          <a:ln>
            <a:noFill/>
          </a:ln>
          <a:effectLst>
            <a:softEdge rad="112500"/>
          </a:effectLst>
        </p:spPr>
      </p:pic>
      <p:pic>
        <p:nvPicPr>
          <p:cNvPr id="2" name="Audio 1">
            <a:hlinkClick r:id="" action="ppaction://media"/>
            <a:extLst>
              <a:ext uri="{FF2B5EF4-FFF2-40B4-BE49-F238E27FC236}">
                <a16:creationId xmlns:a16="http://schemas.microsoft.com/office/drawing/2014/main" id="{3B024B95-202C-4E83-B1EF-90B46728B1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805"/>
    </mc:Choice>
    <mc:Fallback xmlns="">
      <p:transition spd="slow" advTm="22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78AC4-9F97-4553-9B90-37143A55644C}"/>
              </a:ext>
            </a:extLst>
          </p:cNvPr>
          <p:cNvSpPr>
            <a:spLocks noGrp="1"/>
          </p:cNvSpPr>
          <p:nvPr>
            <p:ph type="title"/>
          </p:nvPr>
        </p:nvSpPr>
        <p:spPr/>
        <p:txBody>
          <a:bodyPr/>
          <a:lstStyle/>
          <a:p>
            <a:r>
              <a:rPr lang="en-GB" dirty="0"/>
              <a:t>Let’s consider the Load Section </a:t>
            </a:r>
          </a:p>
        </p:txBody>
      </p:sp>
      <p:pic>
        <p:nvPicPr>
          <p:cNvPr id="5" name="Content Placeholder 4">
            <a:extLst>
              <a:ext uri="{FF2B5EF4-FFF2-40B4-BE49-F238E27FC236}">
                <a16:creationId xmlns:a16="http://schemas.microsoft.com/office/drawing/2014/main" id="{BAB1FA8B-83B9-4C48-8A02-991003E221B5}"/>
              </a:ext>
            </a:extLst>
          </p:cNvPr>
          <p:cNvPicPr>
            <a:picLocks noGrp="1" noChangeAspect="1"/>
          </p:cNvPicPr>
          <p:nvPr>
            <p:ph idx="1"/>
          </p:nvPr>
        </p:nvPicPr>
        <p:blipFill>
          <a:blip r:embed="rId5"/>
          <a:stretch>
            <a:fillRect/>
          </a:stretch>
        </p:blipFill>
        <p:spPr>
          <a:xfrm>
            <a:off x="431800" y="1675267"/>
            <a:ext cx="11134725" cy="3102076"/>
          </a:xfrm>
        </p:spPr>
      </p:pic>
      <p:pic>
        <p:nvPicPr>
          <p:cNvPr id="3" name="Audio 2">
            <a:hlinkClick r:id="" action="ppaction://media"/>
            <a:extLst>
              <a:ext uri="{FF2B5EF4-FFF2-40B4-BE49-F238E27FC236}">
                <a16:creationId xmlns:a16="http://schemas.microsoft.com/office/drawing/2014/main" id="{21D23936-20F4-4F89-99F6-4AA871FB4F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55776739"/>
      </p:ext>
    </p:extLst>
  </p:cSld>
  <p:clrMapOvr>
    <a:masterClrMapping/>
  </p:clrMapOvr>
  <mc:AlternateContent xmlns:mc="http://schemas.openxmlformats.org/markup-compatibility/2006" xmlns:p14="http://schemas.microsoft.com/office/powerpoint/2010/main">
    <mc:Choice Requires="p14">
      <p:transition spd="slow" p14:dur="2000" advTm="16821"/>
    </mc:Choice>
    <mc:Fallback xmlns="">
      <p:transition spd="slow" advTm="16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45106E-F5EC-40CB-9659-39339332B5B0}"/>
              </a:ext>
            </a:extLst>
          </p:cNvPr>
          <p:cNvSpPr>
            <a:spLocks noGrp="1" noChangeArrowheads="1"/>
          </p:cNvSpPr>
          <p:nvPr>
            <p:ph type="title"/>
          </p:nvPr>
        </p:nvSpPr>
        <p:spPr/>
        <p:txBody>
          <a:bodyPr/>
          <a:lstStyle/>
          <a:p>
            <a:r>
              <a:rPr lang="en-GB" altLang="en-US" dirty="0"/>
              <a:t>LOAD – Weight known &amp; within the machine capacity at all levels ?</a:t>
            </a:r>
          </a:p>
        </p:txBody>
      </p:sp>
      <p:sp>
        <p:nvSpPr>
          <p:cNvPr id="14339" name="Rectangle 3">
            <a:extLst>
              <a:ext uri="{FF2B5EF4-FFF2-40B4-BE49-F238E27FC236}">
                <a16:creationId xmlns:a16="http://schemas.microsoft.com/office/drawing/2014/main" id="{1F4A5D9F-789E-48F0-AD53-FBFFB1FE6081}"/>
              </a:ext>
            </a:extLst>
          </p:cNvPr>
          <p:cNvSpPr>
            <a:spLocks noGrp="1" noChangeArrowheads="1"/>
          </p:cNvSpPr>
          <p:nvPr>
            <p:ph type="body" idx="1"/>
          </p:nvPr>
        </p:nvSpPr>
        <p:spPr/>
        <p:txBody>
          <a:bodyPr/>
          <a:lstStyle/>
          <a:p>
            <a:endParaRPr lang="en-GB" altLang="en-US" dirty="0"/>
          </a:p>
          <a:p>
            <a:r>
              <a:rPr lang="en-GB" altLang="en-US" dirty="0"/>
              <a:t>What is the weight of the item you are going to lift? </a:t>
            </a:r>
          </a:p>
          <a:p>
            <a:pPr lvl="1"/>
            <a:r>
              <a:rPr lang="en-GB" altLang="en-US" sz="2400" dirty="0"/>
              <a:t>If unsure then check!</a:t>
            </a:r>
          </a:p>
          <a:p>
            <a:r>
              <a:rPr lang="en-GB" altLang="en-US" dirty="0"/>
              <a:t>Is the load within the Safe Working Load of the Lift Truck? </a:t>
            </a:r>
          </a:p>
          <a:p>
            <a:pPr lvl="1"/>
            <a:r>
              <a:rPr lang="en-GB" altLang="en-US" sz="2400" dirty="0"/>
              <a:t>Check this is the case at all positions you have to handle the load</a:t>
            </a:r>
          </a:p>
          <a:p>
            <a:pPr lvl="1"/>
            <a:r>
              <a:rPr lang="en-GB" altLang="en-US" sz="2400" dirty="0"/>
              <a:t>If unsure check the Capacity Data Plate</a:t>
            </a:r>
          </a:p>
        </p:txBody>
      </p:sp>
      <p:grpSp>
        <p:nvGrpSpPr>
          <p:cNvPr id="4" name="Group 3">
            <a:extLst>
              <a:ext uri="{FF2B5EF4-FFF2-40B4-BE49-F238E27FC236}">
                <a16:creationId xmlns:a16="http://schemas.microsoft.com/office/drawing/2014/main" id="{F65A304E-BBBB-4EA8-88D7-256B242696E4}"/>
              </a:ext>
            </a:extLst>
          </p:cNvPr>
          <p:cNvGrpSpPr/>
          <p:nvPr/>
        </p:nvGrpSpPr>
        <p:grpSpPr>
          <a:xfrm>
            <a:off x="9560558" y="1036033"/>
            <a:ext cx="1675553" cy="1763504"/>
            <a:chOff x="9194799" y="646567"/>
            <a:chExt cx="1675553" cy="1763504"/>
          </a:xfrm>
        </p:grpSpPr>
        <p:pic>
          <p:nvPicPr>
            <p:cNvPr id="7" name="Picture 6" descr="See the source image">
              <a:extLst>
                <a:ext uri="{FF2B5EF4-FFF2-40B4-BE49-F238E27FC236}">
                  <a16:creationId xmlns:a16="http://schemas.microsoft.com/office/drawing/2014/main" id="{8042641D-4634-4613-A459-3E05A4AB474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4799" y="646567"/>
              <a:ext cx="1675553" cy="1763504"/>
            </a:xfrm>
            <a:prstGeom prst="rect">
              <a:avLst/>
            </a:prstGeom>
            <a:noFill/>
            <a:ln>
              <a:noFill/>
            </a:ln>
          </p:spPr>
        </p:pic>
        <p:sp>
          <p:nvSpPr>
            <p:cNvPr id="3" name="TextBox 2">
              <a:extLst>
                <a:ext uri="{FF2B5EF4-FFF2-40B4-BE49-F238E27FC236}">
                  <a16:creationId xmlns:a16="http://schemas.microsoft.com/office/drawing/2014/main" id="{25FF260B-BA74-4F1A-96BD-FA7B6742D754}"/>
                </a:ext>
              </a:extLst>
            </p:cNvPr>
            <p:cNvSpPr txBox="1"/>
            <p:nvPr/>
          </p:nvSpPr>
          <p:spPr>
            <a:xfrm>
              <a:off x="9603317" y="1188332"/>
              <a:ext cx="524934" cy="769441"/>
            </a:xfrm>
            <a:prstGeom prst="rect">
              <a:avLst/>
            </a:prstGeom>
            <a:noFill/>
          </p:spPr>
          <p:txBody>
            <a:bodyPr wrap="square" rtlCol="0">
              <a:spAutoFit/>
            </a:bodyPr>
            <a:lstStyle/>
            <a:p>
              <a:r>
                <a:rPr lang="en-GB" sz="4400" b="1" dirty="0">
                  <a:solidFill>
                    <a:srgbClr val="FFFF00"/>
                  </a:solidFill>
                </a:rPr>
                <a:t>?</a:t>
              </a:r>
            </a:p>
          </p:txBody>
        </p:sp>
      </p:grpSp>
      <p:pic>
        <p:nvPicPr>
          <p:cNvPr id="10" name="Picture 9" descr="See the source image">
            <a:extLst>
              <a:ext uri="{FF2B5EF4-FFF2-40B4-BE49-F238E27FC236}">
                <a16:creationId xmlns:a16="http://schemas.microsoft.com/office/drawing/2014/main" id="{0279838E-DABC-4D51-897D-A6E91259BC4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877907" y="4141542"/>
            <a:ext cx="4121785" cy="2238375"/>
          </a:xfrm>
          <a:prstGeom prst="rect">
            <a:avLst/>
          </a:prstGeom>
          <a:noFill/>
          <a:ln>
            <a:noFill/>
          </a:ln>
        </p:spPr>
      </p:pic>
      <p:pic>
        <p:nvPicPr>
          <p:cNvPr id="5" name="Audio 4">
            <a:hlinkClick r:id="" action="ppaction://media"/>
            <a:extLst>
              <a:ext uri="{FF2B5EF4-FFF2-40B4-BE49-F238E27FC236}">
                <a16:creationId xmlns:a16="http://schemas.microsoft.com/office/drawing/2014/main" id="{9F0C0301-4D95-4415-A377-E1EE8F9A98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132"/>
    </mc:Choice>
    <mc:Fallback xmlns="">
      <p:transition spd="slow" advTm="36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CC509F2-FD43-44E1-A00E-41BEB4B4A190}"/>
              </a:ext>
            </a:extLst>
          </p:cNvPr>
          <p:cNvSpPr>
            <a:spLocks noGrp="1" noChangeArrowheads="1"/>
          </p:cNvSpPr>
          <p:nvPr>
            <p:ph type="title"/>
          </p:nvPr>
        </p:nvSpPr>
        <p:spPr/>
        <p:txBody>
          <a:bodyPr/>
          <a:lstStyle/>
          <a:p>
            <a:r>
              <a:rPr lang="en-GB" altLang="en-US" dirty="0"/>
              <a:t>LOAD – Width / Length / Height / Overhang </a:t>
            </a:r>
          </a:p>
        </p:txBody>
      </p:sp>
      <p:sp>
        <p:nvSpPr>
          <p:cNvPr id="15363" name="Rectangle 3">
            <a:extLst>
              <a:ext uri="{FF2B5EF4-FFF2-40B4-BE49-F238E27FC236}">
                <a16:creationId xmlns:a16="http://schemas.microsoft.com/office/drawing/2014/main" id="{B456543F-FC3A-4C67-9791-9AC00C3F664E}"/>
              </a:ext>
            </a:extLst>
          </p:cNvPr>
          <p:cNvSpPr>
            <a:spLocks noGrp="1" noChangeArrowheads="1"/>
          </p:cNvSpPr>
          <p:nvPr>
            <p:ph type="body" idx="1"/>
          </p:nvPr>
        </p:nvSpPr>
        <p:spPr/>
        <p:txBody>
          <a:bodyPr/>
          <a:lstStyle/>
          <a:p>
            <a:r>
              <a:rPr lang="en-GB" altLang="en-US" dirty="0"/>
              <a:t>Will to the load protrude beyond the lift truck and / or attachment dimensions</a:t>
            </a:r>
          </a:p>
          <a:p>
            <a:pPr lvl="1"/>
            <a:r>
              <a:rPr lang="en-GB" altLang="en-US" sz="2400" dirty="0"/>
              <a:t>Is the load wider than the truck?</a:t>
            </a:r>
          </a:p>
          <a:p>
            <a:pPr lvl="1"/>
            <a:r>
              <a:rPr lang="en-GB" altLang="en-US" sz="2400" dirty="0"/>
              <a:t>Is the longer than the attachment causing it to protrude beyond the attachment?</a:t>
            </a:r>
          </a:p>
          <a:p>
            <a:pPr lvl="1"/>
            <a:r>
              <a:rPr lang="en-GB" altLang="en-US" sz="2400" dirty="0"/>
              <a:t>How high is the load?</a:t>
            </a:r>
          </a:p>
          <a:p>
            <a:pPr lvl="2"/>
            <a:r>
              <a:rPr lang="en-GB" altLang="en-US" sz="2200" dirty="0"/>
              <a:t>This could affect visibility as well as clearance issues</a:t>
            </a:r>
          </a:p>
          <a:p>
            <a:pPr lvl="1"/>
            <a:endParaRPr lang="en-GB" altLang="en-US" sz="2400" dirty="0"/>
          </a:p>
        </p:txBody>
      </p:sp>
      <p:pic>
        <p:nvPicPr>
          <p:cNvPr id="5" name="Picture 4" descr="See the source image">
            <a:extLst>
              <a:ext uri="{FF2B5EF4-FFF2-40B4-BE49-F238E27FC236}">
                <a16:creationId xmlns:a16="http://schemas.microsoft.com/office/drawing/2014/main" id="{C95A9BA6-46CD-4EE5-B44C-D5F00CF29D6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31800" y="4033491"/>
            <a:ext cx="2954867" cy="1977842"/>
          </a:xfrm>
          <a:prstGeom prst="rect">
            <a:avLst/>
          </a:prstGeom>
          <a:noFill/>
          <a:ln>
            <a:noFill/>
          </a:ln>
        </p:spPr>
      </p:pic>
      <p:pic>
        <p:nvPicPr>
          <p:cNvPr id="6" name="Picture 5" descr="See the source image">
            <a:extLst>
              <a:ext uri="{FF2B5EF4-FFF2-40B4-BE49-F238E27FC236}">
                <a16:creationId xmlns:a16="http://schemas.microsoft.com/office/drawing/2014/main" id="{50AE71C3-1A2A-4929-8DFB-15FCCD71650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894666" y="4033491"/>
            <a:ext cx="3623733" cy="1977842"/>
          </a:xfrm>
          <a:prstGeom prst="rect">
            <a:avLst/>
          </a:prstGeom>
          <a:noFill/>
          <a:ln>
            <a:noFill/>
          </a:ln>
        </p:spPr>
      </p:pic>
      <p:pic>
        <p:nvPicPr>
          <p:cNvPr id="3" name="Picture 2" descr="A picture containing drawing&#10;&#10;Description automatically generated">
            <a:extLst>
              <a:ext uri="{FF2B5EF4-FFF2-40B4-BE49-F238E27FC236}">
                <a16:creationId xmlns:a16="http://schemas.microsoft.com/office/drawing/2014/main" id="{EAA9C1A8-4979-4538-A07F-85C5F273F6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8493" y="4230994"/>
            <a:ext cx="2502957" cy="1673100"/>
          </a:xfrm>
          <a:prstGeom prst="rect">
            <a:avLst/>
          </a:prstGeom>
        </p:spPr>
      </p:pic>
      <p:sp>
        <p:nvSpPr>
          <p:cNvPr id="7" name="Rectangle 6">
            <a:extLst>
              <a:ext uri="{FF2B5EF4-FFF2-40B4-BE49-F238E27FC236}">
                <a16:creationId xmlns:a16="http://schemas.microsoft.com/office/drawing/2014/main" id="{CCDE1AE5-8549-4ACA-A77A-35728DD58A6E}"/>
              </a:ext>
            </a:extLst>
          </p:cNvPr>
          <p:cNvSpPr/>
          <p:nvPr/>
        </p:nvSpPr>
        <p:spPr>
          <a:xfrm>
            <a:off x="9550399" y="3047999"/>
            <a:ext cx="948268" cy="276349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Audio 3">
            <a:hlinkClick r:id="" action="ppaction://media"/>
            <a:extLst>
              <a:ext uri="{FF2B5EF4-FFF2-40B4-BE49-F238E27FC236}">
                <a16:creationId xmlns:a16="http://schemas.microsoft.com/office/drawing/2014/main" id="{6B0DEA41-F16B-47AD-B81F-119FE4833A3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378"/>
    </mc:Choice>
    <mc:Fallback xmlns="">
      <p:transition spd="slow" advTm="4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6FE4E82-F46C-48F1-B136-E516601503BC}"/>
              </a:ext>
            </a:extLst>
          </p:cNvPr>
          <p:cNvSpPr>
            <a:spLocks noGrp="1" noChangeArrowheads="1"/>
          </p:cNvSpPr>
          <p:nvPr>
            <p:ph type="title"/>
          </p:nvPr>
        </p:nvSpPr>
        <p:spPr/>
        <p:txBody>
          <a:bodyPr/>
          <a:lstStyle/>
          <a:p>
            <a:r>
              <a:rPr lang="en-GB" altLang="en-US" dirty="0"/>
              <a:t>LOAD – It is Live or Unbalanced? </a:t>
            </a:r>
            <a:br>
              <a:rPr lang="en-GB" altLang="en-US" dirty="0"/>
            </a:br>
            <a:r>
              <a:rPr lang="en-GB" altLang="en-US" dirty="0"/>
              <a:t>Where is the Centre of Gravity?</a:t>
            </a:r>
          </a:p>
        </p:txBody>
      </p:sp>
      <p:sp>
        <p:nvSpPr>
          <p:cNvPr id="16387" name="Rectangle 3">
            <a:extLst>
              <a:ext uri="{FF2B5EF4-FFF2-40B4-BE49-F238E27FC236}">
                <a16:creationId xmlns:a16="http://schemas.microsoft.com/office/drawing/2014/main" id="{E289D0DE-A14A-4065-9765-6648CD596447}"/>
              </a:ext>
            </a:extLst>
          </p:cNvPr>
          <p:cNvSpPr>
            <a:spLocks noGrp="1" noChangeArrowheads="1"/>
          </p:cNvSpPr>
          <p:nvPr>
            <p:ph type="body" idx="1"/>
          </p:nvPr>
        </p:nvSpPr>
        <p:spPr/>
        <p:txBody>
          <a:bodyPr/>
          <a:lstStyle/>
          <a:p>
            <a:r>
              <a:rPr lang="en-GB" altLang="en-US" dirty="0"/>
              <a:t>Is the load Live – could it’s contents move causing a change in it’s centre of gravity?</a:t>
            </a:r>
          </a:p>
          <a:p>
            <a:pPr lvl="1"/>
            <a:r>
              <a:rPr lang="en-GB" altLang="en-US" sz="2400" dirty="0"/>
              <a:t>Suspended loads or loose / liquid contents can cause then load’s centre of gravity to move</a:t>
            </a:r>
          </a:p>
          <a:p>
            <a:r>
              <a:rPr lang="en-GB" altLang="en-US" dirty="0"/>
              <a:t>Is the load balanced?</a:t>
            </a:r>
          </a:p>
          <a:p>
            <a:r>
              <a:rPr lang="en-GB" altLang="en-US" dirty="0"/>
              <a:t>Where is it’s centre of gravity? </a:t>
            </a:r>
          </a:p>
        </p:txBody>
      </p:sp>
      <p:grpSp>
        <p:nvGrpSpPr>
          <p:cNvPr id="12" name="Group 11">
            <a:extLst>
              <a:ext uri="{FF2B5EF4-FFF2-40B4-BE49-F238E27FC236}">
                <a16:creationId xmlns:a16="http://schemas.microsoft.com/office/drawing/2014/main" id="{F2E20C28-8474-4AF4-926B-1C73A4CAAD3D}"/>
              </a:ext>
            </a:extLst>
          </p:cNvPr>
          <p:cNvGrpSpPr/>
          <p:nvPr/>
        </p:nvGrpSpPr>
        <p:grpSpPr>
          <a:xfrm>
            <a:off x="8767358" y="2668241"/>
            <a:ext cx="2990725" cy="2921000"/>
            <a:chOff x="202401" y="3646970"/>
            <a:chExt cx="2990725" cy="2921000"/>
          </a:xfrm>
        </p:grpSpPr>
        <p:pic>
          <p:nvPicPr>
            <p:cNvPr id="5" name="Picture 4" descr="A close up of a toy&#10;&#10;Description automatically generated">
              <a:extLst>
                <a:ext uri="{FF2B5EF4-FFF2-40B4-BE49-F238E27FC236}">
                  <a16:creationId xmlns:a16="http://schemas.microsoft.com/office/drawing/2014/main" id="{A8692475-E61F-4CDB-BB0D-5AA3D3B1DB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67" y="3646970"/>
              <a:ext cx="2879859" cy="2921000"/>
            </a:xfrm>
            <a:prstGeom prst="rect">
              <a:avLst/>
            </a:prstGeom>
          </p:spPr>
        </p:pic>
        <p:sp>
          <p:nvSpPr>
            <p:cNvPr id="6" name="Cube 5">
              <a:extLst>
                <a:ext uri="{FF2B5EF4-FFF2-40B4-BE49-F238E27FC236}">
                  <a16:creationId xmlns:a16="http://schemas.microsoft.com/office/drawing/2014/main" id="{60AB7334-6C86-4B32-B810-123AB6820DF5}"/>
                </a:ext>
              </a:extLst>
            </p:cNvPr>
            <p:cNvSpPr/>
            <p:nvPr/>
          </p:nvSpPr>
          <p:spPr>
            <a:xfrm rot="1299215">
              <a:off x="202401" y="5169669"/>
              <a:ext cx="2103403" cy="1129432"/>
            </a:xfrm>
            <a:prstGeom prst="cub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572CD0E-AD45-4F1F-9907-9C313385F15C}"/>
                </a:ext>
              </a:extLst>
            </p:cNvPr>
            <p:cNvSpPr txBox="1"/>
            <p:nvPr/>
          </p:nvSpPr>
          <p:spPr>
            <a:xfrm rot="1461738">
              <a:off x="296446" y="5280000"/>
              <a:ext cx="655938" cy="646331"/>
            </a:xfrm>
            <a:prstGeom prst="rect">
              <a:avLst/>
            </a:prstGeom>
            <a:noFill/>
          </p:spPr>
          <p:txBody>
            <a:bodyPr wrap="square" rtlCol="0">
              <a:spAutoFit/>
            </a:bodyPr>
            <a:lstStyle/>
            <a:p>
              <a:pPr algn="ctr"/>
              <a:r>
                <a:rPr lang="en-GB" sz="1800" dirty="0">
                  <a:solidFill>
                    <a:srgbClr val="121F44"/>
                  </a:solidFill>
                </a:rPr>
                <a:t>50 kg</a:t>
              </a:r>
            </a:p>
          </p:txBody>
        </p:sp>
        <p:sp>
          <p:nvSpPr>
            <p:cNvPr id="14" name="TextBox 13">
              <a:extLst>
                <a:ext uri="{FF2B5EF4-FFF2-40B4-BE49-F238E27FC236}">
                  <a16:creationId xmlns:a16="http://schemas.microsoft.com/office/drawing/2014/main" id="{A7BCA101-BFB9-4A6F-9346-EFC2D059F57D}"/>
                </a:ext>
              </a:extLst>
            </p:cNvPr>
            <p:cNvSpPr txBox="1"/>
            <p:nvPr/>
          </p:nvSpPr>
          <p:spPr>
            <a:xfrm rot="1461738">
              <a:off x="1037038" y="5661216"/>
              <a:ext cx="785823" cy="646331"/>
            </a:xfrm>
            <a:prstGeom prst="rect">
              <a:avLst/>
            </a:prstGeom>
            <a:noFill/>
          </p:spPr>
          <p:txBody>
            <a:bodyPr wrap="square" rtlCol="0">
              <a:spAutoFit/>
            </a:bodyPr>
            <a:lstStyle/>
            <a:p>
              <a:pPr algn="ctr"/>
              <a:r>
                <a:rPr lang="en-GB" sz="1800" dirty="0">
                  <a:solidFill>
                    <a:srgbClr val="121F44"/>
                  </a:solidFill>
                </a:rPr>
                <a:t>1500 kg</a:t>
              </a:r>
            </a:p>
          </p:txBody>
        </p:sp>
      </p:grpSp>
      <p:pic>
        <p:nvPicPr>
          <p:cNvPr id="15" name="Picture 14" descr="A close up of a sign&#10;&#10;Description automatically generated">
            <a:extLst>
              <a:ext uri="{FF2B5EF4-FFF2-40B4-BE49-F238E27FC236}">
                <a16:creationId xmlns:a16="http://schemas.microsoft.com/office/drawing/2014/main" id="{0A827BEA-0998-4C52-8A46-D1E8A3256A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2098" y="4741474"/>
            <a:ext cx="4343401" cy="1952705"/>
          </a:xfrm>
          <a:prstGeom prst="rect">
            <a:avLst/>
          </a:prstGeom>
        </p:spPr>
      </p:pic>
      <p:pic>
        <p:nvPicPr>
          <p:cNvPr id="17" name="Picture 16">
            <a:extLst>
              <a:ext uri="{FF2B5EF4-FFF2-40B4-BE49-F238E27FC236}">
                <a16:creationId xmlns:a16="http://schemas.microsoft.com/office/drawing/2014/main" id="{2C5C955C-02F7-40FB-9843-DC134B24D1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831" y="3896691"/>
            <a:ext cx="3892216" cy="2803370"/>
          </a:xfrm>
          <a:prstGeom prst="rect">
            <a:avLst/>
          </a:prstGeom>
        </p:spPr>
      </p:pic>
      <p:pic>
        <p:nvPicPr>
          <p:cNvPr id="2" name="Audio 1">
            <a:hlinkClick r:id="" action="ppaction://media"/>
            <a:extLst>
              <a:ext uri="{FF2B5EF4-FFF2-40B4-BE49-F238E27FC236}">
                <a16:creationId xmlns:a16="http://schemas.microsoft.com/office/drawing/2014/main" id="{AD7903C8-817C-4DCA-BCF1-D2BCC353247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307"/>
    </mc:Choice>
    <mc:Fallback xmlns="">
      <p:transition spd="slow" advTm="49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8B90A81-CD7C-4332-8F18-8B9505259C9A}"/>
              </a:ext>
            </a:extLst>
          </p:cNvPr>
          <p:cNvSpPr>
            <a:spLocks noGrp="1" noChangeArrowheads="1"/>
          </p:cNvSpPr>
          <p:nvPr>
            <p:ph type="title"/>
          </p:nvPr>
        </p:nvSpPr>
        <p:spPr/>
        <p:txBody>
          <a:bodyPr/>
          <a:lstStyle/>
          <a:p>
            <a:r>
              <a:rPr lang="en-GB" altLang="en-US" sz="2800" dirty="0"/>
              <a:t>LOAD – Palletised Loads?</a:t>
            </a:r>
          </a:p>
        </p:txBody>
      </p:sp>
      <p:sp>
        <p:nvSpPr>
          <p:cNvPr id="17411" name="Rectangle 3">
            <a:extLst>
              <a:ext uri="{FF2B5EF4-FFF2-40B4-BE49-F238E27FC236}">
                <a16:creationId xmlns:a16="http://schemas.microsoft.com/office/drawing/2014/main" id="{9A1F117A-47BE-4987-ABAB-E2CC12DEBFB6}"/>
              </a:ext>
            </a:extLst>
          </p:cNvPr>
          <p:cNvSpPr>
            <a:spLocks noGrp="1" noChangeArrowheads="1"/>
          </p:cNvSpPr>
          <p:nvPr>
            <p:ph type="body" idx="1"/>
          </p:nvPr>
        </p:nvSpPr>
        <p:spPr/>
        <p:txBody>
          <a:bodyPr/>
          <a:lstStyle/>
          <a:p>
            <a:r>
              <a:rPr lang="en-GB" altLang="en-US" dirty="0"/>
              <a:t>Is the load fully secured to the pallet? </a:t>
            </a:r>
          </a:p>
          <a:p>
            <a:pPr lvl="1"/>
            <a:r>
              <a:rPr lang="en-GB" altLang="en-US" sz="2400" dirty="0"/>
              <a:t>If not, does it need to be strapped?</a:t>
            </a:r>
          </a:p>
          <a:p>
            <a:r>
              <a:rPr lang="en-GB" altLang="en-US" dirty="0"/>
              <a:t>Could the load move on the pallet when lifted or travelling?</a:t>
            </a:r>
          </a:p>
          <a:p>
            <a:r>
              <a:rPr lang="en-GB" altLang="en-US" dirty="0"/>
              <a:t>Will the load remain on the pallet if you have to brake hard?</a:t>
            </a:r>
          </a:p>
          <a:p>
            <a:pPr marL="0" indent="0">
              <a:buNone/>
            </a:pPr>
            <a:endParaRPr lang="en-GB" altLang="en-US" dirty="0"/>
          </a:p>
        </p:txBody>
      </p:sp>
      <p:pic>
        <p:nvPicPr>
          <p:cNvPr id="4" name="Picture 3">
            <a:extLst>
              <a:ext uri="{FF2B5EF4-FFF2-40B4-BE49-F238E27FC236}">
                <a16:creationId xmlns:a16="http://schemas.microsoft.com/office/drawing/2014/main" id="{EC83375D-E933-4B9A-9CA5-F67F681A8C7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318932" y="3081865"/>
            <a:ext cx="4859867" cy="3701067"/>
          </a:xfrm>
          <a:prstGeom prst="rect">
            <a:avLst/>
          </a:prstGeom>
          <a:noFill/>
          <a:ln>
            <a:noFill/>
          </a:ln>
        </p:spPr>
      </p:pic>
      <p:pic>
        <p:nvPicPr>
          <p:cNvPr id="2" name="Audio 1">
            <a:hlinkClick r:id="" action="ppaction://media"/>
            <a:extLst>
              <a:ext uri="{FF2B5EF4-FFF2-40B4-BE49-F238E27FC236}">
                <a16:creationId xmlns:a16="http://schemas.microsoft.com/office/drawing/2014/main" id="{C61BC53B-6091-40C4-9889-468B091561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254"/>
    </mc:Choice>
    <mc:Fallback xmlns="">
      <p:transition spd="slow" advTm="40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F8A9-7285-447F-8F1C-1D810FD9BBF7}"/>
              </a:ext>
            </a:extLst>
          </p:cNvPr>
          <p:cNvSpPr>
            <a:spLocks noGrp="1"/>
          </p:cNvSpPr>
          <p:nvPr>
            <p:ph type="title"/>
          </p:nvPr>
        </p:nvSpPr>
        <p:spPr/>
        <p:txBody>
          <a:bodyPr/>
          <a:lstStyle/>
          <a:p>
            <a:endParaRPr lang="en-GB" dirty="0"/>
          </a:p>
        </p:txBody>
      </p:sp>
      <p:pic>
        <p:nvPicPr>
          <p:cNvPr id="4" name="Lift Truck - Stop and Think intro video">
            <a:hlinkClick r:id="" action="ppaction://media"/>
            <a:extLst>
              <a:ext uri="{FF2B5EF4-FFF2-40B4-BE49-F238E27FC236}">
                <a16:creationId xmlns:a16="http://schemas.microsoft.com/office/drawing/2014/main" id="{BAC32A83-CAC0-4B7F-8EA1-B4AB18091BE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1"/>
            <a:ext cx="12192000" cy="6858259"/>
          </a:xfrm>
        </p:spPr>
      </p:pic>
    </p:spTree>
    <p:extLst>
      <p:ext uri="{BB962C8B-B14F-4D97-AF65-F5344CB8AC3E}">
        <p14:creationId xmlns:p14="http://schemas.microsoft.com/office/powerpoint/2010/main" val="3001821326"/>
      </p:ext>
    </p:extLst>
  </p:cSld>
  <p:clrMapOvr>
    <a:masterClrMapping/>
  </p:clrMapOvr>
  <mc:AlternateContent xmlns:mc="http://schemas.openxmlformats.org/markup-compatibility/2006">
    <mc:Choice xmlns:p14="http://schemas.microsoft.com/office/powerpoint/2010/main" Requires="p14">
      <p:transition spd="slow" p14:dur="2000" advClick="0" advTm="48000"/>
    </mc:Choice>
    <mc:Fallback>
      <p:transition spd="slow" advClick="0"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4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96C04D5-5F86-44AD-B8E0-46A626F43528}"/>
              </a:ext>
            </a:extLst>
          </p:cNvPr>
          <p:cNvSpPr>
            <a:spLocks noGrp="1" noChangeArrowheads="1"/>
          </p:cNvSpPr>
          <p:nvPr>
            <p:ph type="title"/>
          </p:nvPr>
        </p:nvSpPr>
        <p:spPr/>
        <p:txBody>
          <a:bodyPr/>
          <a:lstStyle/>
          <a:p>
            <a:r>
              <a:rPr lang="en-GB" altLang="en-US" sz="2800" dirty="0"/>
              <a:t>LOAD – Is it fully secure?</a:t>
            </a:r>
          </a:p>
        </p:txBody>
      </p:sp>
      <p:sp>
        <p:nvSpPr>
          <p:cNvPr id="18435" name="Rectangle 3">
            <a:extLst>
              <a:ext uri="{FF2B5EF4-FFF2-40B4-BE49-F238E27FC236}">
                <a16:creationId xmlns:a16="http://schemas.microsoft.com/office/drawing/2014/main" id="{7ACB20FD-C76A-428E-854C-4C7DA94BB6EE}"/>
              </a:ext>
            </a:extLst>
          </p:cNvPr>
          <p:cNvSpPr>
            <a:spLocks noGrp="1" noChangeArrowheads="1"/>
          </p:cNvSpPr>
          <p:nvPr>
            <p:ph type="body" idx="1"/>
          </p:nvPr>
        </p:nvSpPr>
        <p:spPr/>
        <p:txBody>
          <a:bodyPr/>
          <a:lstStyle/>
          <a:p>
            <a:r>
              <a:rPr lang="en-GB" altLang="en-US" dirty="0"/>
              <a:t>Is load strapping / hood or wrap or bulk bag / IBC  in good condition?</a:t>
            </a:r>
          </a:p>
          <a:p>
            <a:r>
              <a:rPr lang="en-GB" altLang="en-US" dirty="0"/>
              <a:t>Especially product packs – is the integrity of the strapping and / or wrap adequate for the whole lift, travel and place down?</a:t>
            </a:r>
          </a:p>
          <a:p>
            <a:r>
              <a:rPr lang="en-GB" altLang="en-US" sz="2400" dirty="0"/>
              <a:t>Will the load still be secure if it has to be moved again by someone else?</a:t>
            </a:r>
          </a:p>
          <a:p>
            <a:r>
              <a:rPr lang="en-GB" altLang="en-US" dirty="0"/>
              <a:t>Could part of the load fall?</a:t>
            </a:r>
          </a:p>
          <a:p>
            <a:r>
              <a:rPr lang="en-GB" altLang="en-US" dirty="0"/>
              <a:t>Does it need to placed on a pallet before travelling?</a:t>
            </a:r>
          </a:p>
          <a:p>
            <a:endParaRPr lang="en-GB" altLang="en-US" dirty="0"/>
          </a:p>
          <a:p>
            <a:pPr marL="0" indent="0">
              <a:buNone/>
            </a:pPr>
            <a:endParaRPr lang="en-GB" altLang="en-US" dirty="0">
              <a:solidFill>
                <a:srgbClr val="FF0000"/>
              </a:solidFill>
            </a:endParaRPr>
          </a:p>
        </p:txBody>
      </p:sp>
      <p:pic>
        <p:nvPicPr>
          <p:cNvPr id="3" name="Picture 2" descr="A picture containing outdoor, pile, old, sitting&#10;&#10;Description automatically generated">
            <a:extLst>
              <a:ext uri="{FF2B5EF4-FFF2-40B4-BE49-F238E27FC236}">
                <a16:creationId xmlns:a16="http://schemas.microsoft.com/office/drawing/2014/main" id="{B940537F-2B5A-4A38-BBBF-42647FF233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1348" y="4030025"/>
            <a:ext cx="3393721" cy="2545291"/>
          </a:xfrm>
          <a:prstGeom prst="rect">
            <a:avLst/>
          </a:prstGeom>
        </p:spPr>
      </p:pic>
      <p:pic>
        <p:nvPicPr>
          <p:cNvPr id="7" name="Picture 6" descr="A picture containing outdoor, building, old, sitting&#10;&#10;Description automatically generated">
            <a:extLst>
              <a:ext uri="{FF2B5EF4-FFF2-40B4-BE49-F238E27FC236}">
                <a16:creationId xmlns:a16="http://schemas.microsoft.com/office/drawing/2014/main" id="{258456E4-D6CA-401F-A800-15179B2E6B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4750" y="4030025"/>
            <a:ext cx="3393720" cy="2545291"/>
          </a:xfrm>
          <a:prstGeom prst="rect">
            <a:avLst/>
          </a:prstGeom>
        </p:spPr>
      </p:pic>
      <p:pic>
        <p:nvPicPr>
          <p:cNvPr id="2" name="Audio 1">
            <a:hlinkClick r:id="" action="ppaction://media"/>
            <a:extLst>
              <a:ext uri="{FF2B5EF4-FFF2-40B4-BE49-F238E27FC236}">
                <a16:creationId xmlns:a16="http://schemas.microsoft.com/office/drawing/2014/main" id="{5CF3CCB1-99DC-4C69-A2F6-C32AF980A1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577"/>
    </mc:Choice>
    <mc:Fallback xmlns="">
      <p:transition spd="slow" advTm="58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B5AED5C-BFC9-4140-B71F-EB48681EA3BF}"/>
              </a:ext>
            </a:extLst>
          </p:cNvPr>
          <p:cNvSpPr>
            <a:spLocks noGrp="1" noChangeArrowheads="1"/>
          </p:cNvSpPr>
          <p:nvPr>
            <p:ph type="title"/>
          </p:nvPr>
        </p:nvSpPr>
        <p:spPr/>
        <p:txBody>
          <a:bodyPr/>
          <a:lstStyle/>
          <a:p>
            <a:r>
              <a:rPr lang="en-GB" altLang="en-US" dirty="0"/>
              <a:t>LOAD – are the load contents Hazardous?</a:t>
            </a:r>
          </a:p>
        </p:txBody>
      </p:sp>
      <p:sp>
        <p:nvSpPr>
          <p:cNvPr id="19459" name="Rectangle 3">
            <a:extLst>
              <a:ext uri="{FF2B5EF4-FFF2-40B4-BE49-F238E27FC236}">
                <a16:creationId xmlns:a16="http://schemas.microsoft.com/office/drawing/2014/main" id="{1B9DAD4F-F212-44A2-B7FE-E9FD88D81B18}"/>
              </a:ext>
            </a:extLst>
          </p:cNvPr>
          <p:cNvSpPr>
            <a:spLocks noGrp="1" noChangeArrowheads="1"/>
          </p:cNvSpPr>
          <p:nvPr>
            <p:ph type="body" idx="1"/>
          </p:nvPr>
        </p:nvSpPr>
        <p:spPr>
          <a:xfrm>
            <a:off x="529166" y="1268758"/>
            <a:ext cx="11133667" cy="5255865"/>
          </a:xfrm>
        </p:spPr>
        <p:txBody>
          <a:bodyPr/>
          <a:lstStyle/>
          <a:p>
            <a:r>
              <a:rPr lang="en-GB" altLang="en-US" dirty="0"/>
              <a:t>Do you know if the load contains any hazardous substances?</a:t>
            </a:r>
          </a:p>
          <a:p>
            <a:r>
              <a:rPr lang="en-GB" altLang="en-US" dirty="0"/>
              <a:t>Could these effect you, others or the environment?</a:t>
            </a:r>
          </a:p>
          <a:p>
            <a:r>
              <a:rPr lang="en-GB" altLang="en-US" dirty="0"/>
              <a:t>Do you need to check the COSHH Assessment?</a:t>
            </a:r>
          </a:p>
          <a:p>
            <a:r>
              <a:rPr lang="en-GB" altLang="en-US" dirty="0"/>
              <a:t>What PPE might be needed beyond what is standard requirements?</a:t>
            </a:r>
          </a:p>
          <a:p>
            <a:r>
              <a:rPr lang="en-GB" altLang="en-US" dirty="0"/>
              <a:t>If is spilt – what are the emergency spill procedures for these substances?</a:t>
            </a:r>
          </a:p>
          <a:p>
            <a:endParaRPr lang="en-GB" altLang="en-US" dirty="0"/>
          </a:p>
        </p:txBody>
      </p:sp>
      <p:pic>
        <p:nvPicPr>
          <p:cNvPr id="5" name="Picture 4" descr="See the source image">
            <a:extLst>
              <a:ext uri="{FF2B5EF4-FFF2-40B4-BE49-F238E27FC236}">
                <a16:creationId xmlns:a16="http://schemas.microsoft.com/office/drawing/2014/main" id="{04288285-8CF7-4FDC-9D1B-33F0E118DED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31800" y="3896691"/>
            <a:ext cx="4709584" cy="2582682"/>
          </a:xfrm>
          <a:prstGeom prst="rect">
            <a:avLst/>
          </a:prstGeom>
          <a:noFill/>
          <a:ln>
            <a:noFill/>
          </a:ln>
        </p:spPr>
      </p:pic>
      <p:pic>
        <p:nvPicPr>
          <p:cNvPr id="4" name="Picture 3" descr="A picture containing white&#10;&#10;Description automatically generated">
            <a:extLst>
              <a:ext uri="{FF2B5EF4-FFF2-40B4-BE49-F238E27FC236}">
                <a16:creationId xmlns:a16="http://schemas.microsoft.com/office/drawing/2014/main" id="{FE884E45-89EC-4F42-9E9A-0691A4C962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7351" y="3616400"/>
            <a:ext cx="3166533" cy="3166533"/>
          </a:xfrm>
          <a:prstGeom prst="rect">
            <a:avLst/>
          </a:prstGeom>
        </p:spPr>
      </p:pic>
      <p:pic>
        <p:nvPicPr>
          <p:cNvPr id="6" name="Picture 5">
            <a:extLst>
              <a:ext uri="{FF2B5EF4-FFF2-40B4-BE49-F238E27FC236}">
                <a16:creationId xmlns:a16="http://schemas.microsoft.com/office/drawing/2014/main" id="{E5ACC196-4D2B-418A-B258-34A596147622}"/>
              </a:ext>
            </a:extLst>
          </p:cNvPr>
          <p:cNvPicPr>
            <a:picLocks noChangeAspect="1"/>
          </p:cNvPicPr>
          <p:nvPr/>
        </p:nvPicPr>
        <p:blipFill>
          <a:blip r:embed="rId7"/>
          <a:stretch>
            <a:fillRect/>
          </a:stretch>
        </p:blipFill>
        <p:spPr>
          <a:xfrm>
            <a:off x="9516533" y="654278"/>
            <a:ext cx="2243666" cy="1855215"/>
          </a:xfrm>
          <a:prstGeom prst="rect">
            <a:avLst/>
          </a:prstGeom>
        </p:spPr>
      </p:pic>
      <p:pic>
        <p:nvPicPr>
          <p:cNvPr id="7" name="Picture 6">
            <a:extLst>
              <a:ext uri="{FF2B5EF4-FFF2-40B4-BE49-F238E27FC236}">
                <a16:creationId xmlns:a16="http://schemas.microsoft.com/office/drawing/2014/main" id="{A506BC87-8FE1-4074-AAF8-A2A5E6D33BBD}"/>
              </a:ext>
            </a:extLst>
          </p:cNvPr>
          <p:cNvPicPr>
            <a:picLocks noChangeAspect="1"/>
          </p:cNvPicPr>
          <p:nvPr/>
        </p:nvPicPr>
        <p:blipFill>
          <a:blip r:embed="rId8"/>
          <a:stretch>
            <a:fillRect/>
          </a:stretch>
        </p:blipFill>
        <p:spPr>
          <a:xfrm>
            <a:off x="9174692" y="3719133"/>
            <a:ext cx="1947333" cy="1947333"/>
          </a:xfrm>
          <a:prstGeom prst="rect">
            <a:avLst/>
          </a:prstGeom>
        </p:spPr>
      </p:pic>
      <p:pic>
        <p:nvPicPr>
          <p:cNvPr id="9" name="Audio 8">
            <a:hlinkClick r:id="" action="ppaction://media"/>
            <a:extLst>
              <a:ext uri="{FF2B5EF4-FFF2-40B4-BE49-F238E27FC236}">
                <a16:creationId xmlns:a16="http://schemas.microsoft.com/office/drawing/2014/main" id="{30451BB6-1EE0-40D0-A1E6-FDFE936E73D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550"/>
    </mc:Choice>
    <mc:Fallback xmlns="">
      <p:transition spd="slow" advTm="33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A4A1-E5E1-4874-93DF-F3F443E891B1}"/>
              </a:ext>
            </a:extLst>
          </p:cNvPr>
          <p:cNvSpPr>
            <a:spLocks noGrp="1"/>
          </p:cNvSpPr>
          <p:nvPr>
            <p:ph type="title"/>
          </p:nvPr>
        </p:nvSpPr>
        <p:spPr/>
        <p:txBody>
          <a:bodyPr/>
          <a:lstStyle/>
          <a:p>
            <a:r>
              <a:rPr lang="en-GB" dirty="0"/>
              <a:t>LOAD Hazards</a:t>
            </a:r>
          </a:p>
        </p:txBody>
      </p:sp>
      <p:sp>
        <p:nvSpPr>
          <p:cNvPr id="3" name="Content Placeholder 2">
            <a:extLst>
              <a:ext uri="{FF2B5EF4-FFF2-40B4-BE49-F238E27FC236}">
                <a16:creationId xmlns:a16="http://schemas.microsoft.com/office/drawing/2014/main" id="{323E4FA4-2289-4B43-ADEF-5671F4145A38}"/>
              </a:ext>
            </a:extLst>
          </p:cNvPr>
          <p:cNvSpPr>
            <a:spLocks noGrp="1"/>
          </p:cNvSpPr>
          <p:nvPr>
            <p:ph idx="1"/>
          </p:nvPr>
        </p:nvSpPr>
        <p:spPr/>
        <p:txBody>
          <a:bodyPr/>
          <a:lstStyle/>
          <a:p>
            <a:r>
              <a:rPr lang="en-GB" dirty="0"/>
              <a:t>Now we been together through each of the Load questions, complete the Load Section for the Lift Truck task you are assessing to decide whether the hazard is Low (L), Medium (M) or High (H) risk</a:t>
            </a:r>
          </a:p>
          <a:p>
            <a:endParaRPr lang="en-GB" dirty="0"/>
          </a:p>
          <a:p>
            <a:endParaRPr lang="en-GB" dirty="0"/>
          </a:p>
          <a:p>
            <a:endParaRPr lang="en-GB" dirty="0"/>
          </a:p>
          <a:p>
            <a:endParaRPr lang="en-GB" dirty="0"/>
          </a:p>
          <a:p>
            <a:endParaRPr lang="en-GB" dirty="0"/>
          </a:p>
          <a:p>
            <a:endParaRPr lang="en-GB" dirty="0"/>
          </a:p>
          <a:p>
            <a:endParaRPr lang="en-GB" dirty="0"/>
          </a:p>
          <a:p>
            <a:r>
              <a:rPr lang="en-GB" dirty="0"/>
              <a:t>When everyone has done this press the continue button move on</a:t>
            </a:r>
          </a:p>
        </p:txBody>
      </p:sp>
      <p:pic>
        <p:nvPicPr>
          <p:cNvPr id="4" name="Content Placeholder 4">
            <a:extLst>
              <a:ext uri="{FF2B5EF4-FFF2-40B4-BE49-F238E27FC236}">
                <a16:creationId xmlns:a16="http://schemas.microsoft.com/office/drawing/2014/main" id="{BDC5A3D0-8092-4CF1-B6AB-B44209976897}"/>
              </a:ext>
            </a:extLst>
          </p:cNvPr>
          <p:cNvPicPr>
            <a:picLocks noChangeAspect="1"/>
          </p:cNvPicPr>
          <p:nvPr/>
        </p:nvPicPr>
        <p:blipFill>
          <a:blip r:embed="rId5"/>
          <a:stretch>
            <a:fillRect/>
          </a:stretch>
        </p:blipFill>
        <p:spPr bwMode="auto">
          <a:xfrm>
            <a:off x="624416" y="2410424"/>
            <a:ext cx="11134725" cy="3102076"/>
          </a:xfrm>
          <a:prstGeom prst="rect">
            <a:avLst/>
          </a:prstGeom>
          <a:noFill/>
          <a:ln w="9525">
            <a:noFill/>
            <a:miter lim="800000"/>
            <a:headEnd/>
            <a:tailEnd/>
          </a:ln>
        </p:spPr>
      </p:pic>
      <p:sp>
        <p:nvSpPr>
          <p:cNvPr id="6" name="TextBox 5">
            <a:hlinkClick r:id="" action="ppaction://hlinkshowjump?jump=nextslide"/>
            <a:extLst>
              <a:ext uri="{FF2B5EF4-FFF2-40B4-BE49-F238E27FC236}">
                <a16:creationId xmlns:a16="http://schemas.microsoft.com/office/drawing/2014/main" id="{E919A452-FEC3-422C-AC76-65E344B73607}"/>
              </a:ext>
            </a:extLst>
          </p:cNvPr>
          <p:cNvSpPr txBox="1"/>
          <p:nvPr/>
        </p:nvSpPr>
        <p:spPr>
          <a:xfrm>
            <a:off x="4467225" y="6069445"/>
            <a:ext cx="3064933" cy="584775"/>
          </a:xfrm>
          <a:prstGeom prst="rect">
            <a:avLst/>
          </a:prstGeom>
          <a:solidFill>
            <a:srgbClr val="E6E2DD"/>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solidFill>
                  <a:srgbClr val="2A3692"/>
                </a:solidFill>
              </a:rPr>
              <a:t>CONTINUE</a:t>
            </a:r>
          </a:p>
        </p:txBody>
      </p:sp>
      <p:pic>
        <p:nvPicPr>
          <p:cNvPr id="11" name="Audio 10">
            <a:hlinkClick r:id="" action="ppaction://media"/>
            <a:extLst>
              <a:ext uri="{FF2B5EF4-FFF2-40B4-BE49-F238E27FC236}">
                <a16:creationId xmlns:a16="http://schemas.microsoft.com/office/drawing/2014/main" id="{7A47B43D-F42A-4309-B7A5-541ED7325F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2058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1"/>
                            </p:stCondLst>
                            <p:childTnLst>
                              <p:par>
                                <p:cTn id="8" presetID="1" presetClass="entr" presetSubtype="0" fill="hold" grpId="0" nodeType="afterEffect">
                                  <p:stCondLst>
                                    <p:cond delay="20000"/>
                                  </p:stCondLst>
                                  <p:childTnLst>
                                    <p:set>
                                      <p:cBhvr>
                                        <p:cTn id="9" dur="1" fill="hold">
                                          <p:stCondLst>
                                            <p:cond delay="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DBB8F-47F5-4D9D-BC4D-1A1D8303BA15}"/>
              </a:ext>
            </a:extLst>
          </p:cNvPr>
          <p:cNvSpPr>
            <a:spLocks noGrp="1"/>
          </p:cNvSpPr>
          <p:nvPr>
            <p:ph type="title"/>
          </p:nvPr>
        </p:nvSpPr>
        <p:spPr/>
        <p:txBody>
          <a:bodyPr/>
          <a:lstStyle/>
          <a:p>
            <a:r>
              <a:rPr lang="en-GB" dirty="0"/>
              <a:t>LOAD Hazards</a:t>
            </a:r>
          </a:p>
        </p:txBody>
      </p:sp>
      <p:sp>
        <p:nvSpPr>
          <p:cNvPr id="3" name="Content Placeholder 2">
            <a:extLst>
              <a:ext uri="{FF2B5EF4-FFF2-40B4-BE49-F238E27FC236}">
                <a16:creationId xmlns:a16="http://schemas.microsoft.com/office/drawing/2014/main" id="{BD4AB616-A059-4BAA-86AB-199CC8CEA29F}"/>
              </a:ext>
            </a:extLst>
          </p:cNvPr>
          <p:cNvSpPr>
            <a:spLocks noGrp="1"/>
          </p:cNvSpPr>
          <p:nvPr>
            <p:ph idx="1"/>
          </p:nvPr>
        </p:nvSpPr>
        <p:spPr/>
        <p:txBody>
          <a:bodyPr/>
          <a:lstStyle/>
          <a:p>
            <a:r>
              <a:rPr lang="en-GB" dirty="0"/>
              <a:t>The task I am assessing is unloading a return load from a customer,  so my completed Load section looks this</a:t>
            </a:r>
          </a:p>
        </p:txBody>
      </p:sp>
      <p:pic>
        <p:nvPicPr>
          <p:cNvPr id="4" name="Audio 3">
            <a:hlinkClick r:id="" action="ppaction://media"/>
            <a:extLst>
              <a:ext uri="{FF2B5EF4-FFF2-40B4-BE49-F238E27FC236}">
                <a16:creationId xmlns:a16="http://schemas.microsoft.com/office/drawing/2014/main" id="{2DC5B036-A25A-477A-8A6F-CD7BAE5D44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7" name="Picture 6">
            <a:extLst>
              <a:ext uri="{FF2B5EF4-FFF2-40B4-BE49-F238E27FC236}">
                <a16:creationId xmlns:a16="http://schemas.microsoft.com/office/drawing/2014/main" id="{532F152D-B921-43FA-8431-410BDA94DC5B}"/>
              </a:ext>
            </a:extLst>
          </p:cNvPr>
          <p:cNvPicPr>
            <a:picLocks noChangeAspect="1"/>
          </p:cNvPicPr>
          <p:nvPr/>
        </p:nvPicPr>
        <p:blipFill>
          <a:blip r:embed="rId6"/>
          <a:stretch>
            <a:fillRect/>
          </a:stretch>
        </p:blipFill>
        <p:spPr>
          <a:xfrm>
            <a:off x="1168400" y="2193925"/>
            <a:ext cx="8896350" cy="4448175"/>
          </a:xfrm>
          <a:prstGeom prst="rect">
            <a:avLst/>
          </a:prstGeom>
        </p:spPr>
      </p:pic>
      <p:sp>
        <p:nvSpPr>
          <p:cNvPr id="8" name="Oval 7">
            <a:extLst>
              <a:ext uri="{FF2B5EF4-FFF2-40B4-BE49-F238E27FC236}">
                <a16:creationId xmlns:a16="http://schemas.microsoft.com/office/drawing/2014/main" id="{935E9FAE-62BB-4279-A93C-95D32370121D}"/>
              </a:ext>
            </a:extLst>
          </p:cNvPr>
          <p:cNvSpPr/>
          <p:nvPr/>
        </p:nvSpPr>
        <p:spPr>
          <a:xfrm>
            <a:off x="4995333" y="5589241"/>
            <a:ext cx="338667" cy="44325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E8DAD943-3AB3-46EB-B444-93451BFA006C}"/>
              </a:ext>
            </a:extLst>
          </p:cNvPr>
          <p:cNvSpPr/>
          <p:nvPr/>
        </p:nvSpPr>
        <p:spPr>
          <a:xfrm>
            <a:off x="4990152" y="6105428"/>
            <a:ext cx="338667" cy="44325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8880509"/>
      </p:ext>
    </p:extLst>
  </p:cSld>
  <p:clrMapOvr>
    <a:masterClrMapping/>
  </p:clrMapOvr>
  <mc:AlternateContent xmlns:mc="http://schemas.openxmlformats.org/markup-compatibility/2006" xmlns:p14="http://schemas.microsoft.com/office/powerpoint/2010/main">
    <mc:Choice Requires="p14">
      <p:transition spd="slow" p14:dur="2000" advTm="27584"/>
    </mc:Choice>
    <mc:Fallback xmlns="">
      <p:transition spd="slow" advTm="27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grpId="0" nodeType="withEffect">
                                  <p:stCondLst>
                                    <p:cond delay="1000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10000"/>
                            </p:stCondLst>
                            <p:childTnLst>
                              <p:par>
                                <p:cTn id="10" presetID="1" presetClass="entr" presetSubtype="0" fill="hold" grpId="0" nodeType="afterEffect">
                                  <p:stCondLst>
                                    <p:cond delay="600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78AC4-9F97-4553-9B90-37143A55644C}"/>
              </a:ext>
            </a:extLst>
          </p:cNvPr>
          <p:cNvSpPr>
            <a:spLocks noGrp="1"/>
          </p:cNvSpPr>
          <p:nvPr>
            <p:ph type="title"/>
          </p:nvPr>
        </p:nvSpPr>
        <p:spPr/>
        <p:txBody>
          <a:bodyPr/>
          <a:lstStyle/>
          <a:p>
            <a:r>
              <a:rPr lang="en-GB" dirty="0"/>
              <a:t>Let’s consider the Vehicle Section </a:t>
            </a:r>
          </a:p>
        </p:txBody>
      </p:sp>
      <p:pic>
        <p:nvPicPr>
          <p:cNvPr id="7" name="Content Placeholder 6">
            <a:extLst>
              <a:ext uri="{FF2B5EF4-FFF2-40B4-BE49-F238E27FC236}">
                <a16:creationId xmlns:a16="http://schemas.microsoft.com/office/drawing/2014/main" id="{7C70E97E-233A-4FF4-BBB8-52CF41C705B5}"/>
              </a:ext>
            </a:extLst>
          </p:cNvPr>
          <p:cNvPicPr>
            <a:picLocks noGrp="1" noChangeAspect="1"/>
          </p:cNvPicPr>
          <p:nvPr>
            <p:ph idx="1"/>
          </p:nvPr>
        </p:nvPicPr>
        <p:blipFill>
          <a:blip r:embed="rId5"/>
          <a:stretch>
            <a:fillRect/>
          </a:stretch>
        </p:blipFill>
        <p:spPr>
          <a:xfrm>
            <a:off x="431800" y="1616345"/>
            <a:ext cx="11134725" cy="1942654"/>
          </a:xfrm>
        </p:spPr>
      </p:pic>
      <p:pic>
        <p:nvPicPr>
          <p:cNvPr id="3" name="Audio 2">
            <a:hlinkClick r:id="" action="ppaction://media"/>
            <a:extLst>
              <a:ext uri="{FF2B5EF4-FFF2-40B4-BE49-F238E27FC236}">
                <a16:creationId xmlns:a16="http://schemas.microsoft.com/office/drawing/2014/main" id="{5EE63AF9-03E3-441E-B599-BC494F5068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84911158"/>
      </p:ext>
    </p:extLst>
  </p:cSld>
  <p:clrMapOvr>
    <a:masterClrMapping/>
  </p:clrMapOvr>
  <mc:AlternateContent xmlns:mc="http://schemas.openxmlformats.org/markup-compatibility/2006" xmlns:p14="http://schemas.microsoft.com/office/powerpoint/2010/main">
    <mc:Choice Requires="p14">
      <p:transition spd="slow" p14:dur="2000" advTm="10761"/>
    </mc:Choice>
    <mc:Fallback xmlns="">
      <p:transition spd="slow" advTm="10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evice&#10;&#10;Description automatically generated">
            <a:extLst>
              <a:ext uri="{FF2B5EF4-FFF2-40B4-BE49-F238E27FC236}">
                <a16:creationId xmlns:a16="http://schemas.microsoft.com/office/drawing/2014/main" id="{F38CB9B1-DAE3-4FA3-9CFF-6E0617BAA7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2232" y="3557898"/>
            <a:ext cx="5309104" cy="2966726"/>
          </a:xfrm>
          <a:prstGeom prst="rect">
            <a:avLst/>
          </a:prstGeom>
        </p:spPr>
      </p:pic>
      <p:pic>
        <p:nvPicPr>
          <p:cNvPr id="13" name="Picture 12" descr="A close up of a car&#10;&#10;Description automatically generated">
            <a:extLst>
              <a:ext uri="{FF2B5EF4-FFF2-40B4-BE49-F238E27FC236}">
                <a16:creationId xmlns:a16="http://schemas.microsoft.com/office/drawing/2014/main" id="{82E20E55-1A90-4A31-AF21-845765F004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564781"/>
            <a:ext cx="4979727" cy="4979727"/>
          </a:xfrm>
          <a:prstGeom prst="rect">
            <a:avLst/>
          </a:prstGeom>
        </p:spPr>
      </p:pic>
      <p:sp>
        <p:nvSpPr>
          <p:cNvPr id="20482" name="Rectangle 2">
            <a:extLst>
              <a:ext uri="{FF2B5EF4-FFF2-40B4-BE49-F238E27FC236}">
                <a16:creationId xmlns:a16="http://schemas.microsoft.com/office/drawing/2014/main" id="{E3004F50-963A-4CA0-AF8C-06876EAF2BFB}"/>
              </a:ext>
            </a:extLst>
          </p:cNvPr>
          <p:cNvSpPr>
            <a:spLocks noGrp="1" noChangeArrowheads="1"/>
          </p:cNvSpPr>
          <p:nvPr>
            <p:ph type="title"/>
          </p:nvPr>
        </p:nvSpPr>
        <p:spPr/>
        <p:txBody>
          <a:bodyPr/>
          <a:lstStyle/>
          <a:p>
            <a:r>
              <a:rPr lang="en-GB" altLang="en-US" dirty="0"/>
              <a:t>VEHICLE  - Suitable for the load weight?</a:t>
            </a:r>
          </a:p>
        </p:txBody>
      </p:sp>
      <p:sp>
        <p:nvSpPr>
          <p:cNvPr id="20483" name="Rectangle 3">
            <a:extLst>
              <a:ext uri="{FF2B5EF4-FFF2-40B4-BE49-F238E27FC236}">
                <a16:creationId xmlns:a16="http://schemas.microsoft.com/office/drawing/2014/main" id="{653E9B54-9767-4C5A-AA5E-EC30BE6E86C9}"/>
              </a:ext>
            </a:extLst>
          </p:cNvPr>
          <p:cNvSpPr>
            <a:spLocks noGrp="1" noChangeArrowheads="1"/>
          </p:cNvSpPr>
          <p:nvPr>
            <p:ph type="body" idx="1"/>
          </p:nvPr>
        </p:nvSpPr>
        <p:spPr>
          <a:xfrm>
            <a:off x="433918" y="1268759"/>
            <a:ext cx="10081682" cy="5255865"/>
          </a:xfrm>
        </p:spPr>
        <p:txBody>
          <a:bodyPr/>
          <a:lstStyle/>
          <a:p>
            <a:r>
              <a:rPr lang="en-GB" altLang="en-US" dirty="0"/>
              <a:t>Is this the correct lift truck to handle the load?</a:t>
            </a:r>
          </a:p>
          <a:p>
            <a:pPr lvl="1"/>
            <a:r>
              <a:rPr lang="en-GB" altLang="en-US" sz="2400" dirty="0"/>
              <a:t>Weight of the load?</a:t>
            </a:r>
          </a:p>
          <a:p>
            <a:pPr lvl="1"/>
            <a:r>
              <a:rPr lang="en-GB" altLang="en-US" sz="2400" dirty="0"/>
              <a:t>Enough reach?</a:t>
            </a:r>
          </a:p>
          <a:p>
            <a:pPr lvl="1"/>
            <a:r>
              <a:rPr lang="en-GB" altLang="en-US" sz="2400" dirty="0"/>
              <a:t>At all pick up / travel / place down points?</a:t>
            </a:r>
          </a:p>
          <a:p>
            <a:pPr lvl="2"/>
            <a:endParaRPr lang="en-GB" altLang="en-US" sz="2200" dirty="0"/>
          </a:p>
        </p:txBody>
      </p:sp>
      <p:sp>
        <p:nvSpPr>
          <p:cNvPr id="12" name="TextBox 11">
            <a:extLst>
              <a:ext uri="{FF2B5EF4-FFF2-40B4-BE49-F238E27FC236}">
                <a16:creationId xmlns:a16="http://schemas.microsoft.com/office/drawing/2014/main" id="{D5085B91-F4DC-48F5-A286-4530DAEEF19D}"/>
              </a:ext>
            </a:extLst>
          </p:cNvPr>
          <p:cNvSpPr txBox="1"/>
          <p:nvPr/>
        </p:nvSpPr>
        <p:spPr>
          <a:xfrm>
            <a:off x="3287166" y="3557898"/>
            <a:ext cx="2783419" cy="1446550"/>
          </a:xfrm>
          <a:prstGeom prst="rect">
            <a:avLst/>
          </a:prstGeom>
          <a:noFill/>
        </p:spPr>
        <p:txBody>
          <a:bodyPr wrap="square" rtlCol="0">
            <a:spAutoFit/>
          </a:bodyPr>
          <a:lstStyle/>
          <a:p>
            <a:pPr algn="ctr"/>
            <a:r>
              <a:rPr lang="en-GB" sz="8800" b="1" dirty="0">
                <a:solidFill>
                  <a:srgbClr val="FF0000"/>
                </a:solidFill>
              </a:rPr>
              <a:t>?</a:t>
            </a:r>
          </a:p>
        </p:txBody>
      </p:sp>
      <p:pic>
        <p:nvPicPr>
          <p:cNvPr id="3" name="Picture 2" descr="A picture containing parked, bus, people, street&#10;&#10;Description automatically generated">
            <a:extLst>
              <a:ext uri="{FF2B5EF4-FFF2-40B4-BE49-F238E27FC236}">
                <a16:creationId xmlns:a16="http://schemas.microsoft.com/office/drawing/2014/main" id="{4C0854FE-5105-4B5C-B5A5-5AB7D87404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9725" y="1039989"/>
            <a:ext cx="3050941" cy="4224380"/>
          </a:xfrm>
          <a:prstGeom prst="rect">
            <a:avLst/>
          </a:prstGeom>
        </p:spPr>
      </p:pic>
      <p:sp>
        <p:nvSpPr>
          <p:cNvPr id="18" name="TextBox 17">
            <a:extLst>
              <a:ext uri="{FF2B5EF4-FFF2-40B4-BE49-F238E27FC236}">
                <a16:creationId xmlns:a16="http://schemas.microsoft.com/office/drawing/2014/main" id="{2F00440F-609A-4EDD-BF6D-ACE162B6243F}"/>
              </a:ext>
            </a:extLst>
          </p:cNvPr>
          <p:cNvSpPr txBox="1"/>
          <p:nvPr/>
        </p:nvSpPr>
        <p:spPr>
          <a:xfrm>
            <a:off x="9156698" y="991762"/>
            <a:ext cx="2783419" cy="1446550"/>
          </a:xfrm>
          <a:prstGeom prst="rect">
            <a:avLst/>
          </a:prstGeom>
          <a:noFill/>
        </p:spPr>
        <p:txBody>
          <a:bodyPr wrap="square" rtlCol="0">
            <a:spAutoFit/>
          </a:bodyPr>
          <a:lstStyle/>
          <a:p>
            <a:pPr algn="ctr"/>
            <a:r>
              <a:rPr lang="en-GB" sz="8800" b="1" dirty="0">
                <a:solidFill>
                  <a:srgbClr val="FF0000"/>
                </a:solidFill>
              </a:rPr>
              <a:t>?</a:t>
            </a:r>
          </a:p>
        </p:txBody>
      </p:sp>
      <p:pic>
        <p:nvPicPr>
          <p:cNvPr id="4" name="Audio 3">
            <a:hlinkClick r:id="" action="ppaction://media"/>
            <a:extLst>
              <a:ext uri="{FF2B5EF4-FFF2-40B4-BE49-F238E27FC236}">
                <a16:creationId xmlns:a16="http://schemas.microsoft.com/office/drawing/2014/main" id="{7906432B-8400-40D3-8E50-469E3390D0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40710139"/>
      </p:ext>
    </p:extLst>
  </p:cSld>
  <p:clrMapOvr>
    <a:masterClrMapping/>
  </p:clrMapOvr>
  <mc:AlternateContent xmlns:mc="http://schemas.openxmlformats.org/markup-compatibility/2006" xmlns:p14="http://schemas.microsoft.com/office/powerpoint/2010/main">
    <mc:Choice Requires="p14">
      <p:transition spd="slow" p14:dur="2000" advTm="21309"/>
    </mc:Choice>
    <mc:Fallback xmlns="">
      <p:transition spd="slow" advTm="21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3004F50-963A-4CA0-AF8C-06876EAF2BFB}"/>
              </a:ext>
            </a:extLst>
          </p:cNvPr>
          <p:cNvSpPr>
            <a:spLocks noGrp="1" noChangeArrowheads="1"/>
          </p:cNvSpPr>
          <p:nvPr>
            <p:ph type="title"/>
          </p:nvPr>
        </p:nvSpPr>
        <p:spPr/>
        <p:txBody>
          <a:bodyPr/>
          <a:lstStyle/>
          <a:p>
            <a:r>
              <a:rPr lang="en-GB" altLang="en-US" dirty="0"/>
              <a:t>VEHICLE  - Suitable for the load dimensions?</a:t>
            </a:r>
          </a:p>
        </p:txBody>
      </p:sp>
      <p:sp>
        <p:nvSpPr>
          <p:cNvPr id="20483" name="Rectangle 3">
            <a:extLst>
              <a:ext uri="{FF2B5EF4-FFF2-40B4-BE49-F238E27FC236}">
                <a16:creationId xmlns:a16="http://schemas.microsoft.com/office/drawing/2014/main" id="{653E9B54-9767-4C5A-AA5E-EC30BE6E86C9}"/>
              </a:ext>
            </a:extLst>
          </p:cNvPr>
          <p:cNvSpPr>
            <a:spLocks noGrp="1" noChangeArrowheads="1"/>
          </p:cNvSpPr>
          <p:nvPr>
            <p:ph type="body" idx="1"/>
          </p:nvPr>
        </p:nvSpPr>
        <p:spPr>
          <a:xfrm>
            <a:off x="433918" y="1268759"/>
            <a:ext cx="10081682" cy="5255865"/>
          </a:xfrm>
        </p:spPr>
        <p:txBody>
          <a:bodyPr/>
          <a:lstStyle/>
          <a:p>
            <a:r>
              <a:rPr lang="en-GB" altLang="en-US" dirty="0"/>
              <a:t>Is this the correct lift truck to handle the load?</a:t>
            </a:r>
          </a:p>
          <a:p>
            <a:pPr lvl="1"/>
            <a:r>
              <a:rPr lang="en-GB" altLang="en-US" sz="2400" dirty="0"/>
              <a:t>Width of load?</a:t>
            </a:r>
          </a:p>
          <a:p>
            <a:pPr lvl="1"/>
            <a:r>
              <a:rPr lang="en-GB" altLang="en-US" sz="2400" dirty="0"/>
              <a:t>Length of load? </a:t>
            </a:r>
          </a:p>
          <a:p>
            <a:pPr lvl="1"/>
            <a:r>
              <a:rPr lang="en-GB" altLang="en-US" sz="2400" dirty="0"/>
              <a:t>Height of load?</a:t>
            </a:r>
          </a:p>
          <a:p>
            <a:endParaRPr lang="en-GB" altLang="en-US" sz="2400" dirty="0"/>
          </a:p>
          <a:p>
            <a:pPr lvl="2"/>
            <a:endParaRPr lang="en-GB" altLang="en-US" sz="2200" dirty="0"/>
          </a:p>
        </p:txBody>
      </p:sp>
      <p:pic>
        <p:nvPicPr>
          <p:cNvPr id="10" name="Picture 9" descr="See the source image">
            <a:extLst>
              <a:ext uri="{FF2B5EF4-FFF2-40B4-BE49-F238E27FC236}">
                <a16:creationId xmlns:a16="http://schemas.microsoft.com/office/drawing/2014/main" id="{BED2E216-36BE-469C-A755-DEFD7B0DD15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64500" y="4379487"/>
            <a:ext cx="2954867" cy="1977842"/>
          </a:xfrm>
          <a:prstGeom prst="rect">
            <a:avLst/>
          </a:prstGeom>
          <a:noFill/>
          <a:ln>
            <a:noFill/>
          </a:ln>
        </p:spPr>
      </p:pic>
      <p:pic>
        <p:nvPicPr>
          <p:cNvPr id="13" name="Picture 12" descr="A picture containing drawing&#10;&#10;Description automatically generated">
            <a:extLst>
              <a:ext uri="{FF2B5EF4-FFF2-40B4-BE49-F238E27FC236}">
                <a16:creationId xmlns:a16="http://schemas.microsoft.com/office/drawing/2014/main" id="{406AB5B6-0E9B-4E85-BA5C-D2C0FD3417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7762" y="3542937"/>
            <a:ext cx="2502957" cy="1673100"/>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026F88B0-7C89-40A8-9168-F6F1D7FE33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6777" y="2089050"/>
            <a:ext cx="2502957" cy="1673100"/>
          </a:xfrm>
          <a:prstGeom prst="rect">
            <a:avLst/>
          </a:prstGeom>
        </p:spPr>
      </p:pic>
      <p:sp>
        <p:nvSpPr>
          <p:cNvPr id="15" name="Rectangle 14">
            <a:extLst>
              <a:ext uri="{FF2B5EF4-FFF2-40B4-BE49-F238E27FC236}">
                <a16:creationId xmlns:a16="http://schemas.microsoft.com/office/drawing/2014/main" id="{2A20FE1B-B207-4924-8178-1F4E3B8A1059}"/>
              </a:ext>
            </a:extLst>
          </p:cNvPr>
          <p:cNvSpPr/>
          <p:nvPr/>
        </p:nvSpPr>
        <p:spPr>
          <a:xfrm>
            <a:off x="10160000" y="860813"/>
            <a:ext cx="948268" cy="276349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2D91E5B-C361-4344-8760-D755C63B639A}"/>
              </a:ext>
            </a:extLst>
          </p:cNvPr>
          <p:cNvSpPr/>
          <p:nvPr/>
        </p:nvSpPr>
        <p:spPr>
          <a:xfrm rot="16200000">
            <a:off x="6442915" y="3805457"/>
            <a:ext cx="948268" cy="155339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E4F3546A-0738-45FB-97A4-D33A64FD4D31}"/>
              </a:ext>
            </a:extLst>
          </p:cNvPr>
          <p:cNvSpPr txBox="1"/>
          <p:nvPr/>
        </p:nvSpPr>
        <p:spPr>
          <a:xfrm>
            <a:off x="5810937" y="3024944"/>
            <a:ext cx="2216524" cy="923330"/>
          </a:xfrm>
          <a:prstGeom prst="rect">
            <a:avLst/>
          </a:prstGeom>
          <a:noFill/>
        </p:spPr>
        <p:txBody>
          <a:bodyPr wrap="square" rtlCol="0">
            <a:spAutoFit/>
          </a:bodyPr>
          <a:lstStyle/>
          <a:p>
            <a:pPr algn="ctr"/>
            <a:r>
              <a:rPr lang="en-GB" sz="5400" b="1" dirty="0">
                <a:solidFill>
                  <a:srgbClr val="FF0000"/>
                </a:solidFill>
              </a:rPr>
              <a:t>?</a:t>
            </a:r>
          </a:p>
        </p:txBody>
      </p:sp>
      <p:sp>
        <p:nvSpPr>
          <p:cNvPr id="18" name="TextBox 17">
            <a:extLst>
              <a:ext uri="{FF2B5EF4-FFF2-40B4-BE49-F238E27FC236}">
                <a16:creationId xmlns:a16="http://schemas.microsoft.com/office/drawing/2014/main" id="{7C92E0A6-9683-4DD3-8DA8-BDE9DD4D7490}"/>
              </a:ext>
            </a:extLst>
          </p:cNvPr>
          <p:cNvSpPr txBox="1"/>
          <p:nvPr/>
        </p:nvSpPr>
        <p:spPr>
          <a:xfrm>
            <a:off x="1676400" y="4329037"/>
            <a:ext cx="2216524" cy="923330"/>
          </a:xfrm>
          <a:prstGeom prst="rect">
            <a:avLst/>
          </a:prstGeom>
          <a:noFill/>
        </p:spPr>
        <p:txBody>
          <a:bodyPr wrap="square" rtlCol="0">
            <a:spAutoFit/>
          </a:bodyPr>
          <a:lstStyle/>
          <a:p>
            <a:pPr algn="ctr"/>
            <a:r>
              <a:rPr lang="en-GB" sz="5400" b="1" dirty="0">
                <a:solidFill>
                  <a:srgbClr val="FF0000"/>
                </a:solidFill>
              </a:rPr>
              <a:t>?</a:t>
            </a:r>
          </a:p>
        </p:txBody>
      </p:sp>
      <p:sp>
        <p:nvSpPr>
          <p:cNvPr id="19" name="TextBox 18">
            <a:extLst>
              <a:ext uri="{FF2B5EF4-FFF2-40B4-BE49-F238E27FC236}">
                <a16:creationId xmlns:a16="http://schemas.microsoft.com/office/drawing/2014/main" id="{8EF760F2-B69C-45C3-8DB4-E3303A1E6F4B}"/>
              </a:ext>
            </a:extLst>
          </p:cNvPr>
          <p:cNvSpPr txBox="1"/>
          <p:nvPr/>
        </p:nvSpPr>
        <p:spPr>
          <a:xfrm>
            <a:off x="10446433" y="1602039"/>
            <a:ext cx="2216524" cy="923330"/>
          </a:xfrm>
          <a:prstGeom prst="rect">
            <a:avLst/>
          </a:prstGeom>
          <a:noFill/>
        </p:spPr>
        <p:txBody>
          <a:bodyPr wrap="square" rtlCol="0">
            <a:spAutoFit/>
          </a:bodyPr>
          <a:lstStyle/>
          <a:p>
            <a:pPr algn="ctr"/>
            <a:r>
              <a:rPr lang="en-GB" sz="5400" b="1" dirty="0">
                <a:solidFill>
                  <a:srgbClr val="FF0000"/>
                </a:solidFill>
              </a:rPr>
              <a:t>?</a:t>
            </a:r>
          </a:p>
        </p:txBody>
      </p:sp>
      <p:pic>
        <p:nvPicPr>
          <p:cNvPr id="2" name="Audio 1">
            <a:hlinkClick r:id="" action="ppaction://media"/>
            <a:extLst>
              <a:ext uri="{FF2B5EF4-FFF2-40B4-BE49-F238E27FC236}">
                <a16:creationId xmlns:a16="http://schemas.microsoft.com/office/drawing/2014/main" id="{21A0D465-B9B7-4E28-9CB8-42D52D27B7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3651650"/>
      </p:ext>
    </p:extLst>
  </p:cSld>
  <p:clrMapOvr>
    <a:masterClrMapping/>
  </p:clrMapOvr>
  <mc:AlternateContent xmlns:mc="http://schemas.openxmlformats.org/markup-compatibility/2006" xmlns:p14="http://schemas.microsoft.com/office/powerpoint/2010/main">
    <mc:Choice Requires="p14">
      <p:transition spd="slow" p14:dur="2000" advTm="9979"/>
    </mc:Choice>
    <mc:Fallback xmlns="">
      <p:transition spd="slow" advTm="9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3004F50-963A-4CA0-AF8C-06876EAF2BFB}"/>
              </a:ext>
            </a:extLst>
          </p:cNvPr>
          <p:cNvSpPr>
            <a:spLocks noGrp="1" noChangeArrowheads="1"/>
          </p:cNvSpPr>
          <p:nvPr>
            <p:ph type="title"/>
          </p:nvPr>
        </p:nvSpPr>
        <p:spPr/>
        <p:txBody>
          <a:bodyPr/>
          <a:lstStyle/>
          <a:p>
            <a:r>
              <a:rPr lang="en-GB" altLang="en-US" dirty="0"/>
              <a:t>VEHICLE  - is this truck fitted with the correct attachment to handle the load?</a:t>
            </a:r>
          </a:p>
        </p:txBody>
      </p:sp>
      <p:sp>
        <p:nvSpPr>
          <p:cNvPr id="20483" name="Rectangle 3">
            <a:extLst>
              <a:ext uri="{FF2B5EF4-FFF2-40B4-BE49-F238E27FC236}">
                <a16:creationId xmlns:a16="http://schemas.microsoft.com/office/drawing/2014/main" id="{653E9B54-9767-4C5A-AA5E-EC30BE6E86C9}"/>
              </a:ext>
            </a:extLst>
          </p:cNvPr>
          <p:cNvSpPr>
            <a:spLocks noGrp="1" noChangeArrowheads="1"/>
          </p:cNvSpPr>
          <p:nvPr>
            <p:ph type="body" idx="1"/>
          </p:nvPr>
        </p:nvSpPr>
        <p:spPr>
          <a:xfrm>
            <a:off x="433918" y="1268759"/>
            <a:ext cx="10081682" cy="5255865"/>
          </a:xfrm>
        </p:spPr>
        <p:txBody>
          <a:bodyPr/>
          <a:lstStyle/>
          <a:p>
            <a:r>
              <a:rPr lang="en-GB" altLang="en-US" dirty="0"/>
              <a:t>Is this the correct truck attachment to handle the load?</a:t>
            </a:r>
          </a:p>
          <a:p>
            <a:pPr lvl="1"/>
            <a:r>
              <a:rPr lang="en-GB" altLang="en-US" sz="2400" dirty="0"/>
              <a:t>Does it need single forks or double forks?</a:t>
            </a:r>
          </a:p>
          <a:p>
            <a:pPr lvl="1"/>
            <a:r>
              <a:rPr lang="en-GB" altLang="en-US" sz="2400" dirty="0"/>
              <a:t>Do I need fork extensions?</a:t>
            </a:r>
          </a:p>
          <a:p>
            <a:pPr lvl="1"/>
            <a:r>
              <a:rPr lang="en-GB" altLang="en-US" sz="2400" dirty="0"/>
              <a:t>Do fork positions need to altered to suit the load?</a:t>
            </a:r>
          </a:p>
          <a:p>
            <a:pPr lvl="1"/>
            <a:r>
              <a:rPr lang="en-GB" altLang="en-US" sz="2400" dirty="0"/>
              <a:t>Could parts of attachment foul the load or other equipment </a:t>
            </a:r>
          </a:p>
          <a:p>
            <a:pPr lvl="2"/>
            <a:r>
              <a:rPr lang="en-GB" altLang="en-US" sz="2400" dirty="0"/>
              <a:t>i.e. top clamp?</a:t>
            </a:r>
          </a:p>
          <a:p>
            <a:pPr marL="719138" lvl="2" indent="0">
              <a:buNone/>
            </a:pPr>
            <a:endParaRPr lang="en-GB" altLang="en-US" sz="2200" dirty="0"/>
          </a:p>
          <a:p>
            <a:pPr lvl="2"/>
            <a:endParaRPr lang="en-GB" altLang="en-US" sz="2200" dirty="0"/>
          </a:p>
        </p:txBody>
      </p:sp>
      <p:pic>
        <p:nvPicPr>
          <p:cNvPr id="3" name="Picture 2" descr="A picture containing toy, white, cake, table&#10;&#10;Description automatically generated">
            <a:extLst>
              <a:ext uri="{FF2B5EF4-FFF2-40B4-BE49-F238E27FC236}">
                <a16:creationId xmlns:a16="http://schemas.microsoft.com/office/drawing/2014/main" id="{0D637C93-4AC8-45B0-851E-5C2AED436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0744" y="379921"/>
            <a:ext cx="2862975" cy="2862975"/>
          </a:xfrm>
          <a:prstGeom prst="rect">
            <a:avLst/>
          </a:prstGeom>
        </p:spPr>
      </p:pic>
      <p:pic>
        <p:nvPicPr>
          <p:cNvPr id="5" name="Picture 4" descr="A picture containing crane&#10;&#10;Description automatically generated">
            <a:extLst>
              <a:ext uri="{FF2B5EF4-FFF2-40B4-BE49-F238E27FC236}">
                <a16:creationId xmlns:a16="http://schemas.microsoft.com/office/drawing/2014/main" id="{87611BDE-2F19-4820-8374-362FC842B8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0744" y="2913667"/>
            <a:ext cx="2424274" cy="2424274"/>
          </a:xfrm>
          <a:prstGeom prst="rect">
            <a:avLst/>
          </a:prstGeom>
        </p:spPr>
      </p:pic>
      <p:pic>
        <p:nvPicPr>
          <p:cNvPr id="9" name="Picture 8" descr="A close up of a machine&#10;&#10;Description automatically generated">
            <a:extLst>
              <a:ext uri="{FF2B5EF4-FFF2-40B4-BE49-F238E27FC236}">
                <a16:creationId xmlns:a16="http://schemas.microsoft.com/office/drawing/2014/main" id="{658BA0AF-05EC-4411-891C-2A4FCC12B9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471" y="4177553"/>
            <a:ext cx="2587112" cy="2347071"/>
          </a:xfrm>
          <a:prstGeom prst="rect">
            <a:avLst/>
          </a:prstGeom>
        </p:spPr>
      </p:pic>
      <p:pic>
        <p:nvPicPr>
          <p:cNvPr id="11" name="Picture 10" descr="A close up of a machine&#10;&#10;Description automatically generated">
            <a:extLst>
              <a:ext uri="{FF2B5EF4-FFF2-40B4-BE49-F238E27FC236}">
                <a16:creationId xmlns:a16="http://schemas.microsoft.com/office/drawing/2014/main" id="{9D2687D7-0775-4185-8861-D237490362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0311" y="4020625"/>
            <a:ext cx="4231378" cy="2634632"/>
          </a:xfrm>
          <a:prstGeom prst="rect">
            <a:avLst/>
          </a:prstGeom>
        </p:spPr>
      </p:pic>
      <p:pic>
        <p:nvPicPr>
          <p:cNvPr id="2" name="Audio 1">
            <a:hlinkClick r:id="" action="ppaction://media"/>
            <a:extLst>
              <a:ext uri="{FF2B5EF4-FFF2-40B4-BE49-F238E27FC236}">
                <a16:creationId xmlns:a16="http://schemas.microsoft.com/office/drawing/2014/main" id="{E353DE00-A5AC-4ACB-9468-894335E01593}"/>
              </a:ext>
            </a:extLst>
          </p:cNvPr>
          <p:cNvPicPr>
            <a:picLocks noChangeAspect="1"/>
          </p:cNvPicPr>
          <p:nvPr>
            <a:audioFile r:link="rId1"/>
            <p:extLst>
              <p:ext uri="{DAA4B4D4-6D71-4841-9C94-3DE7FCFB9230}">
                <p14:media xmlns:p14="http://schemas.microsoft.com/office/powerpoint/2010/main" r:embed="rId2">
                  <p14:trim end="17792.9478"/>
                </p14:media>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09616238"/>
      </p:ext>
    </p:extLst>
  </p:cSld>
  <p:clrMapOvr>
    <a:masterClrMapping/>
  </p:clrMapOvr>
  <mc:AlternateContent xmlns:mc="http://schemas.openxmlformats.org/markup-compatibility/2006" xmlns:p14="http://schemas.microsoft.com/office/powerpoint/2010/main">
    <mc:Choice Requires="p14">
      <p:transition spd="slow" p14:dur="2000" advClick="0" advTm="29000"/>
    </mc:Choice>
    <mc:Fallback xmlns="">
      <p:transition spd="slow" advClick="0"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3004F50-963A-4CA0-AF8C-06876EAF2BFB}"/>
              </a:ext>
            </a:extLst>
          </p:cNvPr>
          <p:cNvSpPr>
            <a:spLocks noGrp="1" noChangeArrowheads="1"/>
          </p:cNvSpPr>
          <p:nvPr>
            <p:ph type="title"/>
          </p:nvPr>
        </p:nvSpPr>
        <p:spPr/>
        <p:txBody>
          <a:bodyPr/>
          <a:lstStyle/>
          <a:p>
            <a:r>
              <a:rPr lang="en-GB" altLang="en-US" dirty="0"/>
              <a:t>VEHICLE  - is this truck fitted with the correct attachment to handle the load? Continued</a:t>
            </a:r>
          </a:p>
        </p:txBody>
      </p:sp>
      <p:sp>
        <p:nvSpPr>
          <p:cNvPr id="20483" name="Rectangle 3">
            <a:extLst>
              <a:ext uri="{FF2B5EF4-FFF2-40B4-BE49-F238E27FC236}">
                <a16:creationId xmlns:a16="http://schemas.microsoft.com/office/drawing/2014/main" id="{653E9B54-9767-4C5A-AA5E-EC30BE6E86C9}"/>
              </a:ext>
            </a:extLst>
          </p:cNvPr>
          <p:cNvSpPr>
            <a:spLocks noGrp="1" noChangeArrowheads="1"/>
          </p:cNvSpPr>
          <p:nvPr>
            <p:ph type="body" idx="1"/>
          </p:nvPr>
        </p:nvSpPr>
        <p:spPr>
          <a:xfrm>
            <a:off x="433918" y="1268759"/>
            <a:ext cx="10081682" cy="5255865"/>
          </a:xfrm>
        </p:spPr>
        <p:txBody>
          <a:bodyPr/>
          <a:lstStyle/>
          <a:p>
            <a:r>
              <a:rPr lang="en-GB" altLang="en-US" dirty="0"/>
              <a:t>Is this the correct lift truck attachment to handle the load?</a:t>
            </a:r>
          </a:p>
          <a:p>
            <a:pPr lvl="1"/>
            <a:r>
              <a:rPr lang="en-GB" altLang="en-US" sz="2400" dirty="0"/>
              <a:t>Do I need a grab attachment to grip the load?</a:t>
            </a:r>
          </a:p>
          <a:p>
            <a:pPr lvl="1"/>
            <a:r>
              <a:rPr lang="en-GB" altLang="en-US" sz="2400" dirty="0"/>
              <a:t>Do I need a lifting beam and hook to suspend the load?</a:t>
            </a:r>
          </a:p>
          <a:p>
            <a:pPr lvl="1"/>
            <a:r>
              <a:rPr lang="en-GB" altLang="en-US" sz="2400" dirty="0"/>
              <a:t>Is the capacity of any attachment sufficient for the load weight?</a:t>
            </a:r>
          </a:p>
          <a:p>
            <a:pPr lvl="1"/>
            <a:r>
              <a:rPr lang="en-GB" altLang="en-US" sz="2400" dirty="0"/>
              <a:t>How will I secure the attachment if not permanently fitted?</a:t>
            </a:r>
          </a:p>
          <a:p>
            <a:pPr marL="719138" lvl="2" indent="0">
              <a:buNone/>
            </a:pPr>
            <a:endParaRPr lang="en-GB" altLang="en-US" sz="2200" dirty="0"/>
          </a:p>
          <a:p>
            <a:pPr lvl="2"/>
            <a:endParaRPr lang="en-GB" altLang="en-US" sz="2200" dirty="0"/>
          </a:p>
        </p:txBody>
      </p:sp>
      <p:pic>
        <p:nvPicPr>
          <p:cNvPr id="4" name="Picture 3">
            <a:extLst>
              <a:ext uri="{FF2B5EF4-FFF2-40B4-BE49-F238E27FC236}">
                <a16:creationId xmlns:a16="http://schemas.microsoft.com/office/drawing/2014/main" id="{24A22009-CA3B-4387-9CED-C0929A6F94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489" y="4066024"/>
            <a:ext cx="3004880" cy="2182376"/>
          </a:xfrm>
          <a:prstGeom prst="rect">
            <a:avLst/>
          </a:prstGeom>
        </p:spPr>
      </p:pic>
      <p:pic>
        <p:nvPicPr>
          <p:cNvPr id="3" name="Picture 2" descr="A close up of a device&#10;&#10;Description automatically generated">
            <a:extLst>
              <a:ext uri="{FF2B5EF4-FFF2-40B4-BE49-F238E27FC236}">
                <a16:creationId xmlns:a16="http://schemas.microsoft.com/office/drawing/2014/main" id="{3D3ED98C-E56D-4A0E-958B-B4F8F9AAC9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61175" y="201877"/>
            <a:ext cx="2472949" cy="2182377"/>
          </a:xfrm>
          <a:prstGeom prst="rect">
            <a:avLst/>
          </a:prstGeom>
        </p:spPr>
      </p:pic>
      <p:pic>
        <p:nvPicPr>
          <p:cNvPr id="6" name="Picture 5">
            <a:extLst>
              <a:ext uri="{FF2B5EF4-FFF2-40B4-BE49-F238E27FC236}">
                <a16:creationId xmlns:a16="http://schemas.microsoft.com/office/drawing/2014/main" id="{955287C0-D311-4137-9528-4595D1F125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5075" y="2256320"/>
            <a:ext cx="2572019" cy="2572019"/>
          </a:xfrm>
          <a:prstGeom prst="rect">
            <a:avLst/>
          </a:prstGeom>
        </p:spPr>
      </p:pic>
      <p:sp>
        <p:nvSpPr>
          <p:cNvPr id="7" name="TextBox 6">
            <a:extLst>
              <a:ext uri="{FF2B5EF4-FFF2-40B4-BE49-F238E27FC236}">
                <a16:creationId xmlns:a16="http://schemas.microsoft.com/office/drawing/2014/main" id="{DAF8A666-31A5-40B6-90C1-49183340724F}"/>
              </a:ext>
            </a:extLst>
          </p:cNvPr>
          <p:cNvSpPr txBox="1"/>
          <p:nvPr/>
        </p:nvSpPr>
        <p:spPr>
          <a:xfrm>
            <a:off x="9766315" y="1987650"/>
            <a:ext cx="2370667" cy="923330"/>
          </a:xfrm>
          <a:prstGeom prst="rect">
            <a:avLst/>
          </a:prstGeom>
          <a:noFill/>
        </p:spPr>
        <p:txBody>
          <a:bodyPr wrap="square" rtlCol="0">
            <a:spAutoFit/>
          </a:bodyPr>
          <a:lstStyle/>
          <a:p>
            <a:pPr algn="ctr"/>
            <a:r>
              <a:rPr lang="en-GB" sz="5400" b="1" dirty="0">
                <a:solidFill>
                  <a:srgbClr val="FF0000"/>
                </a:solidFill>
              </a:rPr>
              <a:t>SWL?</a:t>
            </a:r>
          </a:p>
        </p:txBody>
      </p:sp>
      <p:pic>
        <p:nvPicPr>
          <p:cNvPr id="9" name="Picture 8">
            <a:extLst>
              <a:ext uri="{FF2B5EF4-FFF2-40B4-BE49-F238E27FC236}">
                <a16:creationId xmlns:a16="http://schemas.microsoft.com/office/drawing/2014/main" id="{586D2299-BEDF-45C1-B6E2-46D7E3793A05}"/>
              </a:ext>
            </a:extLst>
          </p:cNvPr>
          <p:cNvPicPr>
            <a:picLocks noChangeAspect="1"/>
          </p:cNvPicPr>
          <p:nvPr/>
        </p:nvPicPr>
        <p:blipFill>
          <a:blip r:embed="rId8"/>
          <a:stretch>
            <a:fillRect/>
          </a:stretch>
        </p:blipFill>
        <p:spPr>
          <a:xfrm>
            <a:off x="6984068" y="4536452"/>
            <a:ext cx="1653328" cy="2321548"/>
          </a:xfrm>
          <a:prstGeom prst="rect">
            <a:avLst/>
          </a:prstGeom>
        </p:spPr>
      </p:pic>
      <p:pic>
        <p:nvPicPr>
          <p:cNvPr id="1026" name="Picture 2" descr="Image result for fork extensions">
            <a:extLst>
              <a:ext uri="{FF2B5EF4-FFF2-40B4-BE49-F238E27FC236}">
                <a16:creationId xmlns:a16="http://schemas.microsoft.com/office/drawing/2014/main" id="{DA9B0466-1EF8-43B0-99A2-4095742E12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01983" y="3712844"/>
            <a:ext cx="2000250" cy="1971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D2EDFDD-F74E-4DB9-A504-40F0C6EF0D8B}"/>
              </a:ext>
            </a:extLst>
          </p:cNvPr>
          <p:cNvPicPr>
            <a:picLocks noChangeAspect="1"/>
          </p:cNvPicPr>
          <p:nvPr/>
        </p:nvPicPr>
        <p:blipFill>
          <a:blip r:embed="rId10"/>
          <a:stretch>
            <a:fillRect/>
          </a:stretch>
        </p:blipFill>
        <p:spPr>
          <a:xfrm>
            <a:off x="6233763" y="3603755"/>
            <a:ext cx="958979" cy="1620344"/>
          </a:xfrm>
          <a:prstGeom prst="rect">
            <a:avLst/>
          </a:prstGeom>
        </p:spPr>
      </p:pic>
      <p:pic>
        <p:nvPicPr>
          <p:cNvPr id="11" name="Picture 10">
            <a:extLst>
              <a:ext uri="{FF2B5EF4-FFF2-40B4-BE49-F238E27FC236}">
                <a16:creationId xmlns:a16="http://schemas.microsoft.com/office/drawing/2014/main" id="{4619E2DF-A080-4206-B345-198AB019BA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60908" y="4234303"/>
            <a:ext cx="2204997" cy="1521448"/>
          </a:xfrm>
          <a:prstGeom prst="rect">
            <a:avLst/>
          </a:prstGeom>
        </p:spPr>
      </p:pic>
      <p:pic>
        <p:nvPicPr>
          <p:cNvPr id="2" name="Audio 1">
            <a:hlinkClick r:id="" action="ppaction://media"/>
            <a:extLst>
              <a:ext uri="{FF2B5EF4-FFF2-40B4-BE49-F238E27FC236}">
                <a16:creationId xmlns:a16="http://schemas.microsoft.com/office/drawing/2014/main" id="{56BABD2F-286E-4016-969B-8CFE2421EFA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21087679"/>
      </p:ext>
    </p:extLst>
  </p:cSld>
  <p:clrMapOvr>
    <a:masterClrMapping/>
  </p:clrMapOvr>
  <mc:AlternateContent xmlns:mc="http://schemas.openxmlformats.org/markup-compatibility/2006" xmlns:p14="http://schemas.microsoft.com/office/powerpoint/2010/main">
    <mc:Choice Requires="p14">
      <p:transition spd="slow" p14:dur="2000" advTm="30772"/>
    </mc:Choice>
    <mc:Fallback xmlns="">
      <p:transition spd="slow" advTm="30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3004F50-963A-4CA0-AF8C-06876EAF2BFB}"/>
              </a:ext>
            </a:extLst>
          </p:cNvPr>
          <p:cNvSpPr>
            <a:spLocks noGrp="1" noChangeArrowheads="1"/>
          </p:cNvSpPr>
          <p:nvPr>
            <p:ph type="title"/>
          </p:nvPr>
        </p:nvSpPr>
        <p:spPr/>
        <p:txBody>
          <a:bodyPr/>
          <a:lstStyle/>
          <a:p>
            <a:r>
              <a:rPr lang="en-GB" altLang="en-US" dirty="0"/>
              <a:t>VEHICLE  - is the cab open?</a:t>
            </a:r>
          </a:p>
        </p:txBody>
      </p:sp>
      <p:sp>
        <p:nvSpPr>
          <p:cNvPr id="20483" name="Rectangle 3">
            <a:extLst>
              <a:ext uri="{FF2B5EF4-FFF2-40B4-BE49-F238E27FC236}">
                <a16:creationId xmlns:a16="http://schemas.microsoft.com/office/drawing/2014/main" id="{653E9B54-9767-4C5A-AA5E-EC30BE6E86C9}"/>
              </a:ext>
            </a:extLst>
          </p:cNvPr>
          <p:cNvSpPr>
            <a:spLocks noGrp="1" noChangeArrowheads="1"/>
          </p:cNvSpPr>
          <p:nvPr>
            <p:ph type="body" idx="1"/>
          </p:nvPr>
        </p:nvSpPr>
        <p:spPr>
          <a:xfrm>
            <a:off x="433918" y="1268759"/>
            <a:ext cx="10081682" cy="5255865"/>
          </a:xfrm>
        </p:spPr>
        <p:txBody>
          <a:bodyPr/>
          <a:lstStyle/>
          <a:p>
            <a:r>
              <a:rPr lang="en-GB" altLang="en-US" dirty="0"/>
              <a:t>Where the lift truck has an open cab consider whether it is suitable for this task?</a:t>
            </a:r>
          </a:p>
          <a:p>
            <a:pPr lvl="1"/>
            <a:r>
              <a:rPr lang="en-GB" altLang="en-US" dirty="0"/>
              <a:t>Could debris / objects fall into the cab?</a:t>
            </a:r>
          </a:p>
          <a:p>
            <a:pPr lvl="1"/>
            <a:r>
              <a:rPr lang="en-GB" altLang="en-US" dirty="0"/>
              <a:t>Could I be affected by wind-blown dust?</a:t>
            </a:r>
          </a:p>
          <a:p>
            <a:pPr lvl="1"/>
            <a:r>
              <a:rPr lang="en-GB" altLang="en-US" dirty="0"/>
              <a:t>Could I be splashed by chemicals or hazardous material?</a:t>
            </a:r>
          </a:p>
          <a:p>
            <a:pPr lvl="1"/>
            <a:r>
              <a:rPr lang="en-GB" altLang="en-US" dirty="0"/>
              <a:t>Do I need additional PPE for the task?</a:t>
            </a:r>
          </a:p>
          <a:p>
            <a:pPr marL="719138" lvl="2" indent="0">
              <a:buNone/>
            </a:pPr>
            <a:endParaRPr lang="en-GB" altLang="en-US" sz="2200" dirty="0"/>
          </a:p>
          <a:p>
            <a:pPr lvl="2"/>
            <a:endParaRPr lang="en-GB" altLang="en-US" sz="2200" dirty="0"/>
          </a:p>
        </p:txBody>
      </p:sp>
      <p:pic>
        <p:nvPicPr>
          <p:cNvPr id="3" name="Picture 2" descr="A drawing of a cartoon character&#10;&#10;Description automatically generated">
            <a:extLst>
              <a:ext uri="{FF2B5EF4-FFF2-40B4-BE49-F238E27FC236}">
                <a16:creationId xmlns:a16="http://schemas.microsoft.com/office/drawing/2014/main" id="{247CFA7E-6874-4CDE-B9C5-FC78C081A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9300" y="1774613"/>
            <a:ext cx="1752600" cy="3037840"/>
          </a:xfrm>
          <a:prstGeom prst="rect">
            <a:avLst/>
          </a:prstGeom>
        </p:spPr>
      </p:pic>
      <p:pic>
        <p:nvPicPr>
          <p:cNvPr id="5" name="Picture 4" descr="A picture containing black, water, sky, man&#10;&#10;Description automatically generated">
            <a:extLst>
              <a:ext uri="{FF2B5EF4-FFF2-40B4-BE49-F238E27FC236}">
                <a16:creationId xmlns:a16="http://schemas.microsoft.com/office/drawing/2014/main" id="{318186A6-8172-4D13-A8F2-F6E8200298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800" y="4216400"/>
            <a:ext cx="4129475" cy="2099733"/>
          </a:xfrm>
          <a:prstGeom prst="rect">
            <a:avLst/>
          </a:prstGeom>
        </p:spPr>
      </p:pic>
      <p:pic>
        <p:nvPicPr>
          <p:cNvPr id="7" name="Picture 6" descr="A close up of a logo&#10;&#10;Description automatically generated">
            <a:extLst>
              <a:ext uri="{FF2B5EF4-FFF2-40B4-BE49-F238E27FC236}">
                <a16:creationId xmlns:a16="http://schemas.microsoft.com/office/drawing/2014/main" id="{3108142D-3942-4B3B-90D7-8CB20F003E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4267" y="3450057"/>
            <a:ext cx="3125259" cy="3125259"/>
          </a:xfrm>
          <a:prstGeom prst="rect">
            <a:avLst/>
          </a:prstGeom>
        </p:spPr>
      </p:pic>
      <p:pic>
        <p:nvPicPr>
          <p:cNvPr id="2" name="Audio 1">
            <a:hlinkClick r:id="" action="ppaction://media"/>
            <a:extLst>
              <a:ext uri="{FF2B5EF4-FFF2-40B4-BE49-F238E27FC236}">
                <a16:creationId xmlns:a16="http://schemas.microsoft.com/office/drawing/2014/main" id="{B98F9F3F-5904-43C8-BC89-BE83B9BB61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7726257"/>
      </p:ext>
    </p:extLst>
  </p:cSld>
  <p:clrMapOvr>
    <a:masterClrMapping/>
  </p:clrMapOvr>
  <mc:AlternateContent xmlns:mc="http://schemas.openxmlformats.org/markup-compatibility/2006" xmlns:p14="http://schemas.microsoft.com/office/powerpoint/2010/main">
    <mc:Choice Requires="p14">
      <p:transition spd="slow" p14:dur="2000" advTm="27135"/>
    </mc:Choice>
    <mc:Fallback xmlns="">
      <p:transition spd="slow" advTm="27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F4D7D57-4F67-4A73-A764-A1468C544F10}"/>
              </a:ext>
            </a:extLst>
          </p:cNvPr>
          <p:cNvSpPr>
            <a:spLocks noGrp="1" noChangeArrowheads="1"/>
          </p:cNvSpPr>
          <p:nvPr>
            <p:ph type="title"/>
          </p:nvPr>
        </p:nvSpPr>
        <p:spPr/>
        <p:txBody>
          <a:bodyPr/>
          <a:lstStyle/>
          <a:p>
            <a:r>
              <a:rPr lang="en-GB" altLang="en-US" sz="3400" dirty="0"/>
              <a:t>Lift Truck – STOP AND THINK</a:t>
            </a:r>
          </a:p>
        </p:txBody>
      </p:sp>
      <p:sp>
        <p:nvSpPr>
          <p:cNvPr id="5123" name="Rectangle 3">
            <a:extLst>
              <a:ext uri="{FF2B5EF4-FFF2-40B4-BE49-F238E27FC236}">
                <a16:creationId xmlns:a16="http://schemas.microsoft.com/office/drawing/2014/main" id="{0658513B-51E7-488B-AA52-A9588F6EC317}"/>
              </a:ext>
            </a:extLst>
          </p:cNvPr>
          <p:cNvSpPr>
            <a:spLocks noGrp="1" noChangeArrowheads="1"/>
          </p:cNvSpPr>
          <p:nvPr>
            <p:ph type="body" idx="1"/>
          </p:nvPr>
        </p:nvSpPr>
        <p:spPr/>
        <p:txBody>
          <a:bodyPr/>
          <a:lstStyle/>
          <a:p>
            <a:endParaRPr lang="en-GB" altLang="en-US" dirty="0"/>
          </a:p>
          <a:p>
            <a:r>
              <a:rPr lang="en-GB" altLang="en-US" dirty="0"/>
              <a:t>Why should we do them?</a:t>
            </a:r>
          </a:p>
          <a:p>
            <a:r>
              <a:rPr lang="en-GB" altLang="en-US" dirty="0"/>
              <a:t>What it is?</a:t>
            </a:r>
          </a:p>
          <a:p>
            <a:r>
              <a:rPr lang="en-GB" altLang="en-US" dirty="0"/>
              <a:t>When should we do one?</a:t>
            </a:r>
          </a:p>
          <a:p>
            <a:r>
              <a:rPr lang="en-GB" altLang="en-US" dirty="0"/>
              <a:t>How should we carry it out?</a:t>
            </a:r>
          </a:p>
          <a:p>
            <a:r>
              <a:rPr lang="en-GB" altLang="en-US" dirty="0"/>
              <a:t>What do we do with the results?</a:t>
            </a:r>
          </a:p>
        </p:txBody>
      </p:sp>
      <p:pic>
        <p:nvPicPr>
          <p:cNvPr id="3" name="Picture 2" descr="A picture containing drawing&#10;&#10;Description automatically generated">
            <a:extLst>
              <a:ext uri="{FF2B5EF4-FFF2-40B4-BE49-F238E27FC236}">
                <a16:creationId xmlns:a16="http://schemas.microsoft.com/office/drawing/2014/main" id="{91129C27-BE18-466E-A307-2502FA852B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9692" y="919065"/>
            <a:ext cx="3765432" cy="5019869"/>
          </a:xfrm>
          <a:prstGeom prst="rect">
            <a:avLst/>
          </a:prstGeom>
          <a:ln>
            <a:noFill/>
          </a:ln>
          <a:effectLst>
            <a:softEdge rad="112500"/>
          </a:effectLst>
        </p:spPr>
      </p:pic>
      <p:pic>
        <p:nvPicPr>
          <p:cNvPr id="2" name="Audio 1">
            <a:hlinkClick r:id="" action="ppaction://media"/>
            <a:extLst>
              <a:ext uri="{FF2B5EF4-FFF2-40B4-BE49-F238E27FC236}">
                <a16:creationId xmlns:a16="http://schemas.microsoft.com/office/drawing/2014/main" id="{F5B84C6C-8024-4EBD-AF79-D7C19E2D6094}"/>
              </a:ext>
            </a:extLst>
          </p:cNvPr>
          <p:cNvPicPr>
            <a:picLocks noChangeAspect="1"/>
          </p:cNvPicPr>
          <p:nvPr>
            <a:audioFile r:link="rId1"/>
            <p:extLst>
              <p:ext uri="{DAA4B4D4-6D71-4841-9C94-3DE7FCFB9230}">
                <p14:media xmlns:p14="http://schemas.microsoft.com/office/powerpoint/2010/main" r:embed="rId2">
                  <p14:trim st="747" end="630.2993"/>
                </p14:media>
              </p:ext>
            </p:extLst>
          </p:nvPr>
        </p:nvPicPr>
        <p:blipFill>
          <a:blip r:embed="rId6"/>
          <a:stretch>
            <a:fillRect/>
          </a:stretch>
        </p:blipFill>
        <p:spPr>
          <a:xfrm>
            <a:off x="861533" y="591502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A4A1-E5E1-4874-93DF-F3F443E891B1}"/>
              </a:ext>
            </a:extLst>
          </p:cNvPr>
          <p:cNvSpPr>
            <a:spLocks noGrp="1"/>
          </p:cNvSpPr>
          <p:nvPr>
            <p:ph type="title"/>
          </p:nvPr>
        </p:nvSpPr>
        <p:spPr/>
        <p:txBody>
          <a:bodyPr/>
          <a:lstStyle/>
          <a:p>
            <a:r>
              <a:rPr lang="en-GB" dirty="0"/>
              <a:t>VEHICLE Hazards</a:t>
            </a:r>
          </a:p>
        </p:txBody>
      </p:sp>
      <p:sp>
        <p:nvSpPr>
          <p:cNvPr id="3" name="Content Placeholder 2">
            <a:extLst>
              <a:ext uri="{FF2B5EF4-FFF2-40B4-BE49-F238E27FC236}">
                <a16:creationId xmlns:a16="http://schemas.microsoft.com/office/drawing/2014/main" id="{323E4FA4-2289-4B43-ADEF-5671F4145A38}"/>
              </a:ext>
            </a:extLst>
          </p:cNvPr>
          <p:cNvSpPr>
            <a:spLocks noGrp="1"/>
          </p:cNvSpPr>
          <p:nvPr>
            <p:ph idx="1"/>
          </p:nvPr>
        </p:nvSpPr>
        <p:spPr/>
        <p:txBody>
          <a:bodyPr/>
          <a:lstStyle/>
          <a:p>
            <a:r>
              <a:rPr lang="en-GB" dirty="0"/>
              <a:t>Now we been together through each of the Vehicle  questions, complete the Vehicle Section for the Lift Truck task you are assessing to decide whether the hazard is Low (L), Medium (M) or High (H) risk</a:t>
            </a:r>
          </a:p>
          <a:p>
            <a:endParaRPr lang="en-GB" dirty="0"/>
          </a:p>
          <a:p>
            <a:endParaRPr lang="en-GB" dirty="0"/>
          </a:p>
          <a:p>
            <a:endParaRPr lang="en-GB" dirty="0"/>
          </a:p>
          <a:p>
            <a:endParaRPr lang="en-GB" dirty="0"/>
          </a:p>
          <a:p>
            <a:endParaRPr lang="en-GB" dirty="0"/>
          </a:p>
          <a:p>
            <a:endParaRPr lang="en-GB" dirty="0"/>
          </a:p>
          <a:p>
            <a:r>
              <a:rPr lang="en-GB" dirty="0"/>
              <a:t>When everyone has done this press the continue button move on</a:t>
            </a:r>
          </a:p>
        </p:txBody>
      </p:sp>
      <p:sp>
        <p:nvSpPr>
          <p:cNvPr id="6" name="TextBox 5">
            <a:hlinkClick r:id="" action="ppaction://hlinkshowjump?jump=nextslide"/>
            <a:extLst>
              <a:ext uri="{FF2B5EF4-FFF2-40B4-BE49-F238E27FC236}">
                <a16:creationId xmlns:a16="http://schemas.microsoft.com/office/drawing/2014/main" id="{E919A452-FEC3-422C-AC76-65E344B73607}"/>
              </a:ext>
            </a:extLst>
          </p:cNvPr>
          <p:cNvSpPr txBox="1"/>
          <p:nvPr/>
        </p:nvSpPr>
        <p:spPr>
          <a:xfrm>
            <a:off x="4467225" y="6069445"/>
            <a:ext cx="3064933" cy="584775"/>
          </a:xfrm>
          <a:prstGeom prst="rect">
            <a:avLst/>
          </a:prstGeom>
          <a:solidFill>
            <a:srgbClr val="E6E2DD"/>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solidFill>
                  <a:srgbClr val="2A3692"/>
                </a:solidFill>
              </a:rPr>
              <a:t>CONTINUE</a:t>
            </a:r>
          </a:p>
        </p:txBody>
      </p:sp>
      <p:pic>
        <p:nvPicPr>
          <p:cNvPr id="7" name="Content Placeholder 6">
            <a:extLst>
              <a:ext uri="{FF2B5EF4-FFF2-40B4-BE49-F238E27FC236}">
                <a16:creationId xmlns:a16="http://schemas.microsoft.com/office/drawing/2014/main" id="{E0D0C5E8-17D7-469D-A809-0B77CA009689}"/>
              </a:ext>
            </a:extLst>
          </p:cNvPr>
          <p:cNvPicPr>
            <a:picLocks noChangeAspect="1"/>
          </p:cNvPicPr>
          <p:nvPr/>
        </p:nvPicPr>
        <p:blipFill>
          <a:blip r:embed="rId5"/>
          <a:stretch>
            <a:fillRect/>
          </a:stretch>
        </p:blipFill>
        <p:spPr bwMode="auto">
          <a:xfrm>
            <a:off x="431800" y="2697775"/>
            <a:ext cx="11134725" cy="1942654"/>
          </a:xfrm>
          <a:prstGeom prst="rect">
            <a:avLst/>
          </a:prstGeom>
          <a:noFill/>
          <a:ln w="9525">
            <a:noFill/>
            <a:miter lim="800000"/>
            <a:headEnd/>
            <a:tailEnd/>
          </a:ln>
        </p:spPr>
      </p:pic>
      <p:pic>
        <p:nvPicPr>
          <p:cNvPr id="8" name="Audio 7">
            <a:hlinkClick r:id="" action="ppaction://media"/>
            <a:extLst>
              <a:ext uri="{FF2B5EF4-FFF2-40B4-BE49-F238E27FC236}">
                <a16:creationId xmlns:a16="http://schemas.microsoft.com/office/drawing/2014/main" id="{D94BD253-47E8-4B25-A80B-DB84FB0906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8712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1" presetClass="entr" presetSubtype="0" fill="hold" grpId="0" nodeType="afterEffect">
                                  <p:stCondLst>
                                    <p:cond delay="18000"/>
                                  </p:stCondLst>
                                  <p:childTnLst>
                                    <p:set>
                                      <p:cBhvr>
                                        <p:cTn id="9" dur="1" fill="hold">
                                          <p:stCondLst>
                                            <p:cond delay="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DBB8F-47F5-4D9D-BC4D-1A1D8303BA15}"/>
              </a:ext>
            </a:extLst>
          </p:cNvPr>
          <p:cNvSpPr>
            <a:spLocks noGrp="1"/>
          </p:cNvSpPr>
          <p:nvPr>
            <p:ph type="title"/>
          </p:nvPr>
        </p:nvSpPr>
        <p:spPr/>
        <p:txBody>
          <a:bodyPr/>
          <a:lstStyle/>
          <a:p>
            <a:r>
              <a:rPr lang="en-GB" dirty="0"/>
              <a:t>VEHICLE Hazards</a:t>
            </a:r>
          </a:p>
        </p:txBody>
      </p:sp>
      <p:sp>
        <p:nvSpPr>
          <p:cNvPr id="3" name="Content Placeholder 2">
            <a:extLst>
              <a:ext uri="{FF2B5EF4-FFF2-40B4-BE49-F238E27FC236}">
                <a16:creationId xmlns:a16="http://schemas.microsoft.com/office/drawing/2014/main" id="{BD4AB616-A059-4BAA-86AB-199CC8CEA29F}"/>
              </a:ext>
            </a:extLst>
          </p:cNvPr>
          <p:cNvSpPr>
            <a:spLocks noGrp="1"/>
          </p:cNvSpPr>
          <p:nvPr>
            <p:ph idx="1"/>
          </p:nvPr>
        </p:nvSpPr>
        <p:spPr/>
        <p:txBody>
          <a:bodyPr/>
          <a:lstStyle/>
          <a:p>
            <a:r>
              <a:rPr lang="en-GB" dirty="0"/>
              <a:t>The task I am assessing is unloading a return load from a customer, so my completed Load section looks this</a:t>
            </a:r>
          </a:p>
        </p:txBody>
      </p:sp>
      <p:pic>
        <p:nvPicPr>
          <p:cNvPr id="5" name="Audio 4">
            <a:hlinkClick r:id="" action="ppaction://media"/>
            <a:extLst>
              <a:ext uri="{FF2B5EF4-FFF2-40B4-BE49-F238E27FC236}">
                <a16:creationId xmlns:a16="http://schemas.microsoft.com/office/drawing/2014/main" id="{B1060B1A-BB52-4D27-975C-CBA664A896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7" name="Picture 6">
            <a:extLst>
              <a:ext uri="{FF2B5EF4-FFF2-40B4-BE49-F238E27FC236}">
                <a16:creationId xmlns:a16="http://schemas.microsoft.com/office/drawing/2014/main" id="{440DC1C0-BF16-4DB1-9770-C1F32E60DE53}"/>
              </a:ext>
            </a:extLst>
          </p:cNvPr>
          <p:cNvPicPr>
            <a:picLocks noChangeAspect="1"/>
          </p:cNvPicPr>
          <p:nvPr/>
        </p:nvPicPr>
        <p:blipFill>
          <a:blip r:embed="rId6"/>
          <a:stretch>
            <a:fillRect/>
          </a:stretch>
        </p:blipFill>
        <p:spPr>
          <a:xfrm>
            <a:off x="724958" y="2712342"/>
            <a:ext cx="10742084" cy="1876576"/>
          </a:xfrm>
          <a:prstGeom prst="rect">
            <a:avLst/>
          </a:prstGeom>
        </p:spPr>
      </p:pic>
    </p:spTree>
    <p:extLst>
      <p:ext uri="{BB962C8B-B14F-4D97-AF65-F5344CB8AC3E}">
        <p14:creationId xmlns:p14="http://schemas.microsoft.com/office/powerpoint/2010/main" val="3961786279"/>
      </p:ext>
    </p:extLst>
  </p:cSld>
  <p:clrMapOvr>
    <a:masterClrMapping/>
  </p:clrMapOvr>
  <mc:AlternateContent xmlns:mc="http://schemas.openxmlformats.org/markup-compatibility/2006" xmlns:p14="http://schemas.microsoft.com/office/powerpoint/2010/main">
    <mc:Choice Requires="p14">
      <p:transition spd="slow" p14:dur="2000" advTm="20061"/>
    </mc:Choice>
    <mc:Fallback xmlns="">
      <p:transition spd="slow" advTm="20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78AC4-9F97-4553-9B90-37143A55644C}"/>
              </a:ext>
            </a:extLst>
          </p:cNvPr>
          <p:cNvSpPr>
            <a:spLocks noGrp="1"/>
          </p:cNvSpPr>
          <p:nvPr>
            <p:ph type="title"/>
          </p:nvPr>
        </p:nvSpPr>
        <p:spPr/>
        <p:txBody>
          <a:bodyPr/>
          <a:lstStyle/>
          <a:p>
            <a:r>
              <a:rPr lang="en-GB" dirty="0"/>
              <a:t>Let’s consider the Environment Section </a:t>
            </a:r>
          </a:p>
        </p:txBody>
      </p:sp>
      <p:sp>
        <p:nvSpPr>
          <p:cNvPr id="4" name="Content Placeholder 3">
            <a:extLst>
              <a:ext uri="{FF2B5EF4-FFF2-40B4-BE49-F238E27FC236}">
                <a16:creationId xmlns:a16="http://schemas.microsoft.com/office/drawing/2014/main" id="{8177F750-74D4-4FF5-B247-CD25279C3AB6}"/>
              </a:ext>
            </a:extLst>
          </p:cNvPr>
          <p:cNvSpPr>
            <a:spLocks noGrp="1"/>
          </p:cNvSpPr>
          <p:nvPr>
            <p:ph idx="1"/>
          </p:nvPr>
        </p:nvSpPr>
        <p:spPr/>
        <p:txBody>
          <a:bodyPr/>
          <a:lstStyle/>
          <a:p>
            <a:r>
              <a:rPr lang="en-GB" dirty="0"/>
              <a:t>For each question you must consider how the Environment you will be working in affects the task, when you pick up the load, travelling with it and placing it down. </a:t>
            </a:r>
          </a:p>
        </p:txBody>
      </p:sp>
      <p:pic>
        <p:nvPicPr>
          <p:cNvPr id="6" name="Picture 5">
            <a:extLst>
              <a:ext uri="{FF2B5EF4-FFF2-40B4-BE49-F238E27FC236}">
                <a16:creationId xmlns:a16="http://schemas.microsoft.com/office/drawing/2014/main" id="{CD91EC5A-327C-4A3D-8679-BCC94C643199}"/>
              </a:ext>
            </a:extLst>
          </p:cNvPr>
          <p:cNvPicPr>
            <a:picLocks noChangeAspect="1"/>
          </p:cNvPicPr>
          <p:nvPr/>
        </p:nvPicPr>
        <p:blipFill>
          <a:blip r:embed="rId5"/>
          <a:stretch>
            <a:fillRect/>
          </a:stretch>
        </p:blipFill>
        <p:spPr>
          <a:xfrm>
            <a:off x="1927583" y="2268393"/>
            <a:ext cx="8144217" cy="4256231"/>
          </a:xfrm>
          <a:prstGeom prst="rect">
            <a:avLst/>
          </a:prstGeom>
        </p:spPr>
      </p:pic>
      <p:pic>
        <p:nvPicPr>
          <p:cNvPr id="3" name="Audio 2">
            <a:hlinkClick r:id="" action="ppaction://media"/>
            <a:extLst>
              <a:ext uri="{FF2B5EF4-FFF2-40B4-BE49-F238E27FC236}">
                <a16:creationId xmlns:a16="http://schemas.microsoft.com/office/drawing/2014/main" id="{5CA42753-2AD0-45C4-B351-7A7010797C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79942581"/>
      </p:ext>
    </p:extLst>
  </p:cSld>
  <p:clrMapOvr>
    <a:masterClrMapping/>
  </p:clrMapOvr>
  <mc:AlternateContent xmlns:mc="http://schemas.openxmlformats.org/markup-compatibility/2006" xmlns:p14="http://schemas.microsoft.com/office/powerpoint/2010/main">
    <mc:Choice Requires="p14">
      <p:transition spd="slow" p14:dur="2000" advTm="27931"/>
    </mc:Choice>
    <mc:Fallback xmlns="">
      <p:transition spd="slow" advTm="27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3004F50-963A-4CA0-AF8C-06876EAF2BFB}"/>
              </a:ext>
            </a:extLst>
          </p:cNvPr>
          <p:cNvSpPr>
            <a:spLocks noGrp="1" noChangeArrowheads="1"/>
          </p:cNvSpPr>
          <p:nvPr>
            <p:ph type="title"/>
          </p:nvPr>
        </p:nvSpPr>
        <p:spPr/>
        <p:txBody>
          <a:bodyPr/>
          <a:lstStyle/>
          <a:p>
            <a:r>
              <a:rPr lang="en-GB" altLang="en-US" dirty="0"/>
              <a:t>ENVIRONMENT – </a:t>
            </a:r>
            <a:br>
              <a:rPr lang="en-GB" altLang="en-US" dirty="0"/>
            </a:br>
            <a:r>
              <a:rPr lang="en-GB" altLang="en-US" dirty="0"/>
              <a:t>Enough clearance for both the load and truck?</a:t>
            </a:r>
          </a:p>
        </p:txBody>
      </p:sp>
      <p:sp>
        <p:nvSpPr>
          <p:cNvPr id="20483" name="Rectangle 3">
            <a:extLst>
              <a:ext uri="{FF2B5EF4-FFF2-40B4-BE49-F238E27FC236}">
                <a16:creationId xmlns:a16="http://schemas.microsoft.com/office/drawing/2014/main" id="{653E9B54-9767-4C5A-AA5E-EC30BE6E86C9}"/>
              </a:ext>
            </a:extLst>
          </p:cNvPr>
          <p:cNvSpPr>
            <a:spLocks noGrp="1" noChangeArrowheads="1"/>
          </p:cNvSpPr>
          <p:nvPr>
            <p:ph type="body" idx="1"/>
          </p:nvPr>
        </p:nvSpPr>
        <p:spPr>
          <a:xfrm>
            <a:off x="635624" y="1218067"/>
            <a:ext cx="10081682" cy="5255865"/>
          </a:xfrm>
        </p:spPr>
        <p:txBody>
          <a:bodyPr/>
          <a:lstStyle/>
          <a:p>
            <a:r>
              <a:rPr lang="en-GB" altLang="en-US" dirty="0"/>
              <a:t>Is there enough clearance around the truck and load?</a:t>
            </a:r>
          </a:p>
          <a:p>
            <a:endParaRPr lang="en-GB" altLang="en-US" dirty="0"/>
          </a:p>
          <a:p>
            <a:endParaRPr lang="en-GB" altLang="en-US" dirty="0"/>
          </a:p>
          <a:p>
            <a:endParaRPr lang="en-GB" altLang="en-US" dirty="0"/>
          </a:p>
          <a:p>
            <a:endParaRPr lang="en-GB" altLang="en-US" dirty="0"/>
          </a:p>
          <a:p>
            <a:endParaRPr lang="en-GB" altLang="en-US" dirty="0"/>
          </a:p>
          <a:p>
            <a:endParaRPr lang="en-GB" altLang="en-US" dirty="0"/>
          </a:p>
          <a:p>
            <a:endParaRPr lang="en-GB" altLang="en-US" dirty="0"/>
          </a:p>
          <a:p>
            <a:endParaRPr lang="en-GB" altLang="en-US" dirty="0"/>
          </a:p>
          <a:p>
            <a:endParaRPr lang="en-GB" altLang="en-US" dirty="0"/>
          </a:p>
          <a:p>
            <a:endParaRPr lang="en-GB" altLang="en-US" dirty="0"/>
          </a:p>
          <a:p>
            <a:r>
              <a:rPr lang="en-GB" altLang="en-US" dirty="0"/>
              <a:t>On load pick up, on the travel route and on load place down?</a:t>
            </a:r>
          </a:p>
          <a:p>
            <a:endParaRPr lang="en-GB" altLang="en-US" dirty="0"/>
          </a:p>
          <a:p>
            <a:pPr marL="719138" lvl="2" indent="0">
              <a:buNone/>
            </a:pPr>
            <a:endParaRPr lang="en-GB" altLang="en-US" sz="2200" dirty="0"/>
          </a:p>
          <a:p>
            <a:pPr lvl="2"/>
            <a:endParaRPr lang="en-GB" altLang="en-US" sz="2200" dirty="0"/>
          </a:p>
        </p:txBody>
      </p:sp>
      <p:grpSp>
        <p:nvGrpSpPr>
          <p:cNvPr id="24" name="Group 23">
            <a:extLst>
              <a:ext uri="{FF2B5EF4-FFF2-40B4-BE49-F238E27FC236}">
                <a16:creationId xmlns:a16="http://schemas.microsoft.com/office/drawing/2014/main" id="{096563E3-F0D3-4C02-805E-61AA1F9274D7}"/>
              </a:ext>
            </a:extLst>
          </p:cNvPr>
          <p:cNvGrpSpPr/>
          <p:nvPr/>
        </p:nvGrpSpPr>
        <p:grpSpPr>
          <a:xfrm>
            <a:off x="308407" y="2288718"/>
            <a:ext cx="3199297" cy="3406470"/>
            <a:chOff x="308407" y="2288718"/>
            <a:chExt cx="3199297" cy="3406470"/>
          </a:xfrm>
        </p:grpSpPr>
        <p:grpSp>
          <p:nvGrpSpPr>
            <p:cNvPr id="15" name="Group 14">
              <a:extLst>
                <a:ext uri="{FF2B5EF4-FFF2-40B4-BE49-F238E27FC236}">
                  <a16:creationId xmlns:a16="http://schemas.microsoft.com/office/drawing/2014/main" id="{DE814E05-AD8D-4B6A-A5F3-59A08528C392}"/>
                </a:ext>
              </a:extLst>
            </p:cNvPr>
            <p:cNvGrpSpPr/>
            <p:nvPr/>
          </p:nvGrpSpPr>
          <p:grpSpPr>
            <a:xfrm>
              <a:off x="308407" y="3001877"/>
              <a:ext cx="2718723" cy="2693311"/>
              <a:chOff x="8664081" y="2030144"/>
              <a:chExt cx="2688660" cy="2994063"/>
            </a:xfrm>
          </p:grpSpPr>
          <p:pic>
            <p:nvPicPr>
              <p:cNvPr id="11" name="Picture 10">
                <a:extLst>
                  <a:ext uri="{FF2B5EF4-FFF2-40B4-BE49-F238E27FC236}">
                    <a16:creationId xmlns:a16="http://schemas.microsoft.com/office/drawing/2014/main" id="{5B65FF89-DEEA-48F2-9A36-9C4836D3691D}"/>
                  </a:ext>
                </a:extLst>
              </p:cNvPr>
              <p:cNvPicPr>
                <a:picLocks noChangeAspect="1"/>
              </p:cNvPicPr>
              <p:nvPr/>
            </p:nvPicPr>
            <p:blipFill>
              <a:blip r:embed="rId5"/>
              <a:stretch>
                <a:fillRect/>
              </a:stretch>
            </p:blipFill>
            <p:spPr>
              <a:xfrm>
                <a:off x="8664081" y="3347662"/>
                <a:ext cx="2505673" cy="1676545"/>
              </a:xfrm>
              <a:prstGeom prst="rect">
                <a:avLst/>
              </a:prstGeom>
            </p:spPr>
          </p:pic>
          <p:pic>
            <p:nvPicPr>
              <p:cNvPr id="12" name="Picture 11">
                <a:extLst>
                  <a:ext uri="{FF2B5EF4-FFF2-40B4-BE49-F238E27FC236}">
                    <a16:creationId xmlns:a16="http://schemas.microsoft.com/office/drawing/2014/main" id="{AA06BC3D-F8CB-433A-959D-7F0F3EE818D8}"/>
                  </a:ext>
                </a:extLst>
              </p:cNvPr>
              <p:cNvPicPr>
                <a:picLocks noChangeAspect="1"/>
              </p:cNvPicPr>
              <p:nvPr/>
            </p:nvPicPr>
            <p:blipFill>
              <a:blip r:embed="rId6"/>
              <a:stretch>
                <a:fillRect/>
              </a:stretch>
            </p:blipFill>
            <p:spPr>
              <a:xfrm>
                <a:off x="10389490" y="3427589"/>
                <a:ext cx="963251" cy="1498381"/>
              </a:xfrm>
              <a:prstGeom prst="rect">
                <a:avLst/>
              </a:prstGeom>
            </p:spPr>
          </p:pic>
          <p:sp>
            <p:nvSpPr>
              <p:cNvPr id="13" name="Arrow: Up 12">
                <a:extLst>
                  <a:ext uri="{FF2B5EF4-FFF2-40B4-BE49-F238E27FC236}">
                    <a16:creationId xmlns:a16="http://schemas.microsoft.com/office/drawing/2014/main" id="{0CE3CC4D-6DB2-4B11-B201-4987D6E2C4F5}"/>
                  </a:ext>
                </a:extLst>
              </p:cNvPr>
              <p:cNvSpPr/>
              <p:nvPr/>
            </p:nvSpPr>
            <p:spPr>
              <a:xfrm>
                <a:off x="10692356" y="2030144"/>
                <a:ext cx="306503" cy="1397443"/>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grpSp>
        <p:sp>
          <p:nvSpPr>
            <p:cNvPr id="17" name="TextBox 16">
              <a:extLst>
                <a:ext uri="{FF2B5EF4-FFF2-40B4-BE49-F238E27FC236}">
                  <a16:creationId xmlns:a16="http://schemas.microsoft.com/office/drawing/2014/main" id="{04E5E588-F758-426E-8196-3C31DD3DA59D}"/>
                </a:ext>
              </a:extLst>
            </p:cNvPr>
            <p:cNvSpPr txBox="1"/>
            <p:nvPr/>
          </p:nvSpPr>
          <p:spPr>
            <a:xfrm>
              <a:off x="1535210" y="2288718"/>
              <a:ext cx="1972494" cy="523220"/>
            </a:xfrm>
            <a:prstGeom prst="rect">
              <a:avLst/>
            </a:prstGeom>
            <a:noFill/>
          </p:spPr>
          <p:txBody>
            <a:bodyPr wrap="square" rtlCol="0">
              <a:spAutoFit/>
            </a:bodyPr>
            <a:lstStyle/>
            <a:p>
              <a:pPr algn="ctr"/>
              <a:r>
                <a:rPr lang="en-GB" sz="2800" b="1" dirty="0">
                  <a:solidFill>
                    <a:srgbClr val="FF0000"/>
                  </a:solidFill>
                </a:rPr>
                <a:t>ABOVE</a:t>
              </a:r>
            </a:p>
          </p:txBody>
        </p:sp>
      </p:grpSp>
      <p:grpSp>
        <p:nvGrpSpPr>
          <p:cNvPr id="19" name="Group 18">
            <a:extLst>
              <a:ext uri="{FF2B5EF4-FFF2-40B4-BE49-F238E27FC236}">
                <a16:creationId xmlns:a16="http://schemas.microsoft.com/office/drawing/2014/main" id="{0AA32F25-CB14-4455-906B-3B4431555CA6}"/>
              </a:ext>
            </a:extLst>
          </p:cNvPr>
          <p:cNvGrpSpPr/>
          <p:nvPr/>
        </p:nvGrpSpPr>
        <p:grpSpPr>
          <a:xfrm>
            <a:off x="3625545" y="1682798"/>
            <a:ext cx="8462651" cy="4326402"/>
            <a:chOff x="3922492" y="1588140"/>
            <a:chExt cx="8462651" cy="4326402"/>
          </a:xfrm>
        </p:grpSpPr>
        <p:grpSp>
          <p:nvGrpSpPr>
            <p:cNvPr id="16" name="Group 15">
              <a:extLst>
                <a:ext uri="{FF2B5EF4-FFF2-40B4-BE49-F238E27FC236}">
                  <a16:creationId xmlns:a16="http://schemas.microsoft.com/office/drawing/2014/main" id="{66DF9094-A135-42C5-A087-860DF8887CB2}"/>
                </a:ext>
              </a:extLst>
            </p:cNvPr>
            <p:cNvGrpSpPr/>
            <p:nvPr/>
          </p:nvGrpSpPr>
          <p:grpSpPr>
            <a:xfrm flipH="1">
              <a:off x="4492894" y="1707887"/>
              <a:ext cx="6238425" cy="4086908"/>
              <a:chOff x="2846599" y="1964267"/>
              <a:chExt cx="5615776" cy="4086908"/>
            </a:xfrm>
          </p:grpSpPr>
          <p:grpSp>
            <p:nvGrpSpPr>
              <p:cNvPr id="14" name="Group 13">
                <a:extLst>
                  <a:ext uri="{FF2B5EF4-FFF2-40B4-BE49-F238E27FC236}">
                    <a16:creationId xmlns:a16="http://schemas.microsoft.com/office/drawing/2014/main" id="{DBBABB34-BE63-494E-AA99-9B277F5AE7F6}"/>
                  </a:ext>
                </a:extLst>
              </p:cNvPr>
              <p:cNvGrpSpPr/>
              <p:nvPr/>
            </p:nvGrpSpPr>
            <p:grpSpPr>
              <a:xfrm>
                <a:off x="2846599" y="1964267"/>
                <a:ext cx="5615776" cy="4086908"/>
                <a:chOff x="2846599" y="1964267"/>
                <a:chExt cx="5615776" cy="4086908"/>
              </a:xfrm>
            </p:grpSpPr>
            <p:pic>
              <p:nvPicPr>
                <p:cNvPr id="4" name="Picture 3" descr="A picture containing baseball&#10;&#10;Description automatically generated">
                  <a:extLst>
                    <a:ext uri="{FF2B5EF4-FFF2-40B4-BE49-F238E27FC236}">
                      <a16:creationId xmlns:a16="http://schemas.microsoft.com/office/drawing/2014/main" id="{ED40A60A-7905-4CD6-87D5-707F0ACAA1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3164" y="1964267"/>
                  <a:ext cx="5449210" cy="4086908"/>
                </a:xfrm>
                <a:prstGeom prst="rect">
                  <a:avLst/>
                </a:prstGeom>
              </p:spPr>
            </p:pic>
            <p:sp>
              <p:nvSpPr>
                <p:cNvPr id="5" name="Arrow: Up 4">
                  <a:extLst>
                    <a:ext uri="{FF2B5EF4-FFF2-40B4-BE49-F238E27FC236}">
                      <a16:creationId xmlns:a16="http://schemas.microsoft.com/office/drawing/2014/main" id="{7E9EC856-51C6-41B0-9C3E-9D81D1070474}"/>
                    </a:ext>
                  </a:extLst>
                </p:cNvPr>
                <p:cNvSpPr/>
                <p:nvPr/>
              </p:nvSpPr>
              <p:spPr>
                <a:xfrm>
                  <a:off x="5611366" y="2450440"/>
                  <a:ext cx="484632" cy="414500"/>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6" name="Arrow: Down 5">
                  <a:extLst>
                    <a:ext uri="{FF2B5EF4-FFF2-40B4-BE49-F238E27FC236}">
                      <a16:creationId xmlns:a16="http://schemas.microsoft.com/office/drawing/2014/main" id="{B8FBF87D-C292-4146-BA33-4B39C793918C}"/>
                    </a:ext>
                  </a:extLst>
                </p:cNvPr>
                <p:cNvSpPr/>
                <p:nvPr/>
              </p:nvSpPr>
              <p:spPr>
                <a:xfrm>
                  <a:off x="5611366" y="5063223"/>
                  <a:ext cx="484632" cy="50484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 name="Arrow: Right 6">
                  <a:extLst>
                    <a:ext uri="{FF2B5EF4-FFF2-40B4-BE49-F238E27FC236}">
                      <a16:creationId xmlns:a16="http://schemas.microsoft.com/office/drawing/2014/main" id="{0D07DBBD-7B0F-4176-BD19-5F28FDDEFC35}"/>
                    </a:ext>
                  </a:extLst>
                </p:cNvPr>
                <p:cNvSpPr/>
                <p:nvPr/>
              </p:nvSpPr>
              <p:spPr>
                <a:xfrm>
                  <a:off x="7682425" y="3792134"/>
                  <a:ext cx="779950" cy="48463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8" name="Arrow: Left 7">
                  <a:extLst>
                    <a:ext uri="{FF2B5EF4-FFF2-40B4-BE49-F238E27FC236}">
                      <a16:creationId xmlns:a16="http://schemas.microsoft.com/office/drawing/2014/main" id="{BCE9391F-EAD3-4117-966A-85984A929626}"/>
                    </a:ext>
                  </a:extLst>
                </p:cNvPr>
                <p:cNvSpPr/>
                <p:nvPr/>
              </p:nvSpPr>
              <p:spPr>
                <a:xfrm>
                  <a:off x="2846599" y="3701303"/>
                  <a:ext cx="1608433" cy="484632"/>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B770B916-E134-4143-A6F7-6A1F048AADDC}"/>
                    </a:ext>
                  </a:extLst>
                </p:cNvPr>
                <p:cNvSpPr/>
                <p:nvPr/>
              </p:nvSpPr>
              <p:spPr>
                <a:xfrm>
                  <a:off x="3580972" y="2592325"/>
                  <a:ext cx="874059" cy="270258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grpSp>
          <p:sp>
            <p:nvSpPr>
              <p:cNvPr id="10" name="Rectangle 9">
                <a:extLst>
                  <a:ext uri="{FF2B5EF4-FFF2-40B4-BE49-F238E27FC236}">
                    <a16:creationId xmlns:a16="http://schemas.microsoft.com/office/drawing/2014/main" id="{DC2D595D-EE48-414C-B8AA-2A86AD996328}"/>
                  </a:ext>
                </a:extLst>
              </p:cNvPr>
              <p:cNvSpPr/>
              <p:nvPr/>
            </p:nvSpPr>
            <p:spPr>
              <a:xfrm>
                <a:off x="3746784" y="2727957"/>
                <a:ext cx="617560" cy="2554545"/>
              </a:xfrm>
              <a:prstGeom prst="rect">
                <a:avLst/>
              </a:prstGeom>
              <a:noFill/>
            </p:spPr>
            <p:txBody>
              <a:bodyPr wrap="square" lIns="91440" tIns="45720" rIns="91440" bIns="45720">
                <a:spAutoFit/>
              </a:bodyPr>
              <a:lstStyle/>
              <a:p>
                <a:pPr algn="ctr"/>
                <a:r>
                  <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LOAD</a:t>
                </a:r>
              </a:p>
            </p:txBody>
          </p:sp>
        </p:grpSp>
        <p:sp>
          <p:nvSpPr>
            <p:cNvPr id="20" name="TextBox 19">
              <a:extLst>
                <a:ext uri="{FF2B5EF4-FFF2-40B4-BE49-F238E27FC236}">
                  <a16:creationId xmlns:a16="http://schemas.microsoft.com/office/drawing/2014/main" id="{98BF7C83-59DB-411D-8CC0-63282C947686}"/>
                </a:ext>
              </a:extLst>
            </p:cNvPr>
            <p:cNvSpPr txBox="1"/>
            <p:nvPr/>
          </p:nvSpPr>
          <p:spPr>
            <a:xfrm>
              <a:off x="3922492" y="2921703"/>
              <a:ext cx="1972494" cy="523220"/>
            </a:xfrm>
            <a:prstGeom prst="rect">
              <a:avLst/>
            </a:prstGeom>
            <a:noFill/>
          </p:spPr>
          <p:txBody>
            <a:bodyPr wrap="square" rtlCol="0">
              <a:spAutoFit/>
            </a:bodyPr>
            <a:lstStyle/>
            <a:p>
              <a:pPr algn="ctr"/>
              <a:r>
                <a:rPr lang="en-GB" sz="2800" b="1" dirty="0">
                  <a:solidFill>
                    <a:srgbClr val="FF0000"/>
                  </a:solidFill>
                </a:rPr>
                <a:t>BEHIND</a:t>
              </a:r>
            </a:p>
          </p:txBody>
        </p:sp>
        <p:sp>
          <p:nvSpPr>
            <p:cNvPr id="21" name="TextBox 20">
              <a:extLst>
                <a:ext uri="{FF2B5EF4-FFF2-40B4-BE49-F238E27FC236}">
                  <a16:creationId xmlns:a16="http://schemas.microsoft.com/office/drawing/2014/main" id="{7C5C2F26-4248-4038-AD9E-C2D261AD30C3}"/>
                </a:ext>
              </a:extLst>
            </p:cNvPr>
            <p:cNvSpPr txBox="1"/>
            <p:nvPr/>
          </p:nvSpPr>
          <p:spPr>
            <a:xfrm>
              <a:off x="6404578" y="1588140"/>
              <a:ext cx="1972494" cy="523220"/>
            </a:xfrm>
            <a:prstGeom prst="rect">
              <a:avLst/>
            </a:prstGeom>
            <a:noFill/>
          </p:spPr>
          <p:txBody>
            <a:bodyPr wrap="square" rtlCol="0">
              <a:spAutoFit/>
            </a:bodyPr>
            <a:lstStyle/>
            <a:p>
              <a:pPr algn="ctr"/>
              <a:r>
                <a:rPr lang="en-GB" sz="2800" b="1" dirty="0">
                  <a:solidFill>
                    <a:srgbClr val="FF0000"/>
                  </a:solidFill>
                </a:rPr>
                <a:t>LEFT</a:t>
              </a:r>
            </a:p>
          </p:txBody>
        </p:sp>
        <p:sp>
          <p:nvSpPr>
            <p:cNvPr id="22" name="TextBox 21">
              <a:extLst>
                <a:ext uri="{FF2B5EF4-FFF2-40B4-BE49-F238E27FC236}">
                  <a16:creationId xmlns:a16="http://schemas.microsoft.com/office/drawing/2014/main" id="{5228F9D2-6E27-46DD-B1FD-BA53EAE2D944}"/>
                </a:ext>
              </a:extLst>
            </p:cNvPr>
            <p:cNvSpPr txBox="1"/>
            <p:nvPr/>
          </p:nvSpPr>
          <p:spPr>
            <a:xfrm>
              <a:off x="6404578" y="5391322"/>
              <a:ext cx="1972494" cy="523220"/>
            </a:xfrm>
            <a:prstGeom prst="rect">
              <a:avLst/>
            </a:prstGeom>
            <a:noFill/>
          </p:spPr>
          <p:txBody>
            <a:bodyPr wrap="square" rtlCol="0">
              <a:spAutoFit/>
            </a:bodyPr>
            <a:lstStyle/>
            <a:p>
              <a:pPr algn="ctr"/>
              <a:r>
                <a:rPr lang="en-GB" sz="2800" b="1" dirty="0">
                  <a:solidFill>
                    <a:srgbClr val="FF0000"/>
                  </a:solidFill>
                </a:rPr>
                <a:t>RIGHT</a:t>
              </a:r>
            </a:p>
          </p:txBody>
        </p:sp>
        <p:sp>
          <p:nvSpPr>
            <p:cNvPr id="23" name="TextBox 22">
              <a:extLst>
                <a:ext uri="{FF2B5EF4-FFF2-40B4-BE49-F238E27FC236}">
                  <a16:creationId xmlns:a16="http://schemas.microsoft.com/office/drawing/2014/main" id="{1F9B2776-EE8B-4783-8204-AB62733C032E}"/>
                </a:ext>
              </a:extLst>
            </p:cNvPr>
            <p:cNvSpPr txBox="1"/>
            <p:nvPr/>
          </p:nvSpPr>
          <p:spPr>
            <a:xfrm>
              <a:off x="10412649" y="3210184"/>
              <a:ext cx="1972494" cy="954107"/>
            </a:xfrm>
            <a:prstGeom prst="rect">
              <a:avLst/>
            </a:prstGeom>
            <a:noFill/>
          </p:spPr>
          <p:txBody>
            <a:bodyPr wrap="square" rtlCol="0">
              <a:spAutoFit/>
            </a:bodyPr>
            <a:lstStyle/>
            <a:p>
              <a:pPr algn="ctr"/>
              <a:r>
                <a:rPr lang="en-GB" sz="2800" b="1" dirty="0">
                  <a:solidFill>
                    <a:srgbClr val="FF0000"/>
                  </a:solidFill>
                </a:rPr>
                <a:t>IN</a:t>
              </a:r>
            </a:p>
            <a:p>
              <a:pPr algn="ctr"/>
              <a:r>
                <a:rPr lang="en-GB" sz="2800" b="1" dirty="0">
                  <a:solidFill>
                    <a:srgbClr val="FF0000"/>
                  </a:solidFill>
                </a:rPr>
                <a:t>FRONT</a:t>
              </a:r>
            </a:p>
          </p:txBody>
        </p:sp>
      </p:grpSp>
      <p:pic>
        <p:nvPicPr>
          <p:cNvPr id="2" name="Audio 1">
            <a:hlinkClick r:id="" action="ppaction://media"/>
            <a:extLst>
              <a:ext uri="{FF2B5EF4-FFF2-40B4-BE49-F238E27FC236}">
                <a16:creationId xmlns:a16="http://schemas.microsoft.com/office/drawing/2014/main" id="{F0968AF7-80B6-4E6A-9BF0-1398860596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96511378"/>
      </p:ext>
    </p:extLst>
  </p:cSld>
  <p:clrMapOvr>
    <a:masterClrMapping/>
  </p:clrMapOvr>
  <mc:AlternateContent xmlns:mc="http://schemas.openxmlformats.org/markup-compatibility/2006" xmlns:p14="http://schemas.microsoft.com/office/powerpoint/2010/main">
    <mc:Choice Requires="p14">
      <p:transition spd="slow" p14:dur="2000" advTm="22170"/>
    </mc:Choice>
    <mc:Fallback xmlns="">
      <p:transition spd="slow" advTm="22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3004F50-963A-4CA0-AF8C-06876EAF2BFB}"/>
              </a:ext>
            </a:extLst>
          </p:cNvPr>
          <p:cNvSpPr>
            <a:spLocks noGrp="1" noChangeArrowheads="1"/>
          </p:cNvSpPr>
          <p:nvPr>
            <p:ph type="title"/>
          </p:nvPr>
        </p:nvSpPr>
        <p:spPr/>
        <p:txBody>
          <a:bodyPr/>
          <a:lstStyle/>
          <a:p>
            <a:r>
              <a:rPr lang="en-GB" altLang="en-US" dirty="0"/>
              <a:t>ENVIRONMENT – </a:t>
            </a:r>
            <a:br>
              <a:rPr lang="en-GB" altLang="en-US" dirty="0"/>
            </a:br>
            <a:r>
              <a:rPr lang="en-GB" altLang="en-US" dirty="0"/>
              <a:t>Could Load or attachments hit other objects?</a:t>
            </a:r>
          </a:p>
        </p:txBody>
      </p:sp>
      <p:sp>
        <p:nvSpPr>
          <p:cNvPr id="20483" name="Rectangle 3">
            <a:extLst>
              <a:ext uri="{FF2B5EF4-FFF2-40B4-BE49-F238E27FC236}">
                <a16:creationId xmlns:a16="http://schemas.microsoft.com/office/drawing/2014/main" id="{653E9B54-9767-4C5A-AA5E-EC30BE6E86C9}"/>
              </a:ext>
            </a:extLst>
          </p:cNvPr>
          <p:cNvSpPr>
            <a:spLocks noGrp="1" noChangeArrowheads="1"/>
          </p:cNvSpPr>
          <p:nvPr>
            <p:ph type="body" idx="1"/>
          </p:nvPr>
        </p:nvSpPr>
        <p:spPr>
          <a:xfrm>
            <a:off x="433918" y="1268759"/>
            <a:ext cx="10081682" cy="5255865"/>
          </a:xfrm>
        </p:spPr>
        <p:txBody>
          <a:bodyPr/>
          <a:lstStyle/>
          <a:p>
            <a:r>
              <a:rPr lang="en-GB" altLang="en-US" dirty="0"/>
              <a:t>Things to consider during Pick up / Travel route / Place down</a:t>
            </a:r>
          </a:p>
          <a:p>
            <a:endParaRPr lang="en-GB" altLang="en-US" dirty="0"/>
          </a:p>
          <a:p>
            <a:pPr lvl="1"/>
            <a:r>
              <a:rPr lang="en-GB" altLang="en-US" sz="2400" dirty="0"/>
              <a:t>Floor condition</a:t>
            </a:r>
          </a:p>
          <a:p>
            <a:pPr lvl="1"/>
            <a:r>
              <a:rPr lang="en-GB" altLang="en-US" sz="2400" dirty="0"/>
              <a:t>Walls</a:t>
            </a:r>
          </a:p>
          <a:p>
            <a:pPr lvl="1"/>
            <a:r>
              <a:rPr lang="en-GB" altLang="en-US" sz="2400" dirty="0"/>
              <a:t>Racking</a:t>
            </a:r>
          </a:p>
          <a:p>
            <a:pPr lvl="1"/>
            <a:r>
              <a:rPr lang="en-GB" altLang="en-US" sz="2400" dirty="0"/>
              <a:t>Fixed plant</a:t>
            </a:r>
          </a:p>
          <a:p>
            <a:pPr lvl="1"/>
            <a:r>
              <a:rPr lang="en-GB" altLang="en-US" sz="2400" dirty="0"/>
              <a:t>Other mobile plant</a:t>
            </a:r>
          </a:p>
          <a:p>
            <a:pPr lvl="1"/>
            <a:r>
              <a:rPr lang="en-GB" altLang="en-US" sz="2400" dirty="0"/>
              <a:t>Electrical equipment, fixtures, panels</a:t>
            </a:r>
          </a:p>
          <a:p>
            <a:pPr lvl="1"/>
            <a:r>
              <a:rPr lang="en-GB" altLang="en-US" sz="2400" dirty="0"/>
              <a:t>Doorways</a:t>
            </a:r>
          </a:p>
          <a:p>
            <a:pPr lvl="1"/>
            <a:r>
              <a:rPr lang="en-GB" altLang="en-US" sz="2400" dirty="0"/>
              <a:t>Roller shutter doors</a:t>
            </a:r>
          </a:p>
          <a:p>
            <a:pPr marL="0" indent="0">
              <a:buNone/>
            </a:pPr>
            <a:endParaRPr lang="en-GB" altLang="en-US" dirty="0"/>
          </a:p>
          <a:p>
            <a:pPr marL="0" indent="0">
              <a:buNone/>
            </a:pPr>
            <a:endParaRPr lang="en-GB" altLang="en-US" dirty="0"/>
          </a:p>
          <a:p>
            <a:endParaRPr lang="en-GB" altLang="en-US" dirty="0"/>
          </a:p>
          <a:p>
            <a:endParaRPr lang="en-GB" altLang="en-US" dirty="0"/>
          </a:p>
          <a:p>
            <a:endParaRPr lang="en-GB" altLang="en-US" dirty="0"/>
          </a:p>
          <a:p>
            <a:endParaRPr lang="en-GB" altLang="en-US" dirty="0"/>
          </a:p>
          <a:p>
            <a:pPr marL="719138" lvl="2" indent="0">
              <a:buNone/>
            </a:pPr>
            <a:endParaRPr lang="en-GB" altLang="en-US" sz="2200" dirty="0"/>
          </a:p>
          <a:p>
            <a:pPr lvl="2"/>
            <a:endParaRPr lang="en-GB" altLang="en-US" sz="2200" dirty="0"/>
          </a:p>
        </p:txBody>
      </p:sp>
      <p:pic>
        <p:nvPicPr>
          <p:cNvPr id="3" name="Picture 2">
            <a:extLst>
              <a:ext uri="{FF2B5EF4-FFF2-40B4-BE49-F238E27FC236}">
                <a16:creationId xmlns:a16="http://schemas.microsoft.com/office/drawing/2014/main" id="{DFDF5FF2-C2D8-4E4D-A4D6-183DFD7F8C90}"/>
              </a:ext>
            </a:extLst>
          </p:cNvPr>
          <p:cNvPicPr>
            <a:picLocks noChangeAspect="1"/>
          </p:cNvPicPr>
          <p:nvPr/>
        </p:nvPicPr>
        <p:blipFill>
          <a:blip r:embed="rId5"/>
          <a:stretch>
            <a:fillRect/>
          </a:stretch>
        </p:blipFill>
        <p:spPr>
          <a:xfrm>
            <a:off x="4913156" y="2043328"/>
            <a:ext cx="3567611" cy="2002869"/>
          </a:xfrm>
          <a:prstGeom prst="rect">
            <a:avLst/>
          </a:prstGeom>
        </p:spPr>
      </p:pic>
      <p:pic>
        <p:nvPicPr>
          <p:cNvPr id="6" name="Picture 5" descr="A picture containing table, sitting, old, wooden&#10;&#10;Description automatically generated">
            <a:extLst>
              <a:ext uri="{FF2B5EF4-FFF2-40B4-BE49-F238E27FC236}">
                <a16:creationId xmlns:a16="http://schemas.microsoft.com/office/drawing/2014/main" id="{02342694-2219-4691-9A69-318D1E914A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567209" y="2497353"/>
            <a:ext cx="3429000" cy="2571750"/>
          </a:xfrm>
          <a:prstGeom prst="rect">
            <a:avLst/>
          </a:prstGeom>
        </p:spPr>
      </p:pic>
      <p:pic>
        <p:nvPicPr>
          <p:cNvPr id="4" name="Audio 3">
            <a:hlinkClick r:id="" action="ppaction://media"/>
            <a:extLst>
              <a:ext uri="{FF2B5EF4-FFF2-40B4-BE49-F238E27FC236}">
                <a16:creationId xmlns:a16="http://schemas.microsoft.com/office/drawing/2014/main" id="{D86BCE16-A3B4-4ACB-BECE-2B98864392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35271241"/>
      </p:ext>
    </p:extLst>
  </p:cSld>
  <p:clrMapOvr>
    <a:masterClrMapping/>
  </p:clrMapOvr>
  <mc:AlternateContent xmlns:mc="http://schemas.openxmlformats.org/markup-compatibility/2006" xmlns:p14="http://schemas.microsoft.com/office/powerpoint/2010/main">
    <mc:Choice Requires="p14">
      <p:transition spd="slow" p14:dur="2000" advTm="55701"/>
    </mc:Choice>
    <mc:Fallback xmlns="">
      <p:transition spd="slow" advTm="55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288A0F-324B-4564-9B03-A30407B35B4E}"/>
              </a:ext>
            </a:extLst>
          </p:cNvPr>
          <p:cNvPicPr>
            <a:picLocks noChangeAspect="1"/>
          </p:cNvPicPr>
          <p:nvPr/>
        </p:nvPicPr>
        <p:blipFill>
          <a:blip r:embed="rId5"/>
          <a:stretch>
            <a:fillRect/>
          </a:stretch>
        </p:blipFill>
        <p:spPr>
          <a:xfrm>
            <a:off x="5707722" y="2703711"/>
            <a:ext cx="4079222" cy="4079222"/>
          </a:xfrm>
          <a:prstGeom prst="rect">
            <a:avLst/>
          </a:prstGeom>
        </p:spPr>
      </p:pic>
      <p:sp>
        <p:nvSpPr>
          <p:cNvPr id="20482" name="Rectangle 2">
            <a:extLst>
              <a:ext uri="{FF2B5EF4-FFF2-40B4-BE49-F238E27FC236}">
                <a16:creationId xmlns:a16="http://schemas.microsoft.com/office/drawing/2014/main" id="{E3004F50-963A-4CA0-AF8C-06876EAF2BFB}"/>
              </a:ext>
            </a:extLst>
          </p:cNvPr>
          <p:cNvSpPr>
            <a:spLocks noGrp="1" noChangeArrowheads="1"/>
          </p:cNvSpPr>
          <p:nvPr>
            <p:ph type="title"/>
          </p:nvPr>
        </p:nvSpPr>
        <p:spPr/>
        <p:txBody>
          <a:bodyPr/>
          <a:lstStyle/>
          <a:p>
            <a:r>
              <a:rPr lang="en-GB" altLang="en-US" dirty="0"/>
              <a:t>ENVIRONMENT – </a:t>
            </a:r>
            <a:br>
              <a:rPr lang="en-GB" altLang="en-US" dirty="0"/>
            </a:br>
            <a:r>
              <a:rPr lang="en-GB" altLang="en-US" dirty="0"/>
              <a:t>Can pedestrians enter the area or travel route?</a:t>
            </a:r>
          </a:p>
        </p:txBody>
      </p:sp>
      <p:sp>
        <p:nvSpPr>
          <p:cNvPr id="20483" name="Rectangle 3">
            <a:extLst>
              <a:ext uri="{FF2B5EF4-FFF2-40B4-BE49-F238E27FC236}">
                <a16:creationId xmlns:a16="http://schemas.microsoft.com/office/drawing/2014/main" id="{653E9B54-9767-4C5A-AA5E-EC30BE6E86C9}"/>
              </a:ext>
            </a:extLst>
          </p:cNvPr>
          <p:cNvSpPr>
            <a:spLocks noGrp="1" noChangeArrowheads="1"/>
          </p:cNvSpPr>
          <p:nvPr>
            <p:ph type="body" idx="1"/>
          </p:nvPr>
        </p:nvSpPr>
        <p:spPr>
          <a:xfrm>
            <a:off x="433918" y="1268759"/>
            <a:ext cx="10081682" cy="5255865"/>
          </a:xfrm>
        </p:spPr>
        <p:txBody>
          <a:bodyPr/>
          <a:lstStyle/>
          <a:p>
            <a:r>
              <a:rPr lang="en-GB" altLang="en-US" dirty="0"/>
              <a:t>Things to consider during pick up / travel route / Place down</a:t>
            </a:r>
          </a:p>
          <a:p>
            <a:pPr lvl="1"/>
            <a:r>
              <a:rPr lang="en-GB" altLang="en-US" sz="2400" dirty="0"/>
              <a:t>Do you need to cross a walkway?</a:t>
            </a:r>
          </a:p>
          <a:p>
            <a:pPr lvl="1"/>
            <a:r>
              <a:rPr lang="en-GB" altLang="en-US" sz="2400" dirty="0"/>
              <a:t>Do you need to pass a doorway?</a:t>
            </a:r>
          </a:p>
          <a:p>
            <a:pPr lvl="1"/>
            <a:r>
              <a:rPr lang="en-GB" altLang="en-US" sz="2400" dirty="0"/>
              <a:t>Do you need to travel in an area normally reserved for pedestrians?</a:t>
            </a:r>
          </a:p>
          <a:p>
            <a:pPr marL="0" indent="0">
              <a:buNone/>
            </a:pPr>
            <a:endParaRPr lang="en-GB" altLang="en-US" dirty="0"/>
          </a:p>
          <a:p>
            <a:pPr marL="0" indent="0">
              <a:buNone/>
            </a:pPr>
            <a:endParaRPr lang="en-GB" altLang="en-US" dirty="0"/>
          </a:p>
          <a:p>
            <a:pPr marL="0" indent="0">
              <a:buNone/>
            </a:pPr>
            <a:endParaRPr lang="en-GB" altLang="en-US" dirty="0"/>
          </a:p>
          <a:p>
            <a:endParaRPr lang="en-GB" altLang="en-US" dirty="0"/>
          </a:p>
          <a:p>
            <a:endParaRPr lang="en-GB" altLang="en-US" dirty="0"/>
          </a:p>
          <a:p>
            <a:endParaRPr lang="en-GB" altLang="en-US" dirty="0"/>
          </a:p>
          <a:p>
            <a:endParaRPr lang="en-GB" altLang="en-US" dirty="0"/>
          </a:p>
          <a:p>
            <a:pPr marL="719138" lvl="2" indent="0">
              <a:buNone/>
            </a:pPr>
            <a:endParaRPr lang="en-GB" altLang="en-US" sz="2200" dirty="0"/>
          </a:p>
          <a:p>
            <a:pPr lvl="2"/>
            <a:endParaRPr lang="en-GB" altLang="en-US" sz="2200" dirty="0"/>
          </a:p>
        </p:txBody>
      </p:sp>
      <p:pic>
        <p:nvPicPr>
          <p:cNvPr id="4" name="Picture 3">
            <a:extLst>
              <a:ext uri="{FF2B5EF4-FFF2-40B4-BE49-F238E27FC236}">
                <a16:creationId xmlns:a16="http://schemas.microsoft.com/office/drawing/2014/main" id="{CEE310BE-6E53-4DCA-8AD3-7BA527281658}"/>
              </a:ext>
            </a:extLst>
          </p:cNvPr>
          <p:cNvPicPr>
            <a:picLocks noChangeAspect="1"/>
          </p:cNvPicPr>
          <p:nvPr/>
        </p:nvPicPr>
        <p:blipFill>
          <a:blip r:embed="rId6"/>
          <a:stretch>
            <a:fillRect/>
          </a:stretch>
        </p:blipFill>
        <p:spPr>
          <a:xfrm>
            <a:off x="766147" y="3429000"/>
            <a:ext cx="4079222" cy="2712683"/>
          </a:xfrm>
          <a:prstGeom prst="rect">
            <a:avLst/>
          </a:prstGeom>
        </p:spPr>
      </p:pic>
      <p:pic>
        <p:nvPicPr>
          <p:cNvPr id="6" name="Audio 5">
            <a:hlinkClick r:id="" action="ppaction://media"/>
            <a:extLst>
              <a:ext uri="{FF2B5EF4-FFF2-40B4-BE49-F238E27FC236}">
                <a16:creationId xmlns:a16="http://schemas.microsoft.com/office/drawing/2014/main" id="{884AD7E7-5B34-4E81-B86F-EBD6E7E65C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36305273"/>
      </p:ext>
    </p:extLst>
  </p:cSld>
  <p:clrMapOvr>
    <a:masterClrMapping/>
  </p:clrMapOvr>
  <mc:AlternateContent xmlns:mc="http://schemas.openxmlformats.org/markup-compatibility/2006" xmlns:p14="http://schemas.microsoft.com/office/powerpoint/2010/main">
    <mc:Choice Requires="p14">
      <p:transition spd="slow" p14:dur="2000" advTm="35448"/>
    </mc:Choice>
    <mc:Fallback xmlns="">
      <p:transition spd="slow" advTm="35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3004F50-963A-4CA0-AF8C-06876EAF2BFB}"/>
              </a:ext>
            </a:extLst>
          </p:cNvPr>
          <p:cNvSpPr>
            <a:spLocks noGrp="1" noChangeArrowheads="1"/>
          </p:cNvSpPr>
          <p:nvPr>
            <p:ph type="title"/>
          </p:nvPr>
        </p:nvSpPr>
        <p:spPr/>
        <p:txBody>
          <a:bodyPr/>
          <a:lstStyle/>
          <a:p>
            <a:r>
              <a:rPr lang="en-GB" altLang="en-US" dirty="0"/>
              <a:t>ENVIRONMENT – Does the area need cordoning off? </a:t>
            </a:r>
          </a:p>
        </p:txBody>
      </p:sp>
      <p:sp>
        <p:nvSpPr>
          <p:cNvPr id="20483" name="Rectangle 3">
            <a:extLst>
              <a:ext uri="{FF2B5EF4-FFF2-40B4-BE49-F238E27FC236}">
                <a16:creationId xmlns:a16="http://schemas.microsoft.com/office/drawing/2014/main" id="{653E9B54-9767-4C5A-AA5E-EC30BE6E86C9}"/>
              </a:ext>
            </a:extLst>
          </p:cNvPr>
          <p:cNvSpPr>
            <a:spLocks noGrp="1" noChangeArrowheads="1"/>
          </p:cNvSpPr>
          <p:nvPr>
            <p:ph type="body" idx="1"/>
          </p:nvPr>
        </p:nvSpPr>
        <p:spPr>
          <a:xfrm>
            <a:off x="433918" y="1268759"/>
            <a:ext cx="10081682" cy="5255865"/>
          </a:xfrm>
        </p:spPr>
        <p:txBody>
          <a:bodyPr/>
          <a:lstStyle/>
          <a:p>
            <a:pPr marL="0" indent="0">
              <a:buNone/>
            </a:pPr>
            <a:r>
              <a:rPr lang="en-GB" altLang="en-US" dirty="0"/>
              <a:t>  </a:t>
            </a:r>
          </a:p>
          <a:p>
            <a:r>
              <a:rPr lang="en-GB" altLang="en-US" dirty="0"/>
              <a:t>If you have to cross a walkway do you need to cordon it off during the lift?</a:t>
            </a:r>
          </a:p>
          <a:p>
            <a:r>
              <a:rPr lang="en-GB" altLang="en-US" dirty="0"/>
              <a:t>If you have to pass close to a door where pedestrians can suddenly appear, do you need to stop pedestrian access temporarily?</a:t>
            </a:r>
          </a:p>
          <a:p>
            <a:pPr marL="0" indent="0">
              <a:buNone/>
            </a:pPr>
            <a:endParaRPr lang="en-GB" altLang="en-US" dirty="0"/>
          </a:p>
          <a:p>
            <a:endParaRPr lang="en-GB" altLang="en-US" dirty="0"/>
          </a:p>
          <a:p>
            <a:endParaRPr lang="en-GB" altLang="en-US" dirty="0"/>
          </a:p>
          <a:p>
            <a:endParaRPr lang="en-GB" altLang="en-US" dirty="0"/>
          </a:p>
          <a:p>
            <a:endParaRPr lang="en-GB" altLang="en-US" dirty="0"/>
          </a:p>
          <a:p>
            <a:pPr marL="719138" lvl="2" indent="0">
              <a:buNone/>
            </a:pPr>
            <a:endParaRPr lang="en-GB" altLang="en-US" sz="2200" dirty="0"/>
          </a:p>
          <a:p>
            <a:pPr lvl="2"/>
            <a:endParaRPr lang="en-GB" altLang="en-US" sz="2200" dirty="0"/>
          </a:p>
        </p:txBody>
      </p:sp>
      <p:pic>
        <p:nvPicPr>
          <p:cNvPr id="3" name="Picture 2">
            <a:extLst>
              <a:ext uri="{FF2B5EF4-FFF2-40B4-BE49-F238E27FC236}">
                <a16:creationId xmlns:a16="http://schemas.microsoft.com/office/drawing/2014/main" id="{0DDFEC0E-A978-4078-8CDA-1D31E85A0EE8}"/>
              </a:ext>
            </a:extLst>
          </p:cNvPr>
          <p:cNvPicPr>
            <a:picLocks noChangeAspect="1"/>
          </p:cNvPicPr>
          <p:nvPr/>
        </p:nvPicPr>
        <p:blipFill>
          <a:blip r:embed="rId5"/>
          <a:stretch>
            <a:fillRect/>
          </a:stretch>
        </p:blipFill>
        <p:spPr>
          <a:xfrm>
            <a:off x="2662518" y="3430952"/>
            <a:ext cx="5201770" cy="3181749"/>
          </a:xfrm>
          <a:prstGeom prst="rect">
            <a:avLst/>
          </a:prstGeom>
        </p:spPr>
      </p:pic>
      <p:pic>
        <p:nvPicPr>
          <p:cNvPr id="2" name="Audio 1">
            <a:hlinkClick r:id="" action="ppaction://media"/>
            <a:extLst>
              <a:ext uri="{FF2B5EF4-FFF2-40B4-BE49-F238E27FC236}">
                <a16:creationId xmlns:a16="http://schemas.microsoft.com/office/drawing/2014/main" id="{A5273933-A9C1-4DE6-A9E0-1C01892886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29955525"/>
      </p:ext>
    </p:extLst>
  </p:cSld>
  <p:clrMapOvr>
    <a:masterClrMapping/>
  </p:clrMapOvr>
  <mc:AlternateContent xmlns:mc="http://schemas.openxmlformats.org/markup-compatibility/2006" xmlns:p14="http://schemas.microsoft.com/office/powerpoint/2010/main">
    <mc:Choice Requires="p14">
      <p:transition spd="slow" p14:dur="2000" advTm="19411"/>
    </mc:Choice>
    <mc:Fallback xmlns="">
      <p:transition spd="slow" advTm="19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3004F50-963A-4CA0-AF8C-06876EAF2BFB}"/>
              </a:ext>
            </a:extLst>
          </p:cNvPr>
          <p:cNvSpPr>
            <a:spLocks noGrp="1" noChangeArrowheads="1"/>
          </p:cNvSpPr>
          <p:nvPr>
            <p:ph type="title"/>
          </p:nvPr>
        </p:nvSpPr>
        <p:spPr/>
        <p:txBody>
          <a:bodyPr/>
          <a:lstStyle/>
          <a:p>
            <a:r>
              <a:rPr lang="en-GB" altLang="en-US" dirty="0"/>
              <a:t>ENVIRONMENT – Are ground conditions suitable? </a:t>
            </a:r>
          </a:p>
        </p:txBody>
      </p:sp>
      <p:sp>
        <p:nvSpPr>
          <p:cNvPr id="20483" name="Rectangle 3">
            <a:extLst>
              <a:ext uri="{FF2B5EF4-FFF2-40B4-BE49-F238E27FC236}">
                <a16:creationId xmlns:a16="http://schemas.microsoft.com/office/drawing/2014/main" id="{653E9B54-9767-4C5A-AA5E-EC30BE6E86C9}"/>
              </a:ext>
            </a:extLst>
          </p:cNvPr>
          <p:cNvSpPr>
            <a:spLocks noGrp="1" noChangeArrowheads="1"/>
          </p:cNvSpPr>
          <p:nvPr>
            <p:ph type="body" idx="1"/>
          </p:nvPr>
        </p:nvSpPr>
        <p:spPr>
          <a:xfrm>
            <a:off x="433918" y="1268759"/>
            <a:ext cx="10081682" cy="5255865"/>
          </a:xfrm>
        </p:spPr>
        <p:txBody>
          <a:bodyPr/>
          <a:lstStyle/>
          <a:p>
            <a:r>
              <a:rPr lang="en-GB" altLang="en-US" dirty="0"/>
              <a:t>Check for overall ground condition of the pick up, travel route and place down area. </a:t>
            </a:r>
          </a:p>
          <a:p>
            <a:endParaRPr lang="en-GB" altLang="en-US" dirty="0"/>
          </a:p>
          <a:p>
            <a:r>
              <a:rPr lang="en-GB" altLang="en-US" dirty="0"/>
              <a:t>Look for conditions that could effect stability, such as</a:t>
            </a:r>
          </a:p>
          <a:p>
            <a:pPr lvl="1"/>
            <a:endParaRPr lang="en-GB" altLang="en-US" sz="2400" dirty="0"/>
          </a:p>
          <a:p>
            <a:pPr lvl="1"/>
            <a:r>
              <a:rPr lang="en-GB" altLang="en-US" sz="2400" dirty="0"/>
              <a:t>Potholes</a:t>
            </a:r>
          </a:p>
          <a:p>
            <a:pPr lvl="1"/>
            <a:r>
              <a:rPr lang="en-GB" altLang="en-US" sz="2400" dirty="0"/>
              <a:t>Cross gradients</a:t>
            </a:r>
          </a:p>
          <a:p>
            <a:pPr lvl="1"/>
            <a:r>
              <a:rPr lang="en-GB" altLang="en-US" sz="2400" dirty="0"/>
              <a:t>Ramps</a:t>
            </a:r>
          </a:p>
          <a:p>
            <a:pPr lvl="1"/>
            <a:r>
              <a:rPr lang="en-GB" altLang="en-US" sz="2400" dirty="0"/>
              <a:t>Soft ground</a:t>
            </a:r>
          </a:p>
          <a:p>
            <a:pPr marL="0" indent="0">
              <a:buNone/>
            </a:pPr>
            <a:endParaRPr lang="en-GB" altLang="en-US" dirty="0"/>
          </a:p>
          <a:p>
            <a:r>
              <a:rPr lang="en-GB" altLang="en-US" dirty="0"/>
              <a:t>Also check for excessive flooding and slurry build up that could effect grip and possibly hide potholes and debris effecting stability.</a:t>
            </a:r>
          </a:p>
          <a:p>
            <a:pPr marL="0" indent="0">
              <a:buNone/>
            </a:pPr>
            <a:endParaRPr lang="en-GB" altLang="en-US" dirty="0"/>
          </a:p>
          <a:p>
            <a:pPr marL="0" indent="0">
              <a:buNone/>
            </a:pPr>
            <a:r>
              <a:rPr lang="en-GB" altLang="en-US" dirty="0"/>
              <a:t>  </a:t>
            </a:r>
          </a:p>
          <a:p>
            <a:endParaRPr lang="en-GB" altLang="en-US" dirty="0"/>
          </a:p>
          <a:p>
            <a:endParaRPr lang="en-GB" altLang="en-US" dirty="0"/>
          </a:p>
          <a:p>
            <a:endParaRPr lang="en-GB" altLang="en-US" dirty="0"/>
          </a:p>
          <a:p>
            <a:pPr marL="719138" lvl="2" indent="0">
              <a:buNone/>
            </a:pPr>
            <a:endParaRPr lang="en-GB" altLang="en-US" sz="2200" dirty="0"/>
          </a:p>
          <a:p>
            <a:pPr lvl="2"/>
            <a:endParaRPr lang="en-GB" altLang="en-US" sz="2200" dirty="0"/>
          </a:p>
        </p:txBody>
      </p:sp>
      <p:pic>
        <p:nvPicPr>
          <p:cNvPr id="2" name="Picture 1">
            <a:extLst>
              <a:ext uri="{FF2B5EF4-FFF2-40B4-BE49-F238E27FC236}">
                <a16:creationId xmlns:a16="http://schemas.microsoft.com/office/drawing/2014/main" id="{63BCD6F8-1DB2-4BED-AD42-888233353033}"/>
              </a:ext>
            </a:extLst>
          </p:cNvPr>
          <p:cNvPicPr>
            <a:picLocks noChangeAspect="1"/>
          </p:cNvPicPr>
          <p:nvPr/>
        </p:nvPicPr>
        <p:blipFill>
          <a:blip r:embed="rId5"/>
          <a:stretch>
            <a:fillRect/>
          </a:stretch>
        </p:blipFill>
        <p:spPr>
          <a:xfrm>
            <a:off x="3924492" y="2980510"/>
            <a:ext cx="4721967" cy="2674551"/>
          </a:xfrm>
          <a:prstGeom prst="rect">
            <a:avLst/>
          </a:prstGeom>
        </p:spPr>
      </p:pic>
      <p:pic>
        <p:nvPicPr>
          <p:cNvPr id="4" name="Picture 3" descr="A picture containing building, outdoor, snow, street&#10;&#10;Description automatically generated">
            <a:extLst>
              <a:ext uri="{FF2B5EF4-FFF2-40B4-BE49-F238E27FC236}">
                <a16:creationId xmlns:a16="http://schemas.microsoft.com/office/drawing/2014/main" id="{F82A01DC-0A72-4A93-AED8-5945976223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355106" y="2736882"/>
            <a:ext cx="3092824" cy="2319618"/>
          </a:xfrm>
          <a:prstGeom prst="rect">
            <a:avLst/>
          </a:prstGeom>
        </p:spPr>
      </p:pic>
      <p:pic>
        <p:nvPicPr>
          <p:cNvPr id="3" name="Audio 2">
            <a:hlinkClick r:id="" action="ppaction://media"/>
            <a:extLst>
              <a:ext uri="{FF2B5EF4-FFF2-40B4-BE49-F238E27FC236}">
                <a16:creationId xmlns:a16="http://schemas.microsoft.com/office/drawing/2014/main" id="{8F91315F-BDF4-41FC-84D1-32FF53DC48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52241394"/>
      </p:ext>
    </p:extLst>
  </p:cSld>
  <p:clrMapOvr>
    <a:masterClrMapping/>
  </p:clrMapOvr>
  <mc:AlternateContent xmlns:mc="http://schemas.openxmlformats.org/markup-compatibility/2006" xmlns:p14="http://schemas.microsoft.com/office/powerpoint/2010/main">
    <mc:Choice Requires="p14">
      <p:transition spd="slow" p14:dur="2000" advTm="30101"/>
    </mc:Choice>
    <mc:Fallback xmlns="">
      <p:transition spd="slow" advTm="30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3004F50-963A-4CA0-AF8C-06876EAF2BFB}"/>
              </a:ext>
            </a:extLst>
          </p:cNvPr>
          <p:cNvSpPr>
            <a:spLocks noGrp="1" noChangeArrowheads="1"/>
          </p:cNvSpPr>
          <p:nvPr>
            <p:ph type="title"/>
          </p:nvPr>
        </p:nvSpPr>
        <p:spPr/>
        <p:txBody>
          <a:bodyPr/>
          <a:lstStyle/>
          <a:p>
            <a:r>
              <a:rPr lang="en-GB" altLang="en-US" dirty="0"/>
              <a:t>ENVIRONMENT – Is the lighting sufficient? </a:t>
            </a:r>
          </a:p>
        </p:txBody>
      </p:sp>
      <p:sp>
        <p:nvSpPr>
          <p:cNvPr id="20483" name="Rectangle 3">
            <a:extLst>
              <a:ext uri="{FF2B5EF4-FFF2-40B4-BE49-F238E27FC236}">
                <a16:creationId xmlns:a16="http://schemas.microsoft.com/office/drawing/2014/main" id="{653E9B54-9767-4C5A-AA5E-EC30BE6E86C9}"/>
              </a:ext>
            </a:extLst>
          </p:cNvPr>
          <p:cNvSpPr>
            <a:spLocks noGrp="1" noChangeArrowheads="1"/>
          </p:cNvSpPr>
          <p:nvPr>
            <p:ph type="body" idx="1"/>
          </p:nvPr>
        </p:nvSpPr>
        <p:spPr>
          <a:xfrm>
            <a:off x="433918" y="1268759"/>
            <a:ext cx="10081682" cy="5255865"/>
          </a:xfrm>
        </p:spPr>
        <p:txBody>
          <a:bodyPr/>
          <a:lstStyle/>
          <a:p>
            <a:pPr marL="0" indent="0">
              <a:buNone/>
            </a:pPr>
            <a:r>
              <a:rPr lang="en-GB" altLang="en-US" dirty="0"/>
              <a:t>  </a:t>
            </a:r>
          </a:p>
          <a:p>
            <a:r>
              <a:rPr lang="en-GB" altLang="en-US" dirty="0"/>
              <a:t>Consider the lighting at all points of the lift </a:t>
            </a:r>
          </a:p>
          <a:p>
            <a:pPr lvl="1"/>
            <a:r>
              <a:rPr lang="en-GB" altLang="en-US" sz="2400" dirty="0"/>
              <a:t>Pick up</a:t>
            </a:r>
          </a:p>
          <a:p>
            <a:pPr lvl="1"/>
            <a:r>
              <a:rPr lang="en-GB" altLang="en-US" sz="2400" dirty="0"/>
              <a:t>Travel route</a:t>
            </a:r>
          </a:p>
          <a:p>
            <a:pPr lvl="1"/>
            <a:r>
              <a:rPr lang="en-GB" altLang="en-US" sz="2400" dirty="0"/>
              <a:t>Put down point</a:t>
            </a:r>
          </a:p>
          <a:p>
            <a:pPr marL="0" indent="0">
              <a:buNone/>
            </a:pPr>
            <a:endParaRPr lang="en-GB" altLang="en-US" dirty="0"/>
          </a:p>
          <a:p>
            <a:pPr marL="0" indent="0">
              <a:buNone/>
            </a:pPr>
            <a:endParaRPr lang="en-GB" altLang="en-US" dirty="0"/>
          </a:p>
          <a:p>
            <a:pPr marL="0" indent="0">
              <a:buNone/>
            </a:pPr>
            <a:endParaRPr lang="en-GB" altLang="en-US" dirty="0"/>
          </a:p>
          <a:p>
            <a:pPr marL="0" indent="0">
              <a:buNone/>
            </a:pPr>
            <a:endParaRPr lang="en-GB" altLang="en-US" dirty="0"/>
          </a:p>
          <a:p>
            <a:pPr marL="0" indent="0">
              <a:buNone/>
            </a:pPr>
            <a:endParaRPr lang="en-GB" altLang="en-US" dirty="0"/>
          </a:p>
          <a:p>
            <a:r>
              <a:rPr lang="en-GB" altLang="en-US" dirty="0"/>
              <a:t>Do you need extra temporary lighting to complete the lift safely? </a:t>
            </a:r>
          </a:p>
          <a:p>
            <a:pPr marL="0" indent="0">
              <a:buNone/>
            </a:pPr>
            <a:r>
              <a:rPr lang="en-GB" altLang="en-US" dirty="0"/>
              <a:t>  </a:t>
            </a:r>
          </a:p>
          <a:p>
            <a:endParaRPr lang="en-GB" altLang="en-US" dirty="0"/>
          </a:p>
          <a:p>
            <a:endParaRPr lang="en-GB" altLang="en-US" dirty="0"/>
          </a:p>
          <a:p>
            <a:endParaRPr lang="en-GB" altLang="en-US" dirty="0"/>
          </a:p>
          <a:p>
            <a:pPr marL="719138" lvl="2" indent="0">
              <a:buNone/>
            </a:pPr>
            <a:endParaRPr lang="en-GB" altLang="en-US" sz="2200" dirty="0"/>
          </a:p>
          <a:p>
            <a:pPr lvl="2"/>
            <a:endParaRPr lang="en-GB" altLang="en-US" sz="2200" dirty="0"/>
          </a:p>
        </p:txBody>
      </p:sp>
      <p:pic>
        <p:nvPicPr>
          <p:cNvPr id="2" name="Picture 1">
            <a:extLst>
              <a:ext uri="{FF2B5EF4-FFF2-40B4-BE49-F238E27FC236}">
                <a16:creationId xmlns:a16="http://schemas.microsoft.com/office/drawing/2014/main" id="{B93D6499-3C85-48E2-98E5-F98AB84F2D79}"/>
              </a:ext>
            </a:extLst>
          </p:cNvPr>
          <p:cNvPicPr>
            <a:picLocks noChangeAspect="1"/>
          </p:cNvPicPr>
          <p:nvPr/>
        </p:nvPicPr>
        <p:blipFill>
          <a:blip r:embed="rId5"/>
          <a:stretch>
            <a:fillRect/>
          </a:stretch>
        </p:blipFill>
        <p:spPr>
          <a:xfrm>
            <a:off x="8297332" y="2365961"/>
            <a:ext cx="3871407" cy="3120439"/>
          </a:xfrm>
          <a:prstGeom prst="rect">
            <a:avLst/>
          </a:prstGeom>
        </p:spPr>
      </p:pic>
      <p:pic>
        <p:nvPicPr>
          <p:cNvPr id="3" name="Picture 2">
            <a:extLst>
              <a:ext uri="{FF2B5EF4-FFF2-40B4-BE49-F238E27FC236}">
                <a16:creationId xmlns:a16="http://schemas.microsoft.com/office/drawing/2014/main" id="{53C0936F-7557-4970-82E3-11900B40DD5E}"/>
              </a:ext>
            </a:extLst>
          </p:cNvPr>
          <p:cNvPicPr>
            <a:picLocks noChangeAspect="1"/>
          </p:cNvPicPr>
          <p:nvPr/>
        </p:nvPicPr>
        <p:blipFill>
          <a:blip r:embed="rId6"/>
          <a:stretch>
            <a:fillRect/>
          </a:stretch>
        </p:blipFill>
        <p:spPr>
          <a:xfrm>
            <a:off x="772496" y="3705920"/>
            <a:ext cx="1517837" cy="1517837"/>
          </a:xfrm>
          <a:prstGeom prst="rect">
            <a:avLst/>
          </a:prstGeom>
        </p:spPr>
      </p:pic>
      <p:sp>
        <p:nvSpPr>
          <p:cNvPr id="7" name="Arrow: Up-Down 6">
            <a:extLst>
              <a:ext uri="{FF2B5EF4-FFF2-40B4-BE49-F238E27FC236}">
                <a16:creationId xmlns:a16="http://schemas.microsoft.com/office/drawing/2014/main" id="{D4D92240-4150-467C-B0BE-66559B5C28ED}"/>
              </a:ext>
            </a:extLst>
          </p:cNvPr>
          <p:cNvSpPr/>
          <p:nvPr/>
        </p:nvSpPr>
        <p:spPr>
          <a:xfrm rot="5400000">
            <a:off x="5401636" y="1283495"/>
            <a:ext cx="817238" cy="6362688"/>
          </a:xfrm>
          <a:prstGeom prst="upDownArrow">
            <a:avLst>
              <a:gd name="adj1" fmla="val 48862"/>
              <a:gd name="adj2" fmla="val 3026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Audio 3">
            <a:hlinkClick r:id="" action="ppaction://media"/>
            <a:extLst>
              <a:ext uri="{FF2B5EF4-FFF2-40B4-BE49-F238E27FC236}">
                <a16:creationId xmlns:a16="http://schemas.microsoft.com/office/drawing/2014/main" id="{95DF2D5C-91AE-4024-B5E1-65E3DF2BBE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49251101"/>
      </p:ext>
    </p:extLst>
  </p:cSld>
  <p:clrMapOvr>
    <a:masterClrMapping/>
  </p:clrMapOvr>
  <mc:AlternateContent xmlns:mc="http://schemas.openxmlformats.org/markup-compatibility/2006" xmlns:p14="http://schemas.microsoft.com/office/powerpoint/2010/main">
    <mc:Choice Requires="p14">
      <p:transition spd="slow" p14:dur="2000" advTm="22677"/>
    </mc:Choice>
    <mc:Fallback xmlns="">
      <p:transition spd="slow" advTm="22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3004F50-963A-4CA0-AF8C-06876EAF2BFB}"/>
              </a:ext>
            </a:extLst>
          </p:cNvPr>
          <p:cNvSpPr>
            <a:spLocks noGrp="1" noChangeArrowheads="1"/>
          </p:cNvSpPr>
          <p:nvPr>
            <p:ph type="title"/>
          </p:nvPr>
        </p:nvSpPr>
        <p:spPr/>
        <p:txBody>
          <a:bodyPr/>
          <a:lstStyle/>
          <a:p>
            <a:r>
              <a:rPr lang="en-GB" altLang="en-US" dirty="0"/>
              <a:t>ENVIRONMENT </a:t>
            </a:r>
            <a:br>
              <a:rPr lang="en-GB" altLang="en-US" dirty="0"/>
            </a:br>
            <a:r>
              <a:rPr lang="en-GB" altLang="en-US" dirty="0"/>
              <a:t>Visibility - Can you see past the load? </a:t>
            </a:r>
          </a:p>
        </p:txBody>
      </p:sp>
      <p:sp>
        <p:nvSpPr>
          <p:cNvPr id="20483" name="Rectangle 3">
            <a:extLst>
              <a:ext uri="{FF2B5EF4-FFF2-40B4-BE49-F238E27FC236}">
                <a16:creationId xmlns:a16="http://schemas.microsoft.com/office/drawing/2014/main" id="{653E9B54-9767-4C5A-AA5E-EC30BE6E86C9}"/>
              </a:ext>
            </a:extLst>
          </p:cNvPr>
          <p:cNvSpPr>
            <a:spLocks noGrp="1" noChangeArrowheads="1"/>
          </p:cNvSpPr>
          <p:nvPr>
            <p:ph type="body" idx="1"/>
          </p:nvPr>
        </p:nvSpPr>
        <p:spPr>
          <a:xfrm>
            <a:off x="433918" y="1268759"/>
            <a:ext cx="10081682" cy="5255865"/>
          </a:xfrm>
        </p:spPr>
        <p:txBody>
          <a:bodyPr/>
          <a:lstStyle/>
          <a:p>
            <a:r>
              <a:rPr lang="en-GB" altLang="en-US" dirty="0"/>
              <a:t>If visibility past the load is restricted, do you need to consider direction of travel? </a:t>
            </a:r>
          </a:p>
          <a:p>
            <a:r>
              <a:rPr lang="en-GB" altLang="en-US" dirty="0"/>
              <a:t>Would travelling backwards during the lift present greater risks the you need to consider?</a:t>
            </a:r>
          </a:p>
          <a:p>
            <a:endParaRPr lang="en-GB" altLang="en-US" dirty="0"/>
          </a:p>
          <a:p>
            <a:endParaRPr lang="en-GB" altLang="en-US" dirty="0"/>
          </a:p>
          <a:p>
            <a:endParaRPr lang="en-GB" altLang="en-US" dirty="0"/>
          </a:p>
          <a:p>
            <a:endParaRPr lang="en-GB" altLang="en-US" dirty="0"/>
          </a:p>
          <a:p>
            <a:endParaRPr lang="en-GB" altLang="en-US" dirty="0"/>
          </a:p>
          <a:p>
            <a:endParaRPr lang="en-GB" altLang="en-US" dirty="0"/>
          </a:p>
          <a:p>
            <a:r>
              <a:rPr lang="en-GB" altLang="en-US" dirty="0"/>
              <a:t>Would a banksman be effective in reducing the risks? </a:t>
            </a:r>
          </a:p>
          <a:p>
            <a:pPr marL="0" indent="0">
              <a:buNone/>
            </a:pPr>
            <a:r>
              <a:rPr lang="en-GB" altLang="en-US" dirty="0"/>
              <a:t>  </a:t>
            </a:r>
          </a:p>
          <a:p>
            <a:endParaRPr lang="en-GB" altLang="en-US" dirty="0"/>
          </a:p>
          <a:p>
            <a:endParaRPr lang="en-GB" altLang="en-US" dirty="0"/>
          </a:p>
          <a:p>
            <a:endParaRPr lang="en-GB" altLang="en-US" dirty="0"/>
          </a:p>
          <a:p>
            <a:pPr marL="719138" lvl="2" indent="0">
              <a:buNone/>
            </a:pPr>
            <a:endParaRPr lang="en-GB" altLang="en-US" sz="2200" dirty="0"/>
          </a:p>
          <a:p>
            <a:pPr lvl="2"/>
            <a:endParaRPr lang="en-GB" altLang="en-US" sz="2200" dirty="0"/>
          </a:p>
        </p:txBody>
      </p:sp>
      <p:pic>
        <p:nvPicPr>
          <p:cNvPr id="2" name="Picture 1">
            <a:extLst>
              <a:ext uri="{FF2B5EF4-FFF2-40B4-BE49-F238E27FC236}">
                <a16:creationId xmlns:a16="http://schemas.microsoft.com/office/drawing/2014/main" id="{68CB7F82-6F20-44FA-80D0-65B516C75F57}"/>
              </a:ext>
            </a:extLst>
          </p:cNvPr>
          <p:cNvPicPr>
            <a:picLocks noChangeAspect="1"/>
          </p:cNvPicPr>
          <p:nvPr/>
        </p:nvPicPr>
        <p:blipFill>
          <a:blip r:embed="rId5"/>
          <a:stretch>
            <a:fillRect/>
          </a:stretch>
        </p:blipFill>
        <p:spPr>
          <a:xfrm>
            <a:off x="6313923" y="2923363"/>
            <a:ext cx="3362512" cy="2161615"/>
          </a:xfrm>
          <a:prstGeom prst="rect">
            <a:avLst/>
          </a:prstGeom>
        </p:spPr>
      </p:pic>
      <p:pic>
        <p:nvPicPr>
          <p:cNvPr id="5" name="Picture 4">
            <a:extLst>
              <a:ext uri="{FF2B5EF4-FFF2-40B4-BE49-F238E27FC236}">
                <a16:creationId xmlns:a16="http://schemas.microsoft.com/office/drawing/2014/main" id="{3EA236CB-2C23-4226-A1D5-0C4C6F7407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2971" y="2963791"/>
            <a:ext cx="3711788" cy="2390496"/>
          </a:xfrm>
          <a:prstGeom prst="rect">
            <a:avLst/>
          </a:prstGeom>
        </p:spPr>
      </p:pic>
      <p:pic>
        <p:nvPicPr>
          <p:cNvPr id="6" name="Audio 5">
            <a:hlinkClick r:id="" action="ppaction://media"/>
            <a:extLst>
              <a:ext uri="{FF2B5EF4-FFF2-40B4-BE49-F238E27FC236}">
                <a16:creationId xmlns:a16="http://schemas.microsoft.com/office/drawing/2014/main" id="{AD2B15E3-598C-4FA7-85CD-38A68718D4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51876249"/>
      </p:ext>
    </p:extLst>
  </p:cSld>
  <p:clrMapOvr>
    <a:masterClrMapping/>
  </p:clrMapOvr>
  <mc:AlternateContent xmlns:mc="http://schemas.openxmlformats.org/markup-compatibility/2006" xmlns:p14="http://schemas.microsoft.com/office/powerpoint/2010/main">
    <mc:Choice Requires="p14">
      <p:transition spd="slow" p14:dur="2000" advTm="31327"/>
    </mc:Choice>
    <mc:Fallback xmlns="">
      <p:transition spd="slow" advTm="31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7F253F0-6C51-4592-8761-31AE984F88C8}"/>
              </a:ext>
            </a:extLst>
          </p:cNvPr>
          <p:cNvSpPr>
            <a:spLocks noGrp="1" noChangeArrowheads="1"/>
          </p:cNvSpPr>
          <p:nvPr>
            <p:ph type="title"/>
          </p:nvPr>
        </p:nvSpPr>
        <p:spPr/>
        <p:txBody>
          <a:bodyPr/>
          <a:lstStyle/>
          <a:p>
            <a:r>
              <a:rPr lang="en-GB" altLang="en-US" dirty="0"/>
              <a:t>Why a Dynamic Risk Assessment?</a:t>
            </a:r>
          </a:p>
        </p:txBody>
      </p:sp>
      <p:sp>
        <p:nvSpPr>
          <p:cNvPr id="6147" name="Rectangle 3">
            <a:extLst>
              <a:ext uri="{FF2B5EF4-FFF2-40B4-BE49-F238E27FC236}">
                <a16:creationId xmlns:a16="http://schemas.microsoft.com/office/drawing/2014/main" id="{D5B5FAC3-3AFF-42C9-8E99-C521FEDD1530}"/>
              </a:ext>
            </a:extLst>
          </p:cNvPr>
          <p:cNvSpPr>
            <a:spLocks noGrp="1" noChangeArrowheads="1"/>
          </p:cNvSpPr>
          <p:nvPr>
            <p:ph type="body" idx="1"/>
          </p:nvPr>
        </p:nvSpPr>
        <p:spPr/>
        <p:txBody>
          <a:bodyPr/>
          <a:lstStyle/>
          <a:p>
            <a:pPr marL="0" indent="0">
              <a:buNone/>
            </a:pPr>
            <a:endParaRPr lang="en-GB" altLang="en-US" dirty="0"/>
          </a:p>
          <a:p>
            <a:r>
              <a:rPr lang="en-GB" altLang="en-US" dirty="0"/>
              <a:t>Because they prevent injuries and damage</a:t>
            </a:r>
          </a:p>
          <a:p>
            <a:pPr lvl="1"/>
            <a:r>
              <a:rPr lang="en-GB" altLang="en-US" sz="2400" dirty="0"/>
              <a:t>Gives people the opportunity to take time before they do a job</a:t>
            </a:r>
          </a:p>
          <a:p>
            <a:pPr lvl="1"/>
            <a:r>
              <a:rPr lang="en-GB" altLang="en-US" sz="2400" dirty="0"/>
              <a:t>Allows them to formally think about the risks and how they can be controlled</a:t>
            </a:r>
          </a:p>
          <a:p>
            <a:pPr lvl="1"/>
            <a:r>
              <a:rPr lang="en-GB" altLang="en-US" sz="2400" dirty="0"/>
              <a:t>Lets people consult with others</a:t>
            </a:r>
          </a:p>
          <a:p>
            <a:pPr lvl="1"/>
            <a:endParaRPr lang="en-GB" altLang="en-US" dirty="0"/>
          </a:p>
          <a:p>
            <a:r>
              <a:rPr lang="en-GB" altLang="en-US" dirty="0"/>
              <a:t>It has been a legal requirement since 1992 to complete risk assessments and to record them</a:t>
            </a:r>
          </a:p>
        </p:txBody>
      </p:sp>
      <p:pic>
        <p:nvPicPr>
          <p:cNvPr id="2" name="Audio 1">
            <a:hlinkClick r:id="" action="ppaction://media"/>
            <a:extLst>
              <a:ext uri="{FF2B5EF4-FFF2-40B4-BE49-F238E27FC236}">
                <a16:creationId xmlns:a16="http://schemas.microsoft.com/office/drawing/2014/main" id="{E07E2027-9442-47F1-8AAC-A565763D8CFC}"/>
              </a:ext>
            </a:extLst>
          </p:cNvPr>
          <p:cNvPicPr>
            <a:picLocks noChangeAspect="1"/>
          </p:cNvPicPr>
          <p:nvPr>
            <a:audioFile r:link="rId2"/>
            <p:extLst>
              <p:ext uri="{DAA4B4D4-6D71-4841-9C94-3DE7FCFB9230}">
                <p14:media xmlns:p14="http://schemas.microsoft.com/office/powerpoint/2010/main" r:embed="rId3">
                  <p14:trim st="1800" end="1875.9115"/>
                </p14:media>
              </p:ext>
            </p:extLst>
          </p:nvPr>
        </p:nvPicPr>
        <p:blipFill>
          <a:blip r:embed="rId6"/>
          <a:stretch>
            <a:fillRect/>
          </a:stretch>
        </p:blipFill>
        <p:spPr>
          <a:xfrm rot="18518089">
            <a:off x="723228" y="5879050"/>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advTm="51000"/>
    </mc:Choice>
    <mc:Fallback xmlns="">
      <p:transition spd="slow" advClick="0" advTm="5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3004F50-963A-4CA0-AF8C-06876EAF2BFB}"/>
              </a:ext>
            </a:extLst>
          </p:cNvPr>
          <p:cNvSpPr>
            <a:spLocks noGrp="1" noChangeArrowheads="1"/>
          </p:cNvSpPr>
          <p:nvPr>
            <p:ph type="title"/>
          </p:nvPr>
        </p:nvSpPr>
        <p:spPr/>
        <p:txBody>
          <a:bodyPr/>
          <a:lstStyle/>
          <a:p>
            <a:r>
              <a:rPr lang="en-GB" altLang="en-US" dirty="0"/>
              <a:t>ENVIRONMENT –  </a:t>
            </a:r>
            <a:br>
              <a:rPr lang="en-GB" altLang="en-US" dirty="0"/>
            </a:br>
            <a:r>
              <a:rPr lang="en-GB" altLang="en-US" dirty="0"/>
              <a:t>Is the location of the place down suitable? </a:t>
            </a:r>
          </a:p>
        </p:txBody>
      </p:sp>
      <p:sp>
        <p:nvSpPr>
          <p:cNvPr id="20483" name="Rectangle 3">
            <a:extLst>
              <a:ext uri="{FF2B5EF4-FFF2-40B4-BE49-F238E27FC236}">
                <a16:creationId xmlns:a16="http://schemas.microsoft.com/office/drawing/2014/main" id="{653E9B54-9767-4C5A-AA5E-EC30BE6E86C9}"/>
              </a:ext>
            </a:extLst>
          </p:cNvPr>
          <p:cNvSpPr>
            <a:spLocks noGrp="1" noChangeArrowheads="1"/>
          </p:cNvSpPr>
          <p:nvPr>
            <p:ph type="body" idx="1"/>
          </p:nvPr>
        </p:nvSpPr>
        <p:spPr>
          <a:xfrm>
            <a:off x="433918" y="1622323"/>
            <a:ext cx="7304615" cy="4902301"/>
          </a:xfrm>
        </p:spPr>
        <p:txBody>
          <a:bodyPr/>
          <a:lstStyle/>
          <a:p>
            <a:r>
              <a:rPr lang="en-GB" altLang="en-US" dirty="0"/>
              <a:t>If placing onto a rack is the load within the safe working load of the rack and is there enough space? </a:t>
            </a:r>
          </a:p>
          <a:p>
            <a:pPr marL="0" indent="0">
              <a:buNone/>
            </a:pPr>
            <a:r>
              <a:rPr lang="en-GB" altLang="en-US" dirty="0"/>
              <a:t>  </a:t>
            </a:r>
          </a:p>
          <a:p>
            <a:endParaRPr lang="en-GB" altLang="en-US" dirty="0"/>
          </a:p>
          <a:p>
            <a:endParaRPr lang="en-GB" altLang="en-US" dirty="0"/>
          </a:p>
          <a:p>
            <a:endParaRPr lang="en-GB" altLang="en-US" dirty="0"/>
          </a:p>
          <a:p>
            <a:pPr marL="719138" lvl="2" indent="0">
              <a:buNone/>
            </a:pPr>
            <a:endParaRPr lang="en-GB" altLang="en-US" sz="2200" dirty="0"/>
          </a:p>
          <a:p>
            <a:pPr lvl="2"/>
            <a:endParaRPr lang="en-GB" altLang="en-US" sz="2200" dirty="0"/>
          </a:p>
        </p:txBody>
      </p:sp>
      <p:pic>
        <p:nvPicPr>
          <p:cNvPr id="3" name="Picture 2" descr="A picture containing sitting, table, food, large&#10;&#10;Description automatically generated">
            <a:extLst>
              <a:ext uri="{FF2B5EF4-FFF2-40B4-BE49-F238E27FC236}">
                <a16:creationId xmlns:a16="http://schemas.microsoft.com/office/drawing/2014/main" id="{7D8AC8AF-A72B-4154-8923-E10AE2DB22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542414" y="1848554"/>
            <a:ext cx="3815602" cy="2861701"/>
          </a:xfrm>
          <a:prstGeom prst="rect">
            <a:avLst/>
          </a:prstGeom>
        </p:spPr>
      </p:pic>
      <p:pic>
        <p:nvPicPr>
          <p:cNvPr id="9" name="Picture 8" descr="The inside of a building&#10;&#10;Description automatically generated">
            <a:extLst>
              <a:ext uri="{FF2B5EF4-FFF2-40B4-BE49-F238E27FC236}">
                <a16:creationId xmlns:a16="http://schemas.microsoft.com/office/drawing/2014/main" id="{AAAFE296-C111-4FF3-BAA7-EC2E74B5A8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781192" y="3364679"/>
            <a:ext cx="3752600" cy="2814450"/>
          </a:xfrm>
          <a:prstGeom prst="rect">
            <a:avLst/>
          </a:prstGeom>
        </p:spPr>
      </p:pic>
      <p:sp>
        <p:nvSpPr>
          <p:cNvPr id="6" name="Rectangle 3">
            <a:extLst>
              <a:ext uri="{FF2B5EF4-FFF2-40B4-BE49-F238E27FC236}">
                <a16:creationId xmlns:a16="http://schemas.microsoft.com/office/drawing/2014/main" id="{C0D00759-110B-49FC-AF5F-60A2E4E94B0D}"/>
              </a:ext>
            </a:extLst>
          </p:cNvPr>
          <p:cNvSpPr txBox="1">
            <a:spLocks noChangeArrowheads="1"/>
          </p:cNvSpPr>
          <p:nvPr/>
        </p:nvSpPr>
        <p:spPr bwMode="auto">
          <a:xfrm>
            <a:off x="431800" y="3027790"/>
            <a:ext cx="3697195" cy="28819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600"/>
              </a:spcBef>
              <a:spcAft>
                <a:spcPts val="0"/>
              </a:spcAft>
              <a:buFont typeface="Wingdings" panose="05000000000000000000" pitchFamily="2" charset="2"/>
              <a:buChar char="§"/>
              <a:defRPr sz="2400">
                <a:solidFill>
                  <a:schemeClr val="bg2"/>
                </a:solidFill>
                <a:latin typeface="+mn-lt"/>
                <a:ea typeface="+mn-ea"/>
                <a:cs typeface="+mn-cs"/>
              </a:defRPr>
            </a:lvl1pPr>
            <a:lvl2pPr marL="719138" indent="-360363" algn="l" rtl="0" eaLnBrk="0" fontAlgn="base" hangingPunct="0">
              <a:spcBef>
                <a:spcPts val="600"/>
              </a:spcBef>
              <a:spcAft>
                <a:spcPts val="0"/>
              </a:spcAft>
              <a:buFont typeface="Verdana" panose="020B0604030504040204" pitchFamily="34" charset="0"/>
              <a:buChar char="–"/>
              <a:defRPr sz="2000">
                <a:solidFill>
                  <a:schemeClr val="bg2"/>
                </a:solidFill>
                <a:latin typeface="+mn-lt"/>
              </a:defRPr>
            </a:lvl2pPr>
            <a:lvl3pPr marL="1077913" indent="-358775" algn="l" rtl="0" eaLnBrk="0" fontAlgn="base" hangingPunct="0">
              <a:spcBef>
                <a:spcPts val="600"/>
              </a:spcBef>
              <a:spcAft>
                <a:spcPts val="0"/>
              </a:spcAft>
              <a:buFont typeface="Verdana" panose="020B0604030504040204" pitchFamily="34" charset="0"/>
              <a:buChar char="–"/>
              <a:defRPr sz="1800">
                <a:solidFill>
                  <a:schemeClr val="bg2"/>
                </a:solidFill>
                <a:latin typeface="+mn-lt"/>
              </a:defRPr>
            </a:lvl3pPr>
            <a:lvl4pPr marL="1436688" indent="-358775" algn="l" rtl="0" eaLnBrk="0" fontAlgn="base" hangingPunct="0">
              <a:spcBef>
                <a:spcPts val="600"/>
              </a:spcBef>
              <a:spcAft>
                <a:spcPts val="0"/>
              </a:spcAft>
              <a:buFont typeface="Verdana" panose="020B0604030504040204" pitchFamily="34" charset="0"/>
              <a:buChar char="–"/>
              <a:defRPr sz="1800">
                <a:solidFill>
                  <a:schemeClr val="bg2"/>
                </a:solidFill>
                <a:latin typeface="+mn-lt"/>
              </a:defRPr>
            </a:lvl4pPr>
            <a:lvl5pPr marL="2057400" indent="-228600" algn="l" rtl="0" eaLnBrk="0" fontAlgn="base" hangingPunct="0">
              <a:spcBef>
                <a:spcPct val="0"/>
              </a:spcBef>
              <a:spcAft>
                <a:spcPct val="20000"/>
              </a:spcAft>
              <a:buFont typeface="Verdana" panose="020B0604030504040204" pitchFamily="34" charset="0"/>
              <a:buChar char="–"/>
              <a:defRPr sz="2000">
                <a:solidFill>
                  <a:schemeClr val="bg2"/>
                </a:solidFill>
                <a:latin typeface="+mn-lt"/>
              </a:defRPr>
            </a:lvl5pPr>
            <a:lvl6pPr marL="2514600" indent="-228600" algn="l" rtl="0" fontAlgn="base">
              <a:spcBef>
                <a:spcPct val="0"/>
              </a:spcBef>
              <a:spcAft>
                <a:spcPct val="20000"/>
              </a:spcAft>
              <a:buChar char="»"/>
              <a:defRPr sz="2000">
                <a:solidFill>
                  <a:srgbClr val="121F44"/>
                </a:solidFill>
                <a:latin typeface="+mn-lt"/>
              </a:defRPr>
            </a:lvl6pPr>
            <a:lvl7pPr marL="2971800" indent="-228600" algn="l" rtl="0" fontAlgn="base">
              <a:spcBef>
                <a:spcPct val="0"/>
              </a:spcBef>
              <a:spcAft>
                <a:spcPct val="20000"/>
              </a:spcAft>
              <a:buChar char="»"/>
              <a:defRPr sz="2000">
                <a:solidFill>
                  <a:srgbClr val="121F44"/>
                </a:solidFill>
                <a:latin typeface="+mn-lt"/>
              </a:defRPr>
            </a:lvl7pPr>
            <a:lvl8pPr marL="3429000" indent="-228600" algn="l" rtl="0" fontAlgn="base">
              <a:spcBef>
                <a:spcPct val="0"/>
              </a:spcBef>
              <a:spcAft>
                <a:spcPct val="20000"/>
              </a:spcAft>
              <a:buChar char="»"/>
              <a:defRPr sz="2000">
                <a:solidFill>
                  <a:srgbClr val="121F44"/>
                </a:solidFill>
                <a:latin typeface="+mn-lt"/>
              </a:defRPr>
            </a:lvl8pPr>
            <a:lvl9pPr marL="3886200" indent="-228600" algn="l" rtl="0" fontAlgn="base">
              <a:spcBef>
                <a:spcPct val="0"/>
              </a:spcBef>
              <a:spcAft>
                <a:spcPct val="20000"/>
              </a:spcAft>
              <a:buChar char="»"/>
              <a:defRPr sz="2000">
                <a:solidFill>
                  <a:srgbClr val="121F44"/>
                </a:solidFill>
                <a:latin typeface="+mn-lt"/>
              </a:defRPr>
            </a:lvl9pPr>
          </a:lstStyle>
          <a:p>
            <a:r>
              <a:rPr lang="en-GB" altLang="en-US" kern="0" dirty="0"/>
              <a:t>If put down on the floor, will its position create further risks such as blocking  walkways, fire exits or machinery?   </a:t>
            </a:r>
          </a:p>
          <a:p>
            <a:pPr marL="0" indent="0">
              <a:buFont typeface="Wingdings" panose="05000000000000000000" pitchFamily="2" charset="2"/>
              <a:buNone/>
            </a:pPr>
            <a:r>
              <a:rPr lang="en-GB" altLang="en-US" kern="0" dirty="0"/>
              <a:t>  </a:t>
            </a:r>
          </a:p>
          <a:p>
            <a:endParaRPr lang="en-GB" altLang="en-US" kern="0" dirty="0"/>
          </a:p>
          <a:p>
            <a:endParaRPr lang="en-GB" altLang="en-US" kern="0" dirty="0"/>
          </a:p>
          <a:p>
            <a:endParaRPr lang="en-GB" altLang="en-US" kern="0" dirty="0"/>
          </a:p>
          <a:p>
            <a:pPr marL="719138" lvl="2" indent="0">
              <a:buFont typeface="Verdana" panose="020B0604030504040204" pitchFamily="34" charset="0"/>
              <a:buNone/>
            </a:pPr>
            <a:endParaRPr lang="en-GB" altLang="en-US" sz="2200" kern="0" dirty="0"/>
          </a:p>
          <a:p>
            <a:pPr lvl="2"/>
            <a:endParaRPr lang="en-GB" altLang="en-US" sz="2200" kern="0" dirty="0"/>
          </a:p>
        </p:txBody>
      </p:sp>
      <p:pic>
        <p:nvPicPr>
          <p:cNvPr id="4" name="Audio 3">
            <a:hlinkClick r:id="" action="ppaction://media"/>
            <a:extLst>
              <a:ext uri="{FF2B5EF4-FFF2-40B4-BE49-F238E27FC236}">
                <a16:creationId xmlns:a16="http://schemas.microsoft.com/office/drawing/2014/main" id="{7585FB61-5497-48E7-BFCF-AA7D2A0ED0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53266080"/>
      </p:ext>
    </p:extLst>
  </p:cSld>
  <p:clrMapOvr>
    <a:masterClrMapping/>
  </p:clrMapOvr>
  <mc:AlternateContent xmlns:mc="http://schemas.openxmlformats.org/markup-compatibility/2006" xmlns:p14="http://schemas.microsoft.com/office/powerpoint/2010/main">
    <mc:Choice Requires="p14">
      <p:transition spd="slow" p14:dur="2000" advTm="37280"/>
    </mc:Choice>
    <mc:Fallback xmlns="">
      <p:transition spd="slow" advTm="37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A4A1-E5E1-4874-93DF-F3F443E891B1}"/>
              </a:ext>
            </a:extLst>
          </p:cNvPr>
          <p:cNvSpPr>
            <a:spLocks noGrp="1"/>
          </p:cNvSpPr>
          <p:nvPr>
            <p:ph type="title"/>
          </p:nvPr>
        </p:nvSpPr>
        <p:spPr/>
        <p:txBody>
          <a:bodyPr/>
          <a:lstStyle/>
          <a:p>
            <a:r>
              <a:rPr lang="en-GB" dirty="0"/>
              <a:t>ENVIRONMENT Hazards</a:t>
            </a:r>
          </a:p>
        </p:txBody>
      </p:sp>
      <p:sp>
        <p:nvSpPr>
          <p:cNvPr id="3" name="Content Placeholder 2">
            <a:extLst>
              <a:ext uri="{FF2B5EF4-FFF2-40B4-BE49-F238E27FC236}">
                <a16:creationId xmlns:a16="http://schemas.microsoft.com/office/drawing/2014/main" id="{323E4FA4-2289-4B43-ADEF-5671F4145A38}"/>
              </a:ext>
            </a:extLst>
          </p:cNvPr>
          <p:cNvSpPr>
            <a:spLocks noGrp="1"/>
          </p:cNvSpPr>
          <p:nvPr>
            <p:ph idx="1"/>
          </p:nvPr>
        </p:nvSpPr>
        <p:spPr/>
        <p: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When everyone has done this press the continue button move on</a:t>
            </a:r>
          </a:p>
        </p:txBody>
      </p:sp>
      <p:sp>
        <p:nvSpPr>
          <p:cNvPr id="6" name="TextBox 5">
            <a:hlinkClick r:id="" action="ppaction://hlinkshowjump?jump=nextslide"/>
            <a:extLst>
              <a:ext uri="{FF2B5EF4-FFF2-40B4-BE49-F238E27FC236}">
                <a16:creationId xmlns:a16="http://schemas.microsoft.com/office/drawing/2014/main" id="{E919A452-FEC3-422C-AC76-65E344B73607}"/>
              </a:ext>
            </a:extLst>
          </p:cNvPr>
          <p:cNvSpPr txBox="1"/>
          <p:nvPr/>
        </p:nvSpPr>
        <p:spPr>
          <a:xfrm>
            <a:off x="4467225" y="6189532"/>
            <a:ext cx="3064933" cy="584775"/>
          </a:xfrm>
          <a:prstGeom prst="rect">
            <a:avLst/>
          </a:prstGeom>
          <a:solidFill>
            <a:srgbClr val="E6E2DD"/>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solidFill>
                  <a:srgbClr val="2A3692"/>
                </a:solidFill>
              </a:rPr>
              <a:t>CONTINUE</a:t>
            </a:r>
          </a:p>
        </p:txBody>
      </p:sp>
      <p:pic>
        <p:nvPicPr>
          <p:cNvPr id="8" name="Picture 7">
            <a:extLst>
              <a:ext uri="{FF2B5EF4-FFF2-40B4-BE49-F238E27FC236}">
                <a16:creationId xmlns:a16="http://schemas.microsoft.com/office/drawing/2014/main" id="{F68CEEC1-8A47-41A0-95A7-5E75EB7FC263}"/>
              </a:ext>
            </a:extLst>
          </p:cNvPr>
          <p:cNvPicPr>
            <a:picLocks noChangeAspect="1"/>
          </p:cNvPicPr>
          <p:nvPr/>
        </p:nvPicPr>
        <p:blipFill>
          <a:blip r:embed="rId5"/>
          <a:stretch>
            <a:fillRect/>
          </a:stretch>
        </p:blipFill>
        <p:spPr>
          <a:xfrm>
            <a:off x="1497278" y="1019076"/>
            <a:ext cx="8740416" cy="4567809"/>
          </a:xfrm>
          <a:prstGeom prst="rect">
            <a:avLst/>
          </a:prstGeom>
        </p:spPr>
      </p:pic>
      <p:pic>
        <p:nvPicPr>
          <p:cNvPr id="4" name="Audio 3">
            <a:hlinkClick r:id="" action="ppaction://media"/>
            <a:extLst>
              <a:ext uri="{FF2B5EF4-FFF2-40B4-BE49-F238E27FC236}">
                <a16:creationId xmlns:a16="http://schemas.microsoft.com/office/drawing/2014/main" id="{E87349DC-FFA3-499F-A482-F3F3586FCE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4387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entr" presetSubtype="0" fill="hold" grpId="0" nodeType="afterEffect">
                                  <p:stCondLst>
                                    <p:cond delay="30000"/>
                                  </p:stCondLst>
                                  <p:childTnLst>
                                    <p:set>
                                      <p:cBhvr>
                                        <p:cTn id="9" dur="1" fill="hold">
                                          <p:stCondLst>
                                            <p:cond delay="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3D4D611-A20A-4028-8963-FEDF4986F04E}"/>
              </a:ext>
            </a:extLst>
          </p:cNvPr>
          <p:cNvPicPr>
            <a:picLocks noChangeAspect="1"/>
          </p:cNvPicPr>
          <p:nvPr/>
        </p:nvPicPr>
        <p:blipFill>
          <a:blip r:embed="rId5"/>
          <a:stretch>
            <a:fillRect/>
          </a:stretch>
        </p:blipFill>
        <p:spPr>
          <a:xfrm>
            <a:off x="1463508" y="2197289"/>
            <a:ext cx="8562807" cy="4446561"/>
          </a:xfrm>
          <a:prstGeom prst="rect">
            <a:avLst/>
          </a:prstGeom>
        </p:spPr>
      </p:pic>
      <p:sp>
        <p:nvSpPr>
          <p:cNvPr id="2" name="Title 1">
            <a:extLst>
              <a:ext uri="{FF2B5EF4-FFF2-40B4-BE49-F238E27FC236}">
                <a16:creationId xmlns:a16="http://schemas.microsoft.com/office/drawing/2014/main" id="{B37DBB8F-47F5-4D9D-BC4D-1A1D8303BA15}"/>
              </a:ext>
            </a:extLst>
          </p:cNvPr>
          <p:cNvSpPr>
            <a:spLocks noGrp="1"/>
          </p:cNvSpPr>
          <p:nvPr>
            <p:ph type="title"/>
          </p:nvPr>
        </p:nvSpPr>
        <p:spPr/>
        <p:txBody>
          <a:bodyPr/>
          <a:lstStyle/>
          <a:p>
            <a:r>
              <a:rPr lang="en-GB" dirty="0"/>
              <a:t>ENVIRONMENT Hazards</a:t>
            </a:r>
          </a:p>
        </p:txBody>
      </p:sp>
      <p:sp>
        <p:nvSpPr>
          <p:cNvPr id="3" name="Content Placeholder 2">
            <a:extLst>
              <a:ext uri="{FF2B5EF4-FFF2-40B4-BE49-F238E27FC236}">
                <a16:creationId xmlns:a16="http://schemas.microsoft.com/office/drawing/2014/main" id="{BD4AB616-A059-4BAA-86AB-199CC8CEA29F}"/>
              </a:ext>
            </a:extLst>
          </p:cNvPr>
          <p:cNvSpPr>
            <a:spLocks noGrp="1"/>
          </p:cNvSpPr>
          <p:nvPr>
            <p:ph idx="1"/>
          </p:nvPr>
        </p:nvSpPr>
        <p:spPr/>
        <p:txBody>
          <a:bodyPr/>
          <a:lstStyle/>
          <a:p>
            <a:r>
              <a:rPr lang="en-GB" dirty="0"/>
              <a:t>The task I am assessing is unloading a return load from a customer,  so my completed Environment  section looks this</a:t>
            </a:r>
          </a:p>
        </p:txBody>
      </p:sp>
      <p:pic>
        <p:nvPicPr>
          <p:cNvPr id="7" name="Audio 6">
            <a:hlinkClick r:id="" action="ppaction://media"/>
            <a:extLst>
              <a:ext uri="{FF2B5EF4-FFF2-40B4-BE49-F238E27FC236}">
                <a16:creationId xmlns:a16="http://schemas.microsoft.com/office/drawing/2014/main" id="{02F49FC8-2F65-4613-8B6E-FE43AA69D7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8" name="Oval 7">
            <a:extLst>
              <a:ext uri="{FF2B5EF4-FFF2-40B4-BE49-F238E27FC236}">
                <a16:creationId xmlns:a16="http://schemas.microsoft.com/office/drawing/2014/main" id="{46034364-05D4-456B-8228-75A64474C81A}"/>
              </a:ext>
            </a:extLst>
          </p:cNvPr>
          <p:cNvSpPr/>
          <p:nvPr/>
        </p:nvSpPr>
        <p:spPr>
          <a:xfrm>
            <a:off x="8527103" y="3789361"/>
            <a:ext cx="338667" cy="44325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358D230C-22BB-4BFC-8146-2978FCB7C1B9}"/>
              </a:ext>
            </a:extLst>
          </p:cNvPr>
          <p:cNvSpPr/>
          <p:nvPr/>
        </p:nvSpPr>
        <p:spPr>
          <a:xfrm>
            <a:off x="8527102" y="4712727"/>
            <a:ext cx="338667" cy="44325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604782"/>
      </p:ext>
    </p:extLst>
  </p:cSld>
  <p:clrMapOvr>
    <a:masterClrMapping/>
  </p:clrMapOvr>
  <mc:AlternateContent xmlns:mc="http://schemas.openxmlformats.org/markup-compatibility/2006" xmlns:p14="http://schemas.microsoft.com/office/powerpoint/2010/main">
    <mc:Choice Requires="p14">
      <p:transition spd="slow" p14:dur="2000" advTm="25817"/>
    </mc:Choice>
    <mc:Fallback xmlns="">
      <p:transition spd="slow" advTm="25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grpId="0" nodeType="withEffect">
                                  <p:stCondLst>
                                    <p:cond delay="800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8000"/>
                            </p:stCondLst>
                            <p:childTnLst>
                              <p:par>
                                <p:cTn id="10" presetID="1" presetClass="entr" presetSubtype="0" fill="hold" grpId="0" nodeType="afterEffect">
                                  <p:stCondLst>
                                    <p:cond delay="750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8"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78AC4-9F97-4553-9B90-37143A55644C}"/>
              </a:ext>
            </a:extLst>
          </p:cNvPr>
          <p:cNvSpPr>
            <a:spLocks noGrp="1"/>
          </p:cNvSpPr>
          <p:nvPr>
            <p:ph type="title"/>
          </p:nvPr>
        </p:nvSpPr>
        <p:spPr/>
        <p:txBody>
          <a:bodyPr/>
          <a:lstStyle/>
          <a:p>
            <a:r>
              <a:rPr lang="en-GB" dirty="0"/>
              <a:t>Let’s consider the People Section </a:t>
            </a:r>
          </a:p>
        </p:txBody>
      </p:sp>
      <p:sp>
        <p:nvSpPr>
          <p:cNvPr id="4" name="Content Placeholder 3">
            <a:extLst>
              <a:ext uri="{FF2B5EF4-FFF2-40B4-BE49-F238E27FC236}">
                <a16:creationId xmlns:a16="http://schemas.microsoft.com/office/drawing/2014/main" id="{8177F750-74D4-4FF5-B247-CD25279C3AB6}"/>
              </a:ext>
            </a:extLst>
          </p:cNvPr>
          <p:cNvSpPr>
            <a:spLocks noGrp="1"/>
          </p:cNvSpPr>
          <p:nvPr>
            <p:ph idx="1"/>
          </p:nvPr>
        </p:nvSpPr>
        <p:spPr/>
        <p:txBody>
          <a:bodyPr/>
          <a:lstStyle/>
          <a:p>
            <a:r>
              <a:rPr lang="en-GB" dirty="0"/>
              <a:t>For each question you must consider how People may be affected by this lift truck</a:t>
            </a:r>
          </a:p>
        </p:txBody>
      </p:sp>
      <p:pic>
        <p:nvPicPr>
          <p:cNvPr id="5" name="Picture 4">
            <a:extLst>
              <a:ext uri="{FF2B5EF4-FFF2-40B4-BE49-F238E27FC236}">
                <a16:creationId xmlns:a16="http://schemas.microsoft.com/office/drawing/2014/main" id="{025DF846-023A-43B7-B6B6-B6ECA097B999}"/>
              </a:ext>
            </a:extLst>
          </p:cNvPr>
          <p:cNvPicPr>
            <a:picLocks noChangeAspect="1"/>
          </p:cNvPicPr>
          <p:nvPr/>
        </p:nvPicPr>
        <p:blipFill>
          <a:blip r:embed="rId5"/>
          <a:stretch>
            <a:fillRect/>
          </a:stretch>
        </p:blipFill>
        <p:spPr>
          <a:xfrm>
            <a:off x="624416" y="2437306"/>
            <a:ext cx="10888503" cy="3151935"/>
          </a:xfrm>
          <a:prstGeom prst="rect">
            <a:avLst/>
          </a:prstGeom>
        </p:spPr>
      </p:pic>
      <p:pic>
        <p:nvPicPr>
          <p:cNvPr id="3" name="Audio 2">
            <a:hlinkClick r:id="" action="ppaction://media"/>
            <a:extLst>
              <a:ext uri="{FF2B5EF4-FFF2-40B4-BE49-F238E27FC236}">
                <a16:creationId xmlns:a16="http://schemas.microsoft.com/office/drawing/2014/main" id="{0E1BC70F-8348-4F1D-AA3A-60A3D33398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8326268"/>
      </p:ext>
    </p:extLst>
  </p:cSld>
  <p:clrMapOvr>
    <a:masterClrMapping/>
  </p:clrMapOvr>
  <mc:AlternateContent xmlns:mc="http://schemas.openxmlformats.org/markup-compatibility/2006" xmlns:p14="http://schemas.microsoft.com/office/powerpoint/2010/main">
    <mc:Choice Requires="p14">
      <p:transition spd="slow" p14:dur="2000" advTm="10212"/>
    </mc:Choice>
    <mc:Fallback xmlns="">
      <p:transition spd="slow" advTm="10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3004F50-963A-4CA0-AF8C-06876EAF2BFB}"/>
              </a:ext>
            </a:extLst>
          </p:cNvPr>
          <p:cNvSpPr>
            <a:spLocks noGrp="1" noChangeArrowheads="1"/>
          </p:cNvSpPr>
          <p:nvPr>
            <p:ph type="title"/>
          </p:nvPr>
        </p:nvSpPr>
        <p:spPr>
          <a:xfrm>
            <a:off x="433918" y="356824"/>
            <a:ext cx="11135784" cy="1143000"/>
          </a:xfrm>
        </p:spPr>
        <p:txBody>
          <a:bodyPr/>
          <a:lstStyle/>
          <a:p>
            <a:r>
              <a:rPr lang="en-GB" altLang="en-US" dirty="0"/>
              <a:t>PEOPLE – do I need additional PPE?</a:t>
            </a:r>
          </a:p>
        </p:txBody>
      </p:sp>
      <p:sp>
        <p:nvSpPr>
          <p:cNvPr id="20483" name="Rectangle 3">
            <a:extLst>
              <a:ext uri="{FF2B5EF4-FFF2-40B4-BE49-F238E27FC236}">
                <a16:creationId xmlns:a16="http://schemas.microsoft.com/office/drawing/2014/main" id="{653E9B54-9767-4C5A-AA5E-EC30BE6E86C9}"/>
              </a:ext>
            </a:extLst>
          </p:cNvPr>
          <p:cNvSpPr>
            <a:spLocks noGrp="1" noChangeArrowheads="1"/>
          </p:cNvSpPr>
          <p:nvPr>
            <p:ph type="body" idx="1"/>
          </p:nvPr>
        </p:nvSpPr>
        <p:spPr>
          <a:xfrm>
            <a:off x="433918" y="1622323"/>
            <a:ext cx="10081682" cy="4902301"/>
          </a:xfrm>
        </p:spPr>
        <p:txBody>
          <a:bodyPr/>
          <a:lstStyle/>
          <a:p>
            <a:r>
              <a:rPr lang="en-GB" altLang="en-US" dirty="0"/>
              <a:t>Does the load present the need for additional PPE from the normal?</a:t>
            </a:r>
          </a:p>
          <a:p>
            <a:pPr lvl="1"/>
            <a:r>
              <a:rPr lang="en-GB" altLang="en-US" sz="2400" dirty="0"/>
              <a:t>Risk of powder / liquid spillage?</a:t>
            </a:r>
          </a:p>
          <a:p>
            <a:pPr lvl="1"/>
            <a:r>
              <a:rPr lang="en-GB" altLang="en-US" sz="2400" dirty="0"/>
              <a:t>Dangerous substances? </a:t>
            </a:r>
          </a:p>
          <a:p>
            <a:pPr lvl="1"/>
            <a:r>
              <a:rPr lang="en-GB" altLang="en-US" sz="2400" dirty="0"/>
              <a:t>Open or closed cab</a:t>
            </a:r>
            <a:r>
              <a:rPr lang="en-GB" altLang="en-US" dirty="0"/>
              <a:t>? </a:t>
            </a:r>
          </a:p>
          <a:p>
            <a:endParaRPr lang="en-GB" altLang="en-US" dirty="0"/>
          </a:p>
          <a:p>
            <a:endParaRPr lang="en-GB" altLang="en-US" dirty="0"/>
          </a:p>
          <a:p>
            <a:pPr marL="719138" lvl="2" indent="0">
              <a:buNone/>
            </a:pPr>
            <a:endParaRPr lang="en-GB" altLang="en-US" sz="2200" dirty="0"/>
          </a:p>
          <a:p>
            <a:pPr lvl="2"/>
            <a:endParaRPr lang="en-GB" altLang="en-US" sz="2200" dirty="0"/>
          </a:p>
        </p:txBody>
      </p:sp>
      <p:pic>
        <p:nvPicPr>
          <p:cNvPr id="2" name="Picture 1">
            <a:extLst>
              <a:ext uri="{FF2B5EF4-FFF2-40B4-BE49-F238E27FC236}">
                <a16:creationId xmlns:a16="http://schemas.microsoft.com/office/drawing/2014/main" id="{DF01AB67-9F20-446F-8E8E-3FA913057C65}"/>
              </a:ext>
            </a:extLst>
          </p:cNvPr>
          <p:cNvPicPr>
            <a:picLocks noChangeAspect="1"/>
          </p:cNvPicPr>
          <p:nvPr/>
        </p:nvPicPr>
        <p:blipFill>
          <a:blip r:embed="rId5"/>
          <a:stretch>
            <a:fillRect/>
          </a:stretch>
        </p:blipFill>
        <p:spPr>
          <a:xfrm>
            <a:off x="1844488" y="3776102"/>
            <a:ext cx="2209800" cy="1914525"/>
          </a:xfrm>
          <a:prstGeom prst="rect">
            <a:avLst/>
          </a:prstGeom>
        </p:spPr>
      </p:pic>
      <p:pic>
        <p:nvPicPr>
          <p:cNvPr id="3" name="Picture 2">
            <a:extLst>
              <a:ext uri="{FF2B5EF4-FFF2-40B4-BE49-F238E27FC236}">
                <a16:creationId xmlns:a16="http://schemas.microsoft.com/office/drawing/2014/main" id="{9D68A191-6D16-45F6-8743-834AD00DACC5}"/>
              </a:ext>
            </a:extLst>
          </p:cNvPr>
          <p:cNvPicPr>
            <a:picLocks noChangeAspect="1"/>
          </p:cNvPicPr>
          <p:nvPr/>
        </p:nvPicPr>
        <p:blipFill>
          <a:blip r:embed="rId6"/>
          <a:stretch>
            <a:fillRect/>
          </a:stretch>
        </p:blipFill>
        <p:spPr>
          <a:xfrm>
            <a:off x="5710517" y="2182905"/>
            <a:ext cx="3850341" cy="3850341"/>
          </a:xfrm>
          <a:prstGeom prst="rect">
            <a:avLst/>
          </a:prstGeom>
        </p:spPr>
      </p:pic>
      <p:pic>
        <p:nvPicPr>
          <p:cNvPr id="6" name="Picture 5">
            <a:extLst>
              <a:ext uri="{FF2B5EF4-FFF2-40B4-BE49-F238E27FC236}">
                <a16:creationId xmlns:a16="http://schemas.microsoft.com/office/drawing/2014/main" id="{26E2C3A2-9277-48F5-95BC-94FC3F50D2BA}"/>
              </a:ext>
            </a:extLst>
          </p:cNvPr>
          <p:cNvPicPr>
            <a:picLocks noChangeAspect="1"/>
          </p:cNvPicPr>
          <p:nvPr/>
        </p:nvPicPr>
        <p:blipFill>
          <a:blip r:embed="rId7"/>
          <a:stretch>
            <a:fillRect/>
          </a:stretch>
        </p:blipFill>
        <p:spPr>
          <a:xfrm>
            <a:off x="9393767" y="2182905"/>
            <a:ext cx="2243666" cy="1855215"/>
          </a:xfrm>
          <a:prstGeom prst="rect">
            <a:avLst/>
          </a:prstGeom>
        </p:spPr>
      </p:pic>
      <p:pic>
        <p:nvPicPr>
          <p:cNvPr id="4" name="Audio 3">
            <a:hlinkClick r:id="" action="ppaction://media"/>
            <a:extLst>
              <a:ext uri="{FF2B5EF4-FFF2-40B4-BE49-F238E27FC236}">
                <a16:creationId xmlns:a16="http://schemas.microsoft.com/office/drawing/2014/main" id="{CD2A243A-422B-4A16-B8DB-534F2643C9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28494381"/>
      </p:ext>
    </p:extLst>
  </p:cSld>
  <p:clrMapOvr>
    <a:masterClrMapping/>
  </p:clrMapOvr>
  <mc:AlternateContent xmlns:mc="http://schemas.openxmlformats.org/markup-compatibility/2006" xmlns:p14="http://schemas.microsoft.com/office/powerpoint/2010/main">
    <mc:Choice Requires="p14">
      <p:transition spd="slow" p14:dur="2000" advTm="18318"/>
    </mc:Choice>
    <mc:Fallback xmlns="">
      <p:transition spd="slow" advTm="18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3004F50-963A-4CA0-AF8C-06876EAF2BFB}"/>
              </a:ext>
            </a:extLst>
          </p:cNvPr>
          <p:cNvSpPr>
            <a:spLocks noGrp="1" noChangeArrowheads="1"/>
          </p:cNvSpPr>
          <p:nvPr>
            <p:ph type="title"/>
          </p:nvPr>
        </p:nvSpPr>
        <p:spPr>
          <a:xfrm>
            <a:off x="433918" y="356824"/>
            <a:ext cx="11135784" cy="1143000"/>
          </a:xfrm>
        </p:spPr>
        <p:txBody>
          <a:bodyPr/>
          <a:lstStyle/>
          <a:p>
            <a:r>
              <a:rPr lang="en-GB" altLang="en-US" dirty="0"/>
              <a:t>PEOPLE – have all the relevant parties been informed?</a:t>
            </a:r>
          </a:p>
        </p:txBody>
      </p:sp>
      <p:sp>
        <p:nvSpPr>
          <p:cNvPr id="20483" name="Rectangle 3">
            <a:extLst>
              <a:ext uri="{FF2B5EF4-FFF2-40B4-BE49-F238E27FC236}">
                <a16:creationId xmlns:a16="http://schemas.microsoft.com/office/drawing/2014/main" id="{653E9B54-9767-4C5A-AA5E-EC30BE6E86C9}"/>
              </a:ext>
            </a:extLst>
          </p:cNvPr>
          <p:cNvSpPr>
            <a:spLocks noGrp="1" noChangeArrowheads="1"/>
          </p:cNvSpPr>
          <p:nvPr>
            <p:ph type="body" idx="1"/>
          </p:nvPr>
        </p:nvSpPr>
        <p:spPr>
          <a:xfrm>
            <a:off x="433918" y="1622323"/>
            <a:ext cx="10081682" cy="4902301"/>
          </a:xfrm>
        </p:spPr>
        <p:txBody>
          <a:bodyPr/>
          <a:lstStyle/>
          <a:p>
            <a:endParaRPr lang="en-GB" altLang="en-US" dirty="0"/>
          </a:p>
          <a:p>
            <a:r>
              <a:rPr lang="en-GB" altLang="en-US" dirty="0"/>
              <a:t>Have all the people that could be effected by the lift and travel been informed?</a:t>
            </a:r>
          </a:p>
          <a:p>
            <a:endParaRPr lang="en-GB" altLang="en-US" dirty="0"/>
          </a:p>
          <a:p>
            <a:r>
              <a:rPr lang="en-GB" altLang="en-US" dirty="0"/>
              <a:t>Have all the people involved been briefed on the plan? </a:t>
            </a:r>
          </a:p>
          <a:p>
            <a:endParaRPr lang="en-GB" altLang="en-US" dirty="0"/>
          </a:p>
          <a:p>
            <a:r>
              <a:rPr lang="en-GB" altLang="en-US" dirty="0"/>
              <a:t>Has the communication system been tested </a:t>
            </a:r>
          </a:p>
          <a:p>
            <a:pPr marL="0" indent="0">
              <a:buNone/>
            </a:pPr>
            <a:r>
              <a:rPr lang="en-GB" altLang="en-US" dirty="0"/>
              <a:t>    and all informed of the words of instruction to be used? </a:t>
            </a:r>
          </a:p>
          <a:p>
            <a:endParaRPr lang="en-GB" altLang="en-US" dirty="0"/>
          </a:p>
          <a:p>
            <a:pPr marL="719138" lvl="2" indent="0">
              <a:buNone/>
            </a:pPr>
            <a:endParaRPr lang="en-GB" altLang="en-US" sz="2200" dirty="0"/>
          </a:p>
          <a:p>
            <a:pPr lvl="2"/>
            <a:endParaRPr lang="en-GB" altLang="en-US" sz="2200" dirty="0"/>
          </a:p>
        </p:txBody>
      </p:sp>
      <p:pic>
        <p:nvPicPr>
          <p:cNvPr id="2" name="Picture 1">
            <a:extLst>
              <a:ext uri="{FF2B5EF4-FFF2-40B4-BE49-F238E27FC236}">
                <a16:creationId xmlns:a16="http://schemas.microsoft.com/office/drawing/2014/main" id="{D1CAABFC-C1C7-4515-827A-DDC53D40A425}"/>
              </a:ext>
            </a:extLst>
          </p:cNvPr>
          <p:cNvPicPr>
            <a:picLocks noChangeAspect="1"/>
          </p:cNvPicPr>
          <p:nvPr/>
        </p:nvPicPr>
        <p:blipFill>
          <a:blip r:embed="rId5"/>
          <a:stretch>
            <a:fillRect/>
          </a:stretch>
        </p:blipFill>
        <p:spPr>
          <a:xfrm>
            <a:off x="8724408" y="2786057"/>
            <a:ext cx="3033674" cy="2574831"/>
          </a:xfrm>
          <a:prstGeom prst="rect">
            <a:avLst/>
          </a:prstGeom>
        </p:spPr>
      </p:pic>
      <p:pic>
        <p:nvPicPr>
          <p:cNvPr id="3" name="Audio 2">
            <a:hlinkClick r:id="" action="ppaction://media"/>
            <a:extLst>
              <a:ext uri="{FF2B5EF4-FFF2-40B4-BE49-F238E27FC236}">
                <a16:creationId xmlns:a16="http://schemas.microsoft.com/office/drawing/2014/main" id="{7C65DCB3-E165-4A5E-9D16-A5398464DA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81573978"/>
      </p:ext>
    </p:extLst>
  </p:cSld>
  <p:clrMapOvr>
    <a:masterClrMapping/>
  </p:clrMapOvr>
  <mc:AlternateContent xmlns:mc="http://schemas.openxmlformats.org/markup-compatibility/2006" xmlns:p14="http://schemas.microsoft.com/office/powerpoint/2010/main">
    <mc:Choice Requires="p14">
      <p:transition spd="slow" p14:dur="2000" advTm="22256"/>
    </mc:Choice>
    <mc:Fallback xmlns="">
      <p:transition spd="slow" advTm="22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3004F50-963A-4CA0-AF8C-06876EAF2BFB}"/>
              </a:ext>
            </a:extLst>
          </p:cNvPr>
          <p:cNvSpPr>
            <a:spLocks noGrp="1" noChangeArrowheads="1"/>
          </p:cNvSpPr>
          <p:nvPr>
            <p:ph type="title"/>
          </p:nvPr>
        </p:nvSpPr>
        <p:spPr>
          <a:xfrm>
            <a:off x="433918" y="356824"/>
            <a:ext cx="11135784" cy="1143000"/>
          </a:xfrm>
        </p:spPr>
        <p:txBody>
          <a:bodyPr/>
          <a:lstStyle/>
          <a:p>
            <a:r>
              <a:rPr lang="en-GB" altLang="en-US" dirty="0"/>
              <a:t>PEOPLE – Have all non-essential personnel been excluded from the working area?</a:t>
            </a:r>
          </a:p>
        </p:txBody>
      </p:sp>
      <p:sp>
        <p:nvSpPr>
          <p:cNvPr id="20483" name="Rectangle 3">
            <a:extLst>
              <a:ext uri="{FF2B5EF4-FFF2-40B4-BE49-F238E27FC236}">
                <a16:creationId xmlns:a16="http://schemas.microsoft.com/office/drawing/2014/main" id="{653E9B54-9767-4C5A-AA5E-EC30BE6E86C9}"/>
              </a:ext>
            </a:extLst>
          </p:cNvPr>
          <p:cNvSpPr>
            <a:spLocks noGrp="1" noChangeArrowheads="1"/>
          </p:cNvSpPr>
          <p:nvPr>
            <p:ph type="body" idx="1"/>
          </p:nvPr>
        </p:nvSpPr>
        <p:spPr>
          <a:xfrm>
            <a:off x="433918" y="1622323"/>
            <a:ext cx="10081682" cy="4902301"/>
          </a:xfrm>
        </p:spPr>
        <p:txBody>
          <a:bodyPr/>
          <a:lstStyle/>
          <a:p>
            <a:r>
              <a:rPr lang="en-GB" altLang="en-US" dirty="0"/>
              <a:t>Have all people not involved been cleared from the area for the duration of the lift reducing their exposure to danger?</a:t>
            </a:r>
          </a:p>
          <a:p>
            <a:endParaRPr lang="en-GB" altLang="en-US" dirty="0"/>
          </a:p>
          <a:p>
            <a:endParaRPr lang="en-GB" altLang="en-US" dirty="0"/>
          </a:p>
          <a:p>
            <a:pPr marL="719138" lvl="2" indent="0">
              <a:buNone/>
            </a:pPr>
            <a:endParaRPr lang="en-GB" altLang="en-US" sz="2200" dirty="0"/>
          </a:p>
          <a:p>
            <a:pPr lvl="2"/>
            <a:endParaRPr lang="en-GB" altLang="en-US" sz="2200" dirty="0"/>
          </a:p>
        </p:txBody>
      </p:sp>
      <p:pic>
        <p:nvPicPr>
          <p:cNvPr id="2" name="Picture 1">
            <a:extLst>
              <a:ext uri="{FF2B5EF4-FFF2-40B4-BE49-F238E27FC236}">
                <a16:creationId xmlns:a16="http://schemas.microsoft.com/office/drawing/2014/main" id="{6792DB6E-FBB7-44B9-8DE7-E5F45994F216}"/>
              </a:ext>
            </a:extLst>
          </p:cNvPr>
          <p:cNvPicPr>
            <a:picLocks noChangeAspect="1"/>
          </p:cNvPicPr>
          <p:nvPr/>
        </p:nvPicPr>
        <p:blipFill>
          <a:blip r:embed="rId5"/>
          <a:stretch>
            <a:fillRect/>
          </a:stretch>
        </p:blipFill>
        <p:spPr>
          <a:xfrm>
            <a:off x="1524000" y="2901202"/>
            <a:ext cx="2323664" cy="3485496"/>
          </a:xfrm>
          <a:prstGeom prst="rect">
            <a:avLst/>
          </a:prstGeom>
        </p:spPr>
      </p:pic>
      <p:pic>
        <p:nvPicPr>
          <p:cNvPr id="5" name="Picture 4" descr="A close up of a device&#10;&#10;Description automatically generated">
            <a:extLst>
              <a:ext uri="{FF2B5EF4-FFF2-40B4-BE49-F238E27FC236}">
                <a16:creationId xmlns:a16="http://schemas.microsoft.com/office/drawing/2014/main" id="{667A56FE-5F3A-4DD8-8207-73E9865951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5096" y="2494752"/>
            <a:ext cx="4152371" cy="4152371"/>
          </a:xfrm>
          <a:prstGeom prst="rect">
            <a:avLst/>
          </a:prstGeom>
        </p:spPr>
      </p:pic>
      <p:pic>
        <p:nvPicPr>
          <p:cNvPr id="3" name="Audio 2">
            <a:hlinkClick r:id="" action="ppaction://media"/>
            <a:extLst>
              <a:ext uri="{FF2B5EF4-FFF2-40B4-BE49-F238E27FC236}">
                <a16:creationId xmlns:a16="http://schemas.microsoft.com/office/drawing/2014/main" id="{1703FF98-EFC0-40B7-A034-257D6944F4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98932668"/>
      </p:ext>
    </p:extLst>
  </p:cSld>
  <p:clrMapOvr>
    <a:masterClrMapping/>
  </p:clrMapOvr>
  <mc:AlternateContent xmlns:mc="http://schemas.openxmlformats.org/markup-compatibility/2006" xmlns:p14="http://schemas.microsoft.com/office/powerpoint/2010/main">
    <mc:Choice Requires="p14">
      <p:transition spd="slow" p14:dur="2000" advTm="19491"/>
    </mc:Choice>
    <mc:Fallback xmlns="">
      <p:transition spd="slow" advTm="19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3004F50-963A-4CA0-AF8C-06876EAF2BFB}"/>
              </a:ext>
            </a:extLst>
          </p:cNvPr>
          <p:cNvSpPr>
            <a:spLocks noGrp="1" noChangeArrowheads="1"/>
          </p:cNvSpPr>
          <p:nvPr>
            <p:ph type="title"/>
          </p:nvPr>
        </p:nvSpPr>
        <p:spPr>
          <a:xfrm>
            <a:off x="433918" y="356824"/>
            <a:ext cx="11135784" cy="1143000"/>
          </a:xfrm>
        </p:spPr>
        <p:txBody>
          <a:bodyPr/>
          <a:lstStyle/>
          <a:p>
            <a:r>
              <a:rPr lang="en-GB" altLang="en-US" dirty="0"/>
              <a:t>PEOPLE – Where a banksman is used has a method of communication been agreed?</a:t>
            </a:r>
          </a:p>
        </p:txBody>
      </p:sp>
      <p:sp>
        <p:nvSpPr>
          <p:cNvPr id="20483" name="Rectangle 3">
            <a:extLst>
              <a:ext uri="{FF2B5EF4-FFF2-40B4-BE49-F238E27FC236}">
                <a16:creationId xmlns:a16="http://schemas.microsoft.com/office/drawing/2014/main" id="{653E9B54-9767-4C5A-AA5E-EC30BE6E86C9}"/>
              </a:ext>
            </a:extLst>
          </p:cNvPr>
          <p:cNvSpPr>
            <a:spLocks noGrp="1" noChangeArrowheads="1"/>
          </p:cNvSpPr>
          <p:nvPr>
            <p:ph type="body" idx="1"/>
          </p:nvPr>
        </p:nvSpPr>
        <p:spPr>
          <a:xfrm>
            <a:off x="433918" y="1622323"/>
            <a:ext cx="10081682" cy="4902301"/>
          </a:xfrm>
        </p:spPr>
        <p:txBody>
          <a:bodyPr/>
          <a:lstStyle/>
          <a:p>
            <a:endParaRPr lang="en-GB" altLang="en-US" dirty="0"/>
          </a:p>
          <a:p>
            <a:r>
              <a:rPr lang="en-GB" altLang="en-US" dirty="0"/>
              <a:t>How will you communicate? </a:t>
            </a:r>
          </a:p>
          <a:p>
            <a:pPr lvl="1"/>
            <a:r>
              <a:rPr lang="en-GB" altLang="en-US" sz="2400" dirty="0"/>
              <a:t>Verbal?</a:t>
            </a:r>
          </a:p>
          <a:p>
            <a:pPr lvl="1"/>
            <a:r>
              <a:rPr lang="en-GB" altLang="en-US" sz="2400" dirty="0"/>
              <a:t>Radio?</a:t>
            </a:r>
          </a:p>
          <a:p>
            <a:pPr lvl="1"/>
            <a:r>
              <a:rPr lang="en-GB" altLang="en-US" sz="2400" dirty="0"/>
              <a:t>Hand signals? </a:t>
            </a:r>
          </a:p>
          <a:p>
            <a:endParaRPr lang="en-GB" altLang="en-US" dirty="0"/>
          </a:p>
          <a:p>
            <a:pPr marL="719138" lvl="2" indent="0">
              <a:buNone/>
            </a:pPr>
            <a:endParaRPr lang="en-GB" altLang="en-US" sz="2200" dirty="0"/>
          </a:p>
          <a:p>
            <a:pPr lvl="2"/>
            <a:endParaRPr lang="en-GB" altLang="en-US" sz="2200" dirty="0"/>
          </a:p>
        </p:txBody>
      </p:sp>
      <p:pic>
        <p:nvPicPr>
          <p:cNvPr id="4" name="Picture 3">
            <a:extLst>
              <a:ext uri="{FF2B5EF4-FFF2-40B4-BE49-F238E27FC236}">
                <a16:creationId xmlns:a16="http://schemas.microsoft.com/office/drawing/2014/main" id="{A5A7CF73-B317-41E1-A0A6-A7FDE7C97C60}"/>
              </a:ext>
            </a:extLst>
          </p:cNvPr>
          <p:cNvPicPr>
            <a:picLocks noChangeAspect="1"/>
          </p:cNvPicPr>
          <p:nvPr/>
        </p:nvPicPr>
        <p:blipFill>
          <a:blip r:embed="rId5"/>
          <a:stretch>
            <a:fillRect/>
          </a:stretch>
        </p:blipFill>
        <p:spPr>
          <a:xfrm>
            <a:off x="5065097" y="1922929"/>
            <a:ext cx="5934597" cy="3735061"/>
          </a:xfrm>
          <a:prstGeom prst="rect">
            <a:avLst/>
          </a:prstGeom>
        </p:spPr>
      </p:pic>
      <p:pic>
        <p:nvPicPr>
          <p:cNvPr id="5" name="Picture 4">
            <a:extLst>
              <a:ext uri="{FF2B5EF4-FFF2-40B4-BE49-F238E27FC236}">
                <a16:creationId xmlns:a16="http://schemas.microsoft.com/office/drawing/2014/main" id="{D639A052-D896-4889-BB63-52E867B24E00}"/>
              </a:ext>
            </a:extLst>
          </p:cNvPr>
          <p:cNvPicPr>
            <a:picLocks noChangeAspect="1"/>
          </p:cNvPicPr>
          <p:nvPr/>
        </p:nvPicPr>
        <p:blipFill>
          <a:blip r:embed="rId6"/>
          <a:stretch>
            <a:fillRect/>
          </a:stretch>
        </p:blipFill>
        <p:spPr>
          <a:xfrm>
            <a:off x="3290048" y="3608298"/>
            <a:ext cx="2537050" cy="3038825"/>
          </a:xfrm>
          <a:prstGeom prst="rect">
            <a:avLst/>
          </a:prstGeom>
        </p:spPr>
      </p:pic>
      <p:pic>
        <p:nvPicPr>
          <p:cNvPr id="2" name="Audio 1">
            <a:hlinkClick r:id="" action="ppaction://media"/>
            <a:extLst>
              <a:ext uri="{FF2B5EF4-FFF2-40B4-BE49-F238E27FC236}">
                <a16:creationId xmlns:a16="http://schemas.microsoft.com/office/drawing/2014/main" id="{534C0631-3F8E-4079-B9EE-F49DC482CC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65185820"/>
      </p:ext>
    </p:extLst>
  </p:cSld>
  <p:clrMapOvr>
    <a:masterClrMapping/>
  </p:clrMapOvr>
  <mc:AlternateContent xmlns:mc="http://schemas.openxmlformats.org/markup-compatibility/2006" xmlns:p14="http://schemas.microsoft.com/office/powerpoint/2010/main">
    <mc:Choice Requires="p14">
      <p:transition spd="slow" p14:dur="2000" advTm="24543"/>
    </mc:Choice>
    <mc:Fallback xmlns="">
      <p:transition spd="slow" advTm="24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A4A1-E5E1-4874-93DF-F3F443E891B1}"/>
              </a:ext>
            </a:extLst>
          </p:cNvPr>
          <p:cNvSpPr>
            <a:spLocks noGrp="1"/>
          </p:cNvSpPr>
          <p:nvPr>
            <p:ph type="title"/>
          </p:nvPr>
        </p:nvSpPr>
        <p:spPr/>
        <p:txBody>
          <a:bodyPr/>
          <a:lstStyle/>
          <a:p>
            <a:r>
              <a:rPr lang="en-GB" dirty="0"/>
              <a:t>People Hazards</a:t>
            </a:r>
          </a:p>
        </p:txBody>
      </p:sp>
      <p:sp>
        <p:nvSpPr>
          <p:cNvPr id="3" name="Content Placeholder 2">
            <a:extLst>
              <a:ext uri="{FF2B5EF4-FFF2-40B4-BE49-F238E27FC236}">
                <a16:creationId xmlns:a16="http://schemas.microsoft.com/office/drawing/2014/main" id="{323E4FA4-2289-4B43-ADEF-5671F4145A38}"/>
              </a:ext>
            </a:extLst>
          </p:cNvPr>
          <p:cNvSpPr>
            <a:spLocks noGrp="1"/>
          </p:cNvSpPr>
          <p:nvPr>
            <p:ph idx="1"/>
          </p:nvPr>
        </p:nvSpPr>
        <p:spPr/>
        <p:txBody>
          <a:bodyPr/>
          <a:lstStyle/>
          <a:p>
            <a:r>
              <a:rPr lang="en-GB" dirty="0"/>
              <a:t>Now we been together through each of the People questions, complete the People Section for the Lift Truck task you are assessing to decide whether the hazard is Low (L), Medium (M) or High (H) risk</a:t>
            </a:r>
          </a:p>
          <a:p>
            <a:endParaRPr lang="en-GB" dirty="0"/>
          </a:p>
          <a:p>
            <a:endParaRPr lang="en-GB" dirty="0"/>
          </a:p>
          <a:p>
            <a:endParaRPr lang="en-GB" dirty="0"/>
          </a:p>
          <a:p>
            <a:endParaRPr lang="en-GB" dirty="0"/>
          </a:p>
          <a:p>
            <a:endParaRPr lang="en-GB" dirty="0"/>
          </a:p>
          <a:p>
            <a:endParaRPr lang="en-GB" sz="3200" dirty="0"/>
          </a:p>
          <a:p>
            <a:r>
              <a:rPr lang="en-GB" dirty="0"/>
              <a:t>Remember that everyone undertaking this task should sign the assessment</a:t>
            </a:r>
          </a:p>
          <a:p>
            <a:r>
              <a:rPr lang="en-GB" dirty="0"/>
              <a:t>When everyone has done this press the continue button move on</a:t>
            </a:r>
          </a:p>
        </p:txBody>
      </p:sp>
      <p:sp>
        <p:nvSpPr>
          <p:cNvPr id="6" name="TextBox 5">
            <a:hlinkClick r:id="" action="ppaction://hlinkshowjump?jump=nextslide"/>
            <a:extLst>
              <a:ext uri="{FF2B5EF4-FFF2-40B4-BE49-F238E27FC236}">
                <a16:creationId xmlns:a16="http://schemas.microsoft.com/office/drawing/2014/main" id="{E919A452-FEC3-422C-AC76-65E344B73607}"/>
              </a:ext>
            </a:extLst>
          </p:cNvPr>
          <p:cNvSpPr txBox="1"/>
          <p:nvPr/>
        </p:nvSpPr>
        <p:spPr>
          <a:xfrm>
            <a:off x="4467223" y="6198158"/>
            <a:ext cx="3064933" cy="584775"/>
          </a:xfrm>
          <a:prstGeom prst="rect">
            <a:avLst/>
          </a:prstGeom>
          <a:solidFill>
            <a:srgbClr val="E6E2DD"/>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solidFill>
                  <a:srgbClr val="2A3692"/>
                </a:solidFill>
              </a:rPr>
              <a:t>CONTINUE</a:t>
            </a:r>
          </a:p>
        </p:txBody>
      </p:sp>
      <p:pic>
        <p:nvPicPr>
          <p:cNvPr id="8" name="Picture 7">
            <a:extLst>
              <a:ext uri="{FF2B5EF4-FFF2-40B4-BE49-F238E27FC236}">
                <a16:creationId xmlns:a16="http://schemas.microsoft.com/office/drawing/2014/main" id="{4FE7379A-4D31-4E93-8B79-22CCD78E01C9}"/>
              </a:ext>
            </a:extLst>
          </p:cNvPr>
          <p:cNvPicPr>
            <a:picLocks noChangeAspect="1"/>
          </p:cNvPicPr>
          <p:nvPr/>
        </p:nvPicPr>
        <p:blipFill>
          <a:blip r:embed="rId5"/>
          <a:stretch>
            <a:fillRect/>
          </a:stretch>
        </p:blipFill>
        <p:spPr>
          <a:xfrm>
            <a:off x="1184525" y="2502827"/>
            <a:ext cx="9630331" cy="2787727"/>
          </a:xfrm>
          <a:prstGeom prst="rect">
            <a:avLst/>
          </a:prstGeom>
        </p:spPr>
      </p:pic>
      <p:pic>
        <p:nvPicPr>
          <p:cNvPr id="4" name="Audio 3">
            <a:hlinkClick r:id="" action="ppaction://media"/>
            <a:extLst>
              <a:ext uri="{FF2B5EF4-FFF2-40B4-BE49-F238E27FC236}">
                <a16:creationId xmlns:a16="http://schemas.microsoft.com/office/drawing/2014/main" id="{B2E20E1C-8779-4A53-9FB5-D18B493085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580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 presetClass="entr" presetSubtype="0" fill="hold" grpId="0" nodeType="afterEffect">
                                  <p:stCondLst>
                                    <p:cond delay="23000"/>
                                  </p:stCondLst>
                                  <p:childTnLst>
                                    <p:set>
                                      <p:cBhvr>
                                        <p:cTn id="9" dur="1" fill="hold">
                                          <p:stCondLst>
                                            <p:cond delay="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DBB8F-47F5-4D9D-BC4D-1A1D8303BA15}"/>
              </a:ext>
            </a:extLst>
          </p:cNvPr>
          <p:cNvSpPr>
            <a:spLocks noGrp="1"/>
          </p:cNvSpPr>
          <p:nvPr>
            <p:ph type="title"/>
          </p:nvPr>
        </p:nvSpPr>
        <p:spPr/>
        <p:txBody>
          <a:bodyPr/>
          <a:lstStyle/>
          <a:p>
            <a:r>
              <a:rPr lang="en-GB" dirty="0"/>
              <a:t>PEOPLE  Hazards</a:t>
            </a:r>
          </a:p>
        </p:txBody>
      </p:sp>
      <p:sp>
        <p:nvSpPr>
          <p:cNvPr id="3" name="Content Placeholder 2">
            <a:extLst>
              <a:ext uri="{FF2B5EF4-FFF2-40B4-BE49-F238E27FC236}">
                <a16:creationId xmlns:a16="http://schemas.microsoft.com/office/drawing/2014/main" id="{BD4AB616-A059-4BAA-86AB-199CC8CEA29F}"/>
              </a:ext>
            </a:extLst>
          </p:cNvPr>
          <p:cNvSpPr>
            <a:spLocks noGrp="1"/>
          </p:cNvSpPr>
          <p:nvPr>
            <p:ph idx="1"/>
          </p:nvPr>
        </p:nvSpPr>
        <p:spPr/>
        <p:txBody>
          <a:bodyPr/>
          <a:lstStyle/>
          <a:p>
            <a:r>
              <a:rPr lang="en-GB" dirty="0"/>
              <a:t>The task I am assessing is unloading a return load from a customer,  so my completed People section looks this</a:t>
            </a:r>
          </a:p>
        </p:txBody>
      </p:sp>
      <p:pic>
        <p:nvPicPr>
          <p:cNvPr id="4" name="Audio 3">
            <a:hlinkClick r:id="" action="ppaction://media"/>
            <a:extLst>
              <a:ext uri="{FF2B5EF4-FFF2-40B4-BE49-F238E27FC236}">
                <a16:creationId xmlns:a16="http://schemas.microsoft.com/office/drawing/2014/main" id="{9BABA60E-36CE-4434-8269-E0741C321FC8}"/>
              </a:ext>
            </a:extLst>
          </p:cNvPr>
          <p:cNvPicPr>
            <a:picLocks noChangeAspect="1"/>
          </p:cNvPicPr>
          <p:nvPr>
            <a:audioFile r:link="rId1"/>
            <p:extLst>
              <p:ext uri="{DAA4B4D4-6D71-4841-9C94-3DE7FCFB9230}">
                <p14:media xmlns:p14="http://schemas.microsoft.com/office/powerpoint/2010/main" r:embed="rId2">
                  <p14:trim end="4305.7823"/>
                </p14:media>
              </p:ext>
            </p:extLst>
          </p:nvPr>
        </p:nvPicPr>
        <p:blipFill>
          <a:blip r:embed="rId5"/>
          <a:stretch>
            <a:fillRect/>
          </a:stretch>
        </p:blipFill>
        <p:spPr>
          <a:xfrm>
            <a:off x="11366500" y="6032500"/>
            <a:ext cx="609600" cy="609600"/>
          </a:xfrm>
          <a:prstGeom prst="rect">
            <a:avLst/>
          </a:prstGeom>
        </p:spPr>
      </p:pic>
      <p:pic>
        <p:nvPicPr>
          <p:cNvPr id="7" name="Picture 6">
            <a:extLst>
              <a:ext uri="{FF2B5EF4-FFF2-40B4-BE49-F238E27FC236}">
                <a16:creationId xmlns:a16="http://schemas.microsoft.com/office/drawing/2014/main" id="{4C662896-7166-496B-BB8D-2B715E572CC0}"/>
              </a:ext>
            </a:extLst>
          </p:cNvPr>
          <p:cNvPicPr>
            <a:picLocks noChangeAspect="1"/>
          </p:cNvPicPr>
          <p:nvPr/>
        </p:nvPicPr>
        <p:blipFill>
          <a:blip r:embed="rId6"/>
          <a:stretch>
            <a:fillRect/>
          </a:stretch>
        </p:blipFill>
        <p:spPr>
          <a:xfrm>
            <a:off x="732434" y="2329077"/>
            <a:ext cx="10727131" cy="3116380"/>
          </a:xfrm>
          <a:prstGeom prst="rect">
            <a:avLst/>
          </a:prstGeom>
        </p:spPr>
      </p:pic>
      <p:sp>
        <p:nvSpPr>
          <p:cNvPr id="8" name="Oval 7">
            <a:extLst>
              <a:ext uri="{FF2B5EF4-FFF2-40B4-BE49-F238E27FC236}">
                <a16:creationId xmlns:a16="http://schemas.microsoft.com/office/drawing/2014/main" id="{739AEDA6-52F6-4408-964A-332F01C9B811}"/>
              </a:ext>
            </a:extLst>
          </p:cNvPr>
          <p:cNvSpPr/>
          <p:nvPr/>
        </p:nvSpPr>
        <p:spPr>
          <a:xfrm>
            <a:off x="10738040" y="2861314"/>
            <a:ext cx="338667" cy="44325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7149542"/>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grpId="0" nodeType="withEffect">
                                  <p:stCondLst>
                                    <p:cond delay="800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1A967-B584-4585-9D23-9E215F95B538}"/>
              </a:ext>
            </a:extLst>
          </p:cNvPr>
          <p:cNvSpPr>
            <a:spLocks noGrp="1"/>
          </p:cNvSpPr>
          <p:nvPr>
            <p:ph type="title"/>
          </p:nvPr>
        </p:nvSpPr>
        <p:spPr/>
        <p:txBody>
          <a:bodyPr/>
          <a:lstStyle/>
          <a:p>
            <a:r>
              <a:rPr lang="en-GB" dirty="0"/>
              <a:t>How do Brett undertake Risk Assessments?</a:t>
            </a:r>
          </a:p>
        </p:txBody>
      </p:sp>
      <p:sp>
        <p:nvSpPr>
          <p:cNvPr id="3" name="Content Placeholder 2">
            <a:extLst>
              <a:ext uri="{FF2B5EF4-FFF2-40B4-BE49-F238E27FC236}">
                <a16:creationId xmlns:a16="http://schemas.microsoft.com/office/drawing/2014/main" id="{1AEBC1B7-005B-4DDF-A321-72B5D536DA0A}"/>
              </a:ext>
            </a:extLst>
          </p:cNvPr>
          <p:cNvSpPr>
            <a:spLocks noGrp="1"/>
          </p:cNvSpPr>
          <p:nvPr>
            <p:ph idx="1"/>
          </p:nvPr>
        </p:nvSpPr>
        <p:spPr/>
        <p:txBody>
          <a:bodyPr/>
          <a:lstStyle/>
          <a:p>
            <a:pPr marL="0" indent="0" eaLnBrk="1" fontAlgn="auto" hangingPunct="1">
              <a:buNone/>
              <a:defRPr/>
            </a:pPr>
            <a:r>
              <a:rPr lang="en-GB" dirty="0"/>
              <a:t>Covered in QHEST BG1.3</a:t>
            </a:r>
          </a:p>
          <a:p>
            <a:pPr eaLnBrk="1" fontAlgn="auto" hangingPunct="1">
              <a:defRPr/>
            </a:pPr>
            <a:endParaRPr lang="en-GB" dirty="0"/>
          </a:p>
          <a:p>
            <a:pPr eaLnBrk="1" fontAlgn="auto" hangingPunct="1">
              <a:defRPr/>
            </a:pPr>
            <a:r>
              <a:rPr lang="en-GB" dirty="0"/>
              <a:t>Level 1 - Site level Risk Assessment</a:t>
            </a:r>
          </a:p>
          <a:p>
            <a:pPr eaLnBrk="1" fontAlgn="auto" hangingPunct="1">
              <a:defRPr/>
            </a:pPr>
            <a:endParaRPr lang="en-GB" dirty="0"/>
          </a:p>
          <a:p>
            <a:pPr eaLnBrk="1" fontAlgn="auto" hangingPunct="1">
              <a:defRPr/>
            </a:pPr>
            <a:r>
              <a:rPr lang="en-GB" dirty="0"/>
              <a:t>Level 2 - Task Based risk assessment</a:t>
            </a:r>
          </a:p>
          <a:p>
            <a:pPr eaLnBrk="1" fontAlgn="auto" hangingPunct="1">
              <a:defRPr/>
            </a:pPr>
            <a:endParaRPr lang="en-GB" dirty="0"/>
          </a:p>
          <a:p>
            <a:pPr eaLnBrk="1" fontAlgn="auto" hangingPunct="1">
              <a:defRPr/>
            </a:pPr>
            <a:r>
              <a:rPr lang="en-GB" dirty="0"/>
              <a:t>Level 3 - Permission to Proceed  /  </a:t>
            </a:r>
            <a:r>
              <a:rPr lang="en-GB" dirty="0" err="1"/>
              <a:t>Brettsafe</a:t>
            </a:r>
            <a:r>
              <a:rPr lang="en-GB" dirty="0"/>
              <a:t>  / Lift Truck – Stop and Think</a:t>
            </a:r>
          </a:p>
          <a:p>
            <a:endParaRPr lang="en-GB" dirty="0"/>
          </a:p>
        </p:txBody>
      </p:sp>
      <p:pic>
        <p:nvPicPr>
          <p:cNvPr id="4" name="Audio 3">
            <a:hlinkClick r:id="" action="ppaction://media"/>
            <a:extLst>
              <a:ext uri="{FF2B5EF4-FFF2-40B4-BE49-F238E27FC236}">
                <a16:creationId xmlns:a16="http://schemas.microsoft.com/office/drawing/2014/main" id="{B0A996F0-7774-49A9-876F-5F4C7939D1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45991023"/>
      </p:ext>
    </p:extLst>
  </p:cSld>
  <p:clrMapOvr>
    <a:masterClrMapping/>
  </p:clrMapOvr>
  <mc:AlternateContent xmlns:mc="http://schemas.openxmlformats.org/markup-compatibility/2006" xmlns:p14="http://schemas.microsoft.com/office/powerpoint/2010/main">
    <mc:Choice Requires="p14">
      <p:transition spd="slow" p14:dur="2000" advClick="0" advTm="55747"/>
    </mc:Choice>
    <mc:Fallback xmlns="">
      <p:transition spd="slow" advClick="0" advTm="55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3004F50-963A-4CA0-AF8C-06876EAF2BFB}"/>
              </a:ext>
            </a:extLst>
          </p:cNvPr>
          <p:cNvSpPr>
            <a:spLocks noGrp="1" noChangeArrowheads="1"/>
          </p:cNvSpPr>
          <p:nvPr>
            <p:ph type="title"/>
          </p:nvPr>
        </p:nvSpPr>
        <p:spPr>
          <a:xfrm>
            <a:off x="433918" y="356824"/>
            <a:ext cx="11135784" cy="1143000"/>
          </a:xfrm>
        </p:spPr>
        <p:txBody>
          <a:bodyPr/>
          <a:lstStyle/>
          <a:p>
            <a:r>
              <a:rPr lang="en-GB" altLang="en-US" dirty="0"/>
              <a:t>What if you have assessed any of the headings as </a:t>
            </a:r>
            <a:br>
              <a:rPr lang="en-GB" altLang="en-US" dirty="0"/>
            </a:br>
            <a:r>
              <a:rPr lang="en-GB" altLang="en-US" dirty="0"/>
              <a:t>Medium (M) or High (H) Risk?</a:t>
            </a:r>
          </a:p>
        </p:txBody>
      </p:sp>
      <p:sp>
        <p:nvSpPr>
          <p:cNvPr id="20483" name="Rectangle 3">
            <a:extLst>
              <a:ext uri="{FF2B5EF4-FFF2-40B4-BE49-F238E27FC236}">
                <a16:creationId xmlns:a16="http://schemas.microsoft.com/office/drawing/2014/main" id="{653E9B54-9767-4C5A-AA5E-EC30BE6E86C9}"/>
              </a:ext>
            </a:extLst>
          </p:cNvPr>
          <p:cNvSpPr>
            <a:spLocks noGrp="1" noChangeArrowheads="1"/>
          </p:cNvSpPr>
          <p:nvPr>
            <p:ph type="body" idx="1"/>
          </p:nvPr>
        </p:nvSpPr>
        <p:spPr>
          <a:xfrm>
            <a:off x="433918" y="1622323"/>
            <a:ext cx="5491753" cy="4902301"/>
          </a:xfrm>
        </p:spPr>
        <p:txBody>
          <a:bodyPr>
            <a:normAutofit fontScale="85000" lnSpcReduction="20000"/>
          </a:bodyPr>
          <a:lstStyle/>
          <a:p>
            <a:r>
              <a:rPr lang="en-GB" altLang="en-US" sz="2800" dirty="0"/>
              <a:t>For your Lift Truck Stop and Think – list down all the hazards you have assessed as Medium or High on the Control Measures page</a:t>
            </a:r>
          </a:p>
          <a:p>
            <a:r>
              <a:rPr lang="en-GB" altLang="en-US" sz="2800" dirty="0"/>
              <a:t>You need to decide, record down and then put in place all the control measures necessary to reduce the risk before starting the task</a:t>
            </a:r>
          </a:p>
          <a:p>
            <a:r>
              <a:rPr lang="en-GB" altLang="en-US" sz="2800" dirty="0"/>
              <a:t>You then need to consider what the residual risk is now with these control measures in place and record it in the last column </a:t>
            </a:r>
          </a:p>
          <a:p>
            <a:r>
              <a:rPr lang="en-GB" sz="2800" dirty="0"/>
              <a:t>When everyone has done this press the continue button move on</a:t>
            </a:r>
          </a:p>
          <a:p>
            <a:endParaRPr lang="en-GB" altLang="en-US" sz="2800" dirty="0"/>
          </a:p>
          <a:p>
            <a:pPr marL="719138" lvl="2" indent="0">
              <a:buNone/>
            </a:pPr>
            <a:endParaRPr lang="en-GB" altLang="en-US" sz="2200" dirty="0"/>
          </a:p>
          <a:p>
            <a:pPr lvl="2"/>
            <a:endParaRPr lang="en-GB" altLang="en-US" sz="2200" dirty="0"/>
          </a:p>
        </p:txBody>
      </p:sp>
      <p:pic>
        <p:nvPicPr>
          <p:cNvPr id="2" name="Picture 1">
            <a:extLst>
              <a:ext uri="{FF2B5EF4-FFF2-40B4-BE49-F238E27FC236}">
                <a16:creationId xmlns:a16="http://schemas.microsoft.com/office/drawing/2014/main" id="{8B50FF0E-F94B-4A7F-A4E4-8A1F24B552D0}"/>
              </a:ext>
            </a:extLst>
          </p:cNvPr>
          <p:cNvPicPr>
            <a:picLocks noChangeAspect="1"/>
          </p:cNvPicPr>
          <p:nvPr/>
        </p:nvPicPr>
        <p:blipFill>
          <a:blip r:embed="rId5"/>
          <a:stretch>
            <a:fillRect/>
          </a:stretch>
        </p:blipFill>
        <p:spPr>
          <a:xfrm>
            <a:off x="6392447" y="1019555"/>
            <a:ext cx="4071319" cy="5838445"/>
          </a:xfrm>
          <a:prstGeom prst="rect">
            <a:avLst/>
          </a:prstGeom>
        </p:spPr>
      </p:pic>
      <p:sp>
        <p:nvSpPr>
          <p:cNvPr id="5" name="TextBox 4">
            <a:hlinkClick r:id="" action="ppaction://hlinkshowjump?jump=nextslide"/>
            <a:extLst>
              <a:ext uri="{FF2B5EF4-FFF2-40B4-BE49-F238E27FC236}">
                <a16:creationId xmlns:a16="http://schemas.microsoft.com/office/drawing/2014/main" id="{3604533E-9E81-4B81-BCF8-914FCB61D5A4}"/>
              </a:ext>
            </a:extLst>
          </p:cNvPr>
          <p:cNvSpPr txBox="1"/>
          <p:nvPr/>
        </p:nvSpPr>
        <p:spPr>
          <a:xfrm>
            <a:off x="1881240" y="6062348"/>
            <a:ext cx="3064933" cy="584775"/>
          </a:xfrm>
          <a:prstGeom prst="rect">
            <a:avLst/>
          </a:prstGeom>
          <a:solidFill>
            <a:srgbClr val="E6E2DD"/>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solidFill>
                  <a:srgbClr val="2A3692"/>
                </a:solidFill>
              </a:rPr>
              <a:t>CONTINUE</a:t>
            </a:r>
          </a:p>
        </p:txBody>
      </p:sp>
      <p:pic>
        <p:nvPicPr>
          <p:cNvPr id="3" name="Audio 2">
            <a:hlinkClick r:id="" action="ppaction://media"/>
            <a:extLst>
              <a:ext uri="{FF2B5EF4-FFF2-40B4-BE49-F238E27FC236}">
                <a16:creationId xmlns:a16="http://schemas.microsoft.com/office/drawing/2014/main" id="{9630799F-07A5-444C-BCA8-236BDB7FE2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7177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37000"/>
                                  </p:stCondLst>
                                  <p:childTnLst>
                                    <p:set>
                                      <p:cBhvr>
                                        <p:cTn id="9" dur="1" fill="hold">
                                          <p:stCondLst>
                                            <p:cond delay="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A4A1-E5E1-4874-93DF-F3F443E891B1}"/>
              </a:ext>
            </a:extLst>
          </p:cNvPr>
          <p:cNvSpPr>
            <a:spLocks noGrp="1"/>
          </p:cNvSpPr>
          <p:nvPr>
            <p:ph type="title"/>
          </p:nvPr>
        </p:nvSpPr>
        <p:spPr/>
        <p:txBody>
          <a:bodyPr/>
          <a:lstStyle/>
          <a:p>
            <a:r>
              <a:rPr lang="en-GB" dirty="0"/>
              <a:t>Control Measures</a:t>
            </a:r>
          </a:p>
        </p:txBody>
      </p:sp>
      <p:sp>
        <p:nvSpPr>
          <p:cNvPr id="3" name="Content Placeholder 2">
            <a:extLst>
              <a:ext uri="{FF2B5EF4-FFF2-40B4-BE49-F238E27FC236}">
                <a16:creationId xmlns:a16="http://schemas.microsoft.com/office/drawing/2014/main" id="{323E4FA4-2289-4B43-ADEF-5671F4145A38}"/>
              </a:ext>
            </a:extLst>
          </p:cNvPr>
          <p:cNvSpPr>
            <a:spLocks noGrp="1"/>
          </p:cNvSpPr>
          <p:nvPr>
            <p:ph idx="1"/>
          </p:nvPr>
        </p:nvSpPr>
        <p:spPr>
          <a:xfrm>
            <a:off x="433917" y="1268759"/>
            <a:ext cx="3592173" cy="5255865"/>
          </a:xfrm>
        </p:spPr>
        <p:txBody>
          <a:bodyPr/>
          <a:lstStyle/>
          <a:p>
            <a:r>
              <a:rPr lang="en-GB" dirty="0"/>
              <a:t>The task I am assessing is unloading a return load from a customer,  so my completed Load section looks this</a:t>
            </a:r>
          </a:p>
          <a:p>
            <a:endParaRPr lang="en-GB" dirty="0"/>
          </a:p>
        </p:txBody>
      </p:sp>
      <p:pic>
        <p:nvPicPr>
          <p:cNvPr id="7" name="Audio 6">
            <a:hlinkClick r:id="" action="ppaction://media"/>
            <a:extLst>
              <a:ext uri="{FF2B5EF4-FFF2-40B4-BE49-F238E27FC236}">
                <a16:creationId xmlns:a16="http://schemas.microsoft.com/office/drawing/2014/main" id="{9BFEC92C-0654-4C18-A7CC-E115F0441D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6" name="Picture 5">
            <a:extLst>
              <a:ext uri="{FF2B5EF4-FFF2-40B4-BE49-F238E27FC236}">
                <a16:creationId xmlns:a16="http://schemas.microsoft.com/office/drawing/2014/main" id="{60D83E2A-5870-4261-92B2-A9A6A2A2540A}"/>
              </a:ext>
            </a:extLst>
          </p:cNvPr>
          <p:cNvPicPr>
            <a:picLocks noChangeAspect="1"/>
          </p:cNvPicPr>
          <p:nvPr/>
        </p:nvPicPr>
        <p:blipFill>
          <a:blip r:embed="rId6"/>
          <a:stretch>
            <a:fillRect/>
          </a:stretch>
        </p:blipFill>
        <p:spPr>
          <a:xfrm>
            <a:off x="4189863" y="482792"/>
            <a:ext cx="7751666" cy="5255865"/>
          </a:xfrm>
          <a:prstGeom prst="rect">
            <a:avLst/>
          </a:prstGeom>
        </p:spPr>
      </p:pic>
    </p:spTree>
    <p:extLst>
      <p:ext uri="{BB962C8B-B14F-4D97-AF65-F5344CB8AC3E}">
        <p14:creationId xmlns:p14="http://schemas.microsoft.com/office/powerpoint/2010/main" val="3252208152"/>
      </p:ext>
    </p:extLst>
  </p:cSld>
  <p:clrMapOvr>
    <a:masterClrMapping/>
  </p:clrMapOvr>
  <mc:AlternateContent xmlns:mc="http://schemas.openxmlformats.org/markup-compatibility/2006" xmlns:p14="http://schemas.microsoft.com/office/powerpoint/2010/main">
    <mc:Choice Requires="p14">
      <p:transition spd="slow" p14:dur="2000" advTm="72570"/>
    </mc:Choice>
    <mc:Fallback xmlns="">
      <p:transition spd="slow" advTm="72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3004F50-963A-4CA0-AF8C-06876EAF2BFB}"/>
              </a:ext>
            </a:extLst>
          </p:cNvPr>
          <p:cNvSpPr>
            <a:spLocks noGrp="1" noChangeArrowheads="1"/>
          </p:cNvSpPr>
          <p:nvPr>
            <p:ph type="title"/>
          </p:nvPr>
        </p:nvSpPr>
        <p:spPr>
          <a:xfrm>
            <a:off x="433918" y="356824"/>
            <a:ext cx="11135784" cy="1143000"/>
          </a:xfrm>
        </p:spPr>
        <p:txBody>
          <a:bodyPr/>
          <a:lstStyle/>
          <a:p>
            <a:r>
              <a:rPr lang="en-GB" altLang="en-US" dirty="0"/>
              <a:t>What if even after I have applied the additional control measures it is still not LOW risk?</a:t>
            </a:r>
          </a:p>
        </p:txBody>
      </p:sp>
      <p:sp>
        <p:nvSpPr>
          <p:cNvPr id="20483" name="Rectangle 3">
            <a:extLst>
              <a:ext uri="{FF2B5EF4-FFF2-40B4-BE49-F238E27FC236}">
                <a16:creationId xmlns:a16="http://schemas.microsoft.com/office/drawing/2014/main" id="{653E9B54-9767-4C5A-AA5E-EC30BE6E86C9}"/>
              </a:ext>
            </a:extLst>
          </p:cNvPr>
          <p:cNvSpPr>
            <a:spLocks noGrp="1" noChangeArrowheads="1"/>
          </p:cNvSpPr>
          <p:nvPr>
            <p:ph type="body" idx="1"/>
          </p:nvPr>
        </p:nvSpPr>
        <p:spPr>
          <a:xfrm>
            <a:off x="433918" y="1622323"/>
            <a:ext cx="5491753" cy="4902301"/>
          </a:xfrm>
        </p:spPr>
        <p:txBody>
          <a:bodyPr/>
          <a:lstStyle/>
          <a:p>
            <a:endParaRPr lang="en-GB" altLang="en-US" dirty="0"/>
          </a:p>
          <a:p>
            <a:pPr marL="0" indent="0">
              <a:buNone/>
            </a:pPr>
            <a:endParaRPr lang="en-GB" altLang="en-US" sz="2800" dirty="0"/>
          </a:p>
          <a:p>
            <a:r>
              <a:rPr lang="en-GB" altLang="en-US" sz="2800" dirty="0"/>
              <a:t>If unsure about anything </a:t>
            </a:r>
          </a:p>
          <a:p>
            <a:pPr marL="0" indent="0">
              <a:buNone/>
            </a:pPr>
            <a:endParaRPr lang="en-GB" altLang="en-US" sz="2800" dirty="0"/>
          </a:p>
          <a:p>
            <a:pPr marL="0" indent="0">
              <a:buNone/>
            </a:pPr>
            <a:r>
              <a:rPr lang="en-GB" altLang="en-US" sz="2800" dirty="0"/>
              <a:t>or </a:t>
            </a:r>
          </a:p>
          <a:p>
            <a:pPr marL="0" indent="0">
              <a:buNone/>
            </a:pPr>
            <a:endParaRPr lang="en-GB" altLang="en-US" sz="2800" dirty="0"/>
          </a:p>
          <a:p>
            <a:r>
              <a:rPr lang="en-GB" altLang="en-US" sz="2800" dirty="0"/>
              <a:t>you cannot get the risk to LOW </a:t>
            </a:r>
          </a:p>
          <a:p>
            <a:pPr marL="0" indent="0">
              <a:buNone/>
            </a:pPr>
            <a:endParaRPr lang="en-GB" altLang="en-US" sz="2800" dirty="0"/>
          </a:p>
          <a:p>
            <a:pPr marL="0" indent="0" algn="ctr">
              <a:buNone/>
            </a:pPr>
            <a:r>
              <a:rPr lang="en-GB" altLang="en-US" sz="3200" b="1" dirty="0"/>
              <a:t>Contact your supervisor. </a:t>
            </a:r>
          </a:p>
          <a:p>
            <a:pPr marL="719138" lvl="2" indent="0">
              <a:buNone/>
            </a:pPr>
            <a:endParaRPr lang="en-GB" altLang="en-US" sz="2200" dirty="0"/>
          </a:p>
          <a:p>
            <a:pPr lvl="2"/>
            <a:endParaRPr lang="en-GB" altLang="en-US" sz="2200" dirty="0"/>
          </a:p>
        </p:txBody>
      </p:sp>
      <p:pic>
        <p:nvPicPr>
          <p:cNvPr id="2" name="Picture 1">
            <a:extLst>
              <a:ext uri="{FF2B5EF4-FFF2-40B4-BE49-F238E27FC236}">
                <a16:creationId xmlns:a16="http://schemas.microsoft.com/office/drawing/2014/main" id="{8B50FF0E-F94B-4A7F-A4E4-8A1F24B552D0}"/>
              </a:ext>
            </a:extLst>
          </p:cNvPr>
          <p:cNvPicPr>
            <a:picLocks noChangeAspect="1"/>
          </p:cNvPicPr>
          <p:nvPr/>
        </p:nvPicPr>
        <p:blipFill>
          <a:blip r:embed="rId5"/>
          <a:stretch>
            <a:fillRect/>
          </a:stretch>
        </p:blipFill>
        <p:spPr>
          <a:xfrm>
            <a:off x="6955261" y="1041300"/>
            <a:ext cx="3497299" cy="5015276"/>
          </a:xfrm>
          <a:prstGeom prst="rect">
            <a:avLst/>
          </a:prstGeom>
        </p:spPr>
      </p:pic>
      <p:pic>
        <p:nvPicPr>
          <p:cNvPr id="3" name="Audio 2">
            <a:hlinkClick r:id="" action="ppaction://media"/>
            <a:extLst>
              <a:ext uri="{FF2B5EF4-FFF2-40B4-BE49-F238E27FC236}">
                <a16:creationId xmlns:a16="http://schemas.microsoft.com/office/drawing/2014/main" id="{BBA6097B-B178-417D-9FE6-F0F08C348A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70791260"/>
      </p:ext>
    </p:extLst>
  </p:cSld>
  <p:clrMapOvr>
    <a:masterClrMapping/>
  </p:clrMapOvr>
  <mc:AlternateContent xmlns:mc="http://schemas.openxmlformats.org/markup-compatibility/2006" xmlns:p14="http://schemas.microsoft.com/office/powerpoint/2010/main">
    <mc:Choice Requires="p14">
      <p:transition spd="slow" p14:dur="2000" advTm="19442"/>
    </mc:Choice>
    <mc:Fallback xmlns="">
      <p:transition spd="slow" advTm="19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3DAE03B-749C-4EC6-985F-118FDACF1CB1}"/>
              </a:ext>
            </a:extLst>
          </p:cNvPr>
          <p:cNvSpPr>
            <a:spLocks noGrp="1" noChangeArrowheads="1"/>
          </p:cNvSpPr>
          <p:nvPr>
            <p:ph type="title"/>
          </p:nvPr>
        </p:nvSpPr>
        <p:spPr/>
        <p:txBody>
          <a:bodyPr/>
          <a:lstStyle/>
          <a:p>
            <a:r>
              <a:rPr lang="en-GB" altLang="en-US" dirty="0"/>
              <a:t>Discussion </a:t>
            </a:r>
          </a:p>
        </p:txBody>
      </p:sp>
      <p:sp>
        <p:nvSpPr>
          <p:cNvPr id="43011" name="Rectangle 3">
            <a:extLst>
              <a:ext uri="{FF2B5EF4-FFF2-40B4-BE49-F238E27FC236}">
                <a16:creationId xmlns:a16="http://schemas.microsoft.com/office/drawing/2014/main" id="{EE3BB9BA-15AB-432B-B2F7-421F443694FB}"/>
              </a:ext>
            </a:extLst>
          </p:cNvPr>
          <p:cNvSpPr>
            <a:spLocks noGrp="1" noChangeArrowheads="1"/>
          </p:cNvSpPr>
          <p:nvPr>
            <p:ph type="body" idx="1"/>
          </p:nvPr>
        </p:nvSpPr>
        <p:spPr/>
        <p:txBody>
          <a:bodyPr/>
          <a:lstStyle/>
          <a:p>
            <a:endParaRPr lang="en-GB" altLang="en-US" dirty="0"/>
          </a:p>
          <a:p>
            <a:r>
              <a:rPr lang="en-GB" altLang="en-US" dirty="0"/>
              <a:t>Now you have completed your Lift Truck – Stop and Think</a:t>
            </a:r>
          </a:p>
          <a:p>
            <a:endParaRPr lang="en-GB" altLang="en-US" dirty="0"/>
          </a:p>
          <a:p>
            <a:r>
              <a:rPr lang="en-GB" altLang="en-US" dirty="0"/>
              <a:t>Discuss your assessment and the recommended controls with the others in this this training group or discuss it with your supervisor </a:t>
            </a:r>
          </a:p>
          <a:p>
            <a:endParaRPr lang="en-GB" altLang="en-US" dirty="0"/>
          </a:p>
          <a:p>
            <a:r>
              <a:rPr lang="en-GB" sz="2400" dirty="0"/>
              <a:t>When everyone has done this press the continue button move on</a:t>
            </a:r>
          </a:p>
          <a:p>
            <a:endParaRPr lang="en-GB" altLang="en-US" dirty="0"/>
          </a:p>
          <a:p>
            <a:endParaRPr lang="en-GB" altLang="en-US" dirty="0"/>
          </a:p>
        </p:txBody>
      </p:sp>
      <p:sp>
        <p:nvSpPr>
          <p:cNvPr id="4" name="TextBox 3">
            <a:hlinkClick r:id="" action="ppaction://hlinkshowjump?jump=nextslide"/>
            <a:extLst>
              <a:ext uri="{FF2B5EF4-FFF2-40B4-BE49-F238E27FC236}">
                <a16:creationId xmlns:a16="http://schemas.microsoft.com/office/drawing/2014/main" id="{35AD27E6-BF65-45F8-87BE-76D1CBE0FB42}"/>
              </a:ext>
            </a:extLst>
          </p:cNvPr>
          <p:cNvSpPr txBox="1"/>
          <p:nvPr/>
        </p:nvSpPr>
        <p:spPr>
          <a:xfrm>
            <a:off x="4563533" y="5296853"/>
            <a:ext cx="3064933" cy="584775"/>
          </a:xfrm>
          <a:prstGeom prst="rect">
            <a:avLst/>
          </a:prstGeom>
          <a:solidFill>
            <a:srgbClr val="E6E2DD"/>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solidFill>
                  <a:srgbClr val="2A3692"/>
                </a:solidFill>
              </a:rPr>
              <a:t>CONTINUE</a:t>
            </a:r>
          </a:p>
        </p:txBody>
      </p:sp>
      <p:pic>
        <p:nvPicPr>
          <p:cNvPr id="3" name="Audio 2">
            <a:hlinkClick r:id="" action="ppaction://media"/>
            <a:extLst>
              <a:ext uri="{FF2B5EF4-FFF2-40B4-BE49-F238E27FC236}">
                <a16:creationId xmlns:a16="http://schemas.microsoft.com/office/drawing/2014/main" id="{E7283F67-F1BD-4588-A9F3-A42A531790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18000"/>
                                  </p:stCondLst>
                                  <p:childTnLst>
                                    <p:set>
                                      <p:cBhvr>
                                        <p:cTn id="9" dur="1" fill="hold">
                                          <p:stCondLst>
                                            <p:cond delay="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75252-7558-479C-A491-C39462DF08A3}"/>
              </a:ext>
            </a:extLst>
          </p:cNvPr>
          <p:cNvSpPr>
            <a:spLocks noGrp="1"/>
          </p:cNvSpPr>
          <p:nvPr>
            <p:ph type="title"/>
          </p:nvPr>
        </p:nvSpPr>
        <p:spPr/>
        <p:txBody>
          <a:bodyPr/>
          <a:lstStyle/>
          <a:p>
            <a:r>
              <a:rPr lang="en-GB" dirty="0"/>
              <a:t>What should I do with my completed Lift Truck – Stop and Think assessments?</a:t>
            </a:r>
          </a:p>
        </p:txBody>
      </p:sp>
      <p:sp>
        <p:nvSpPr>
          <p:cNvPr id="3" name="Content Placeholder 2">
            <a:extLst>
              <a:ext uri="{FF2B5EF4-FFF2-40B4-BE49-F238E27FC236}">
                <a16:creationId xmlns:a16="http://schemas.microsoft.com/office/drawing/2014/main" id="{D2B08705-6362-48E2-B1B3-78438FB219E6}"/>
              </a:ext>
            </a:extLst>
          </p:cNvPr>
          <p:cNvSpPr>
            <a:spLocks noGrp="1"/>
          </p:cNvSpPr>
          <p:nvPr>
            <p:ph idx="1"/>
          </p:nvPr>
        </p:nvSpPr>
        <p:spPr/>
        <p:txBody>
          <a:bodyPr/>
          <a:lstStyle/>
          <a:p>
            <a:endParaRPr lang="en-GB" dirty="0"/>
          </a:p>
          <a:p>
            <a:r>
              <a:rPr lang="en-GB" dirty="0"/>
              <a:t>You should hand your completed Lift Truck – Stop and Think assessments to your supervisor.</a:t>
            </a:r>
          </a:p>
          <a:p>
            <a:endParaRPr lang="en-GB" dirty="0"/>
          </a:p>
          <a:p>
            <a:r>
              <a:rPr lang="en-GB" dirty="0"/>
              <a:t>They will review them before passing onto the site office to be kept </a:t>
            </a:r>
          </a:p>
          <a:p>
            <a:endParaRPr lang="en-GB" dirty="0"/>
          </a:p>
          <a:p>
            <a:r>
              <a:rPr lang="en-GB" dirty="0"/>
              <a:t>Each site reports weekly the number of Lift Stop – Stop and Thinks done as part of their weekly SHE return</a:t>
            </a:r>
          </a:p>
          <a:p>
            <a:endParaRPr lang="en-GB" dirty="0"/>
          </a:p>
          <a:p>
            <a:r>
              <a:rPr lang="en-GB" dirty="0"/>
              <a:t>If the same task is repeatedly having a Lift Truck – Stop and Thank assessment then your supervisor will undertake a full level 2 risk assessment and develop a SSOW</a:t>
            </a:r>
          </a:p>
          <a:p>
            <a:endParaRPr lang="en-GB" dirty="0"/>
          </a:p>
          <a:p>
            <a:endParaRPr lang="en-GB" dirty="0"/>
          </a:p>
        </p:txBody>
      </p:sp>
      <p:pic>
        <p:nvPicPr>
          <p:cNvPr id="5" name="Audio 4">
            <a:hlinkClick r:id="" action="ppaction://media"/>
            <a:extLst>
              <a:ext uri="{FF2B5EF4-FFF2-40B4-BE49-F238E27FC236}">
                <a16:creationId xmlns:a16="http://schemas.microsoft.com/office/drawing/2014/main" id="{91EC0E79-BED9-44FF-BEC8-EEE8B25328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62666459"/>
      </p:ext>
    </p:extLst>
  </p:cSld>
  <p:clrMapOvr>
    <a:masterClrMapping/>
  </p:clrMapOvr>
  <mc:AlternateContent xmlns:mc="http://schemas.openxmlformats.org/markup-compatibility/2006" xmlns:p14="http://schemas.microsoft.com/office/powerpoint/2010/main">
    <mc:Choice Requires="p14">
      <p:transition spd="slow" p14:dur="2000" advTm="36984"/>
    </mc:Choice>
    <mc:Fallback xmlns="">
      <p:transition spd="slow" advTm="36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3DAE03B-749C-4EC6-985F-118FDACF1CB1}"/>
              </a:ext>
            </a:extLst>
          </p:cNvPr>
          <p:cNvSpPr>
            <a:spLocks noGrp="1" noChangeArrowheads="1"/>
          </p:cNvSpPr>
          <p:nvPr>
            <p:ph type="title"/>
          </p:nvPr>
        </p:nvSpPr>
        <p:spPr/>
        <p:txBody>
          <a:bodyPr/>
          <a:lstStyle/>
          <a:p>
            <a:r>
              <a:rPr lang="en-GB" altLang="en-US" dirty="0"/>
              <a:t>Conclusion</a:t>
            </a:r>
          </a:p>
        </p:txBody>
      </p:sp>
      <p:sp>
        <p:nvSpPr>
          <p:cNvPr id="43011" name="Rectangle 3">
            <a:extLst>
              <a:ext uri="{FF2B5EF4-FFF2-40B4-BE49-F238E27FC236}">
                <a16:creationId xmlns:a16="http://schemas.microsoft.com/office/drawing/2014/main" id="{EE3BB9BA-15AB-432B-B2F7-421F443694FB}"/>
              </a:ext>
            </a:extLst>
          </p:cNvPr>
          <p:cNvSpPr>
            <a:spLocks noGrp="1" noChangeArrowheads="1"/>
          </p:cNvSpPr>
          <p:nvPr>
            <p:ph type="body" idx="1"/>
          </p:nvPr>
        </p:nvSpPr>
        <p:spPr/>
        <p:txBody>
          <a:bodyPr/>
          <a:lstStyle/>
          <a:p>
            <a:r>
              <a:rPr lang="en-GB" altLang="en-US" sz="2800" dirty="0"/>
              <a:t>So use your Lift Truck   Stop and Think whenever things are different to normal routine task such as</a:t>
            </a:r>
          </a:p>
          <a:p>
            <a:endParaRPr lang="en-GB" altLang="en-US" dirty="0"/>
          </a:p>
          <a:p>
            <a:pPr lvl="1"/>
            <a:r>
              <a:rPr lang="en-GB" altLang="en-US" sz="2400" dirty="0"/>
              <a:t>Different truck or unusual load</a:t>
            </a:r>
          </a:p>
          <a:p>
            <a:pPr lvl="1"/>
            <a:r>
              <a:rPr lang="en-GB" altLang="en-US" sz="2400" dirty="0"/>
              <a:t>Where there isn’t an existing RA/SSOW available</a:t>
            </a:r>
          </a:p>
          <a:p>
            <a:pPr lvl="1"/>
            <a:r>
              <a:rPr lang="en-GB" altLang="en-US" sz="2400" dirty="0"/>
              <a:t>Working in a restricted or tight area</a:t>
            </a:r>
          </a:p>
          <a:p>
            <a:pPr lvl="1"/>
            <a:r>
              <a:rPr lang="en-GB" altLang="en-US" sz="2400" dirty="0"/>
              <a:t>Where other activities may be being undertaken in the same area</a:t>
            </a:r>
          </a:p>
          <a:p>
            <a:pPr lvl="1"/>
            <a:r>
              <a:rPr lang="en-GB" altLang="en-US" sz="2400" dirty="0"/>
              <a:t>When you are unsure</a:t>
            </a:r>
          </a:p>
          <a:p>
            <a:pPr lvl="1"/>
            <a:endParaRPr lang="en-GB" altLang="en-US" sz="2400" dirty="0"/>
          </a:p>
          <a:p>
            <a:r>
              <a:rPr lang="en-GB" altLang="en-US" sz="2800" dirty="0"/>
              <a:t>It won’t take long to consider the hazards, assess the risks and identify any additional controls</a:t>
            </a:r>
          </a:p>
          <a:p>
            <a:endParaRPr lang="en-GB" altLang="en-US" dirty="0"/>
          </a:p>
          <a:p>
            <a:endParaRPr lang="en-GB" altLang="en-US" dirty="0"/>
          </a:p>
          <a:p>
            <a:endParaRPr lang="en-GB" altLang="en-US" dirty="0"/>
          </a:p>
        </p:txBody>
      </p:sp>
      <p:pic>
        <p:nvPicPr>
          <p:cNvPr id="2" name="Audio 1">
            <a:hlinkClick r:id="" action="ppaction://media"/>
            <a:extLst>
              <a:ext uri="{FF2B5EF4-FFF2-40B4-BE49-F238E27FC236}">
                <a16:creationId xmlns:a16="http://schemas.microsoft.com/office/drawing/2014/main" id="{251C0396-8A52-4126-B438-296BFB6023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82070031"/>
      </p:ext>
    </p:extLst>
  </p:cSld>
  <p:clrMapOvr>
    <a:masterClrMapping/>
  </p:clrMapOvr>
  <mc:AlternateContent xmlns:mc="http://schemas.openxmlformats.org/markup-compatibility/2006" xmlns:p14="http://schemas.microsoft.com/office/powerpoint/2010/main">
    <mc:Choice Requires="p14">
      <p:transition spd="slow" p14:dur="2000" advTm="35422"/>
    </mc:Choice>
    <mc:Fallback xmlns="">
      <p:transition spd="slow" advTm="35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3DAE03B-749C-4EC6-985F-118FDACF1CB1}"/>
              </a:ext>
            </a:extLst>
          </p:cNvPr>
          <p:cNvSpPr>
            <a:spLocks noGrp="1" noChangeArrowheads="1"/>
          </p:cNvSpPr>
          <p:nvPr>
            <p:ph type="title"/>
          </p:nvPr>
        </p:nvSpPr>
        <p:spPr/>
        <p:txBody>
          <a:bodyPr/>
          <a:lstStyle/>
          <a:p>
            <a:r>
              <a:rPr lang="en-GB" altLang="en-US" dirty="0"/>
              <a:t>Conclusion</a:t>
            </a:r>
          </a:p>
        </p:txBody>
      </p:sp>
      <p:sp>
        <p:nvSpPr>
          <p:cNvPr id="43011" name="Rectangle 3">
            <a:extLst>
              <a:ext uri="{FF2B5EF4-FFF2-40B4-BE49-F238E27FC236}">
                <a16:creationId xmlns:a16="http://schemas.microsoft.com/office/drawing/2014/main" id="{EE3BB9BA-15AB-432B-B2F7-421F443694FB}"/>
              </a:ext>
            </a:extLst>
          </p:cNvPr>
          <p:cNvSpPr>
            <a:spLocks noGrp="1" noChangeArrowheads="1"/>
          </p:cNvSpPr>
          <p:nvPr>
            <p:ph type="body" idx="1"/>
          </p:nvPr>
        </p:nvSpPr>
        <p:spPr/>
        <p:txBody>
          <a:bodyPr/>
          <a:lstStyle/>
          <a:p>
            <a:r>
              <a:rPr lang="en-GB" altLang="en-US" sz="3200" dirty="0"/>
              <a:t>So use your Lift Truck Stop and Think</a:t>
            </a:r>
          </a:p>
          <a:p>
            <a:endParaRPr lang="en-GB" altLang="en-US" sz="3200" dirty="0"/>
          </a:p>
          <a:p>
            <a:r>
              <a:rPr lang="en-GB" altLang="en-US" sz="3200" dirty="0"/>
              <a:t>It keeps you and others safe. </a:t>
            </a:r>
          </a:p>
          <a:p>
            <a:endParaRPr lang="en-GB" altLang="en-US" sz="3200" dirty="0"/>
          </a:p>
          <a:p>
            <a:r>
              <a:rPr lang="en-GB" altLang="en-US" sz="3200" dirty="0"/>
              <a:t>It will help you spot the risks you have not considered before. </a:t>
            </a:r>
          </a:p>
          <a:p>
            <a:endParaRPr lang="en-GB" altLang="en-US" dirty="0"/>
          </a:p>
          <a:p>
            <a:endParaRPr lang="en-GB" altLang="en-US" dirty="0"/>
          </a:p>
          <a:p>
            <a:r>
              <a:rPr lang="en-GB" altLang="en-US" sz="4400" dirty="0"/>
              <a:t>IF IN DOUBT STOP AND ASK </a:t>
            </a:r>
          </a:p>
        </p:txBody>
      </p:sp>
      <p:pic>
        <p:nvPicPr>
          <p:cNvPr id="3" name="Audio 2">
            <a:hlinkClick r:id="" action="ppaction://media"/>
            <a:extLst>
              <a:ext uri="{FF2B5EF4-FFF2-40B4-BE49-F238E27FC236}">
                <a16:creationId xmlns:a16="http://schemas.microsoft.com/office/drawing/2014/main" id="{C291B34B-D52A-45E9-8792-6E7DD15E18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35625758"/>
      </p:ext>
    </p:extLst>
  </p:cSld>
  <p:clrMapOvr>
    <a:masterClrMapping/>
  </p:clrMapOvr>
  <mc:AlternateContent xmlns:mc="http://schemas.openxmlformats.org/markup-compatibility/2006" xmlns:p14="http://schemas.microsoft.com/office/powerpoint/2010/main">
    <mc:Choice Requires="p14">
      <p:transition spd="slow" p14:dur="2000" advTm="16211"/>
    </mc:Choice>
    <mc:Fallback xmlns="">
      <p:transition spd="slow" advTm="16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3DAE03B-749C-4EC6-985F-118FDACF1CB1}"/>
              </a:ext>
            </a:extLst>
          </p:cNvPr>
          <p:cNvSpPr>
            <a:spLocks noGrp="1" noChangeArrowheads="1"/>
          </p:cNvSpPr>
          <p:nvPr>
            <p:ph type="title"/>
          </p:nvPr>
        </p:nvSpPr>
        <p:spPr/>
        <p:txBody>
          <a:bodyPr/>
          <a:lstStyle/>
          <a:p>
            <a:endParaRPr lang="en-GB" altLang="en-US" dirty="0"/>
          </a:p>
        </p:txBody>
      </p:sp>
      <p:sp>
        <p:nvSpPr>
          <p:cNvPr id="43011" name="Rectangle 3">
            <a:extLst>
              <a:ext uri="{FF2B5EF4-FFF2-40B4-BE49-F238E27FC236}">
                <a16:creationId xmlns:a16="http://schemas.microsoft.com/office/drawing/2014/main" id="{EE3BB9BA-15AB-432B-B2F7-421F443694FB}"/>
              </a:ext>
            </a:extLst>
          </p:cNvPr>
          <p:cNvSpPr>
            <a:spLocks noGrp="1" noChangeArrowheads="1"/>
          </p:cNvSpPr>
          <p:nvPr>
            <p:ph type="body" idx="1"/>
          </p:nvPr>
        </p:nvSpPr>
        <p:spPr/>
        <p:txBody>
          <a:bodyPr/>
          <a:lstStyle/>
          <a:p>
            <a:endParaRPr lang="en-GB" altLang="en-US" dirty="0"/>
          </a:p>
          <a:p>
            <a:pPr marL="0" indent="0" algn="ctr">
              <a:buNone/>
            </a:pPr>
            <a:r>
              <a:rPr lang="en-GB" altLang="en-US" sz="4400" dirty="0">
                <a:solidFill>
                  <a:srgbClr val="0070C0"/>
                </a:solidFill>
              </a:rPr>
              <a:t>Thank you for your time. </a:t>
            </a:r>
          </a:p>
          <a:p>
            <a:pPr marL="0" indent="0" algn="ctr">
              <a:buNone/>
            </a:pPr>
            <a:endParaRPr lang="en-GB" altLang="en-US" sz="4400" dirty="0">
              <a:solidFill>
                <a:srgbClr val="0070C0"/>
              </a:solidFill>
            </a:endParaRPr>
          </a:p>
          <a:p>
            <a:pPr marL="0" indent="0" algn="ctr">
              <a:buNone/>
            </a:pPr>
            <a:endParaRPr lang="en-GB" altLang="en-US" sz="4400" dirty="0">
              <a:solidFill>
                <a:srgbClr val="0070C0"/>
              </a:solidFill>
            </a:endParaRPr>
          </a:p>
          <a:p>
            <a:pPr marL="0" indent="0" algn="ctr">
              <a:buNone/>
            </a:pPr>
            <a:r>
              <a:rPr lang="en-GB" altLang="en-US" sz="4400" dirty="0">
                <a:solidFill>
                  <a:srgbClr val="0070C0"/>
                </a:solidFill>
              </a:rPr>
              <a:t>Any Questions ? </a:t>
            </a:r>
          </a:p>
        </p:txBody>
      </p:sp>
      <p:pic>
        <p:nvPicPr>
          <p:cNvPr id="2" name="Audio 1">
            <a:hlinkClick r:id="" action="ppaction://media"/>
            <a:extLst>
              <a:ext uri="{FF2B5EF4-FFF2-40B4-BE49-F238E27FC236}">
                <a16:creationId xmlns:a16="http://schemas.microsoft.com/office/drawing/2014/main" id="{7589A9EF-D307-4F1E-9B0B-F8EA61E29F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7810990"/>
      </p:ext>
    </p:extLst>
  </p:cSld>
  <p:clrMapOvr>
    <a:masterClrMapping/>
  </p:clrMapOvr>
  <mc:AlternateContent xmlns:mc="http://schemas.openxmlformats.org/markup-compatibility/2006" xmlns:p14="http://schemas.microsoft.com/office/powerpoint/2010/main">
    <mc:Choice Requires="p14">
      <p:transition spd="slow" p14:dur="2000" advTm="13657"/>
    </mc:Choice>
    <mc:Fallback xmlns="">
      <p:transition spd="slow" advTm="13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BC92573-7E0B-4F46-A97F-5CC19CF4B648}"/>
              </a:ext>
            </a:extLst>
          </p:cNvPr>
          <p:cNvSpPr>
            <a:spLocks noGrp="1" noChangeArrowheads="1"/>
          </p:cNvSpPr>
          <p:nvPr>
            <p:ph type="title"/>
          </p:nvPr>
        </p:nvSpPr>
        <p:spPr/>
        <p:txBody>
          <a:bodyPr/>
          <a:lstStyle/>
          <a:p>
            <a:r>
              <a:rPr lang="en-GB" altLang="en-US" dirty="0"/>
              <a:t>Why a Lift Truck – Stop and Think?</a:t>
            </a:r>
          </a:p>
        </p:txBody>
      </p:sp>
      <p:sp>
        <p:nvSpPr>
          <p:cNvPr id="7171" name="Rectangle 3">
            <a:extLst>
              <a:ext uri="{FF2B5EF4-FFF2-40B4-BE49-F238E27FC236}">
                <a16:creationId xmlns:a16="http://schemas.microsoft.com/office/drawing/2014/main" id="{FB7B950E-9916-454B-A769-E6224A098CA8}"/>
              </a:ext>
            </a:extLst>
          </p:cNvPr>
          <p:cNvSpPr>
            <a:spLocks noGrp="1" noChangeArrowheads="1"/>
          </p:cNvSpPr>
          <p:nvPr>
            <p:ph type="body" idx="1"/>
          </p:nvPr>
        </p:nvSpPr>
        <p:spPr>
          <a:xfrm>
            <a:off x="433918" y="1268759"/>
            <a:ext cx="6200148" cy="5255865"/>
          </a:xfrm>
        </p:spPr>
        <p:txBody>
          <a:bodyPr/>
          <a:lstStyle/>
          <a:p>
            <a:endParaRPr lang="en-GB" altLang="en-US" dirty="0"/>
          </a:p>
          <a:p>
            <a:r>
              <a:rPr lang="en-GB" altLang="en-US" dirty="0"/>
              <a:t>Because sometimes we need to undertake unusual or non-routine lifts of items or equipment </a:t>
            </a:r>
          </a:p>
          <a:p>
            <a:endParaRPr lang="en-GB" altLang="en-US" dirty="0"/>
          </a:p>
          <a:p>
            <a:r>
              <a:rPr lang="en-GB" altLang="en-US" dirty="0"/>
              <a:t>Because you’re the expert in that task - you can write down what you know happens &amp; what you need to make it safe</a:t>
            </a:r>
          </a:p>
        </p:txBody>
      </p:sp>
      <p:pic>
        <p:nvPicPr>
          <p:cNvPr id="3" name="Picture 2">
            <a:extLst>
              <a:ext uri="{FF2B5EF4-FFF2-40B4-BE49-F238E27FC236}">
                <a16:creationId xmlns:a16="http://schemas.microsoft.com/office/drawing/2014/main" id="{33451C5E-C85F-4BCF-9B2C-50D59FB3D944}"/>
              </a:ext>
            </a:extLst>
          </p:cNvPr>
          <p:cNvPicPr>
            <a:picLocks noChangeAspect="1"/>
          </p:cNvPicPr>
          <p:nvPr/>
        </p:nvPicPr>
        <p:blipFill>
          <a:blip r:embed="rId6"/>
          <a:stretch>
            <a:fillRect/>
          </a:stretch>
        </p:blipFill>
        <p:spPr>
          <a:xfrm>
            <a:off x="6634066" y="1218067"/>
            <a:ext cx="3790094" cy="5570410"/>
          </a:xfrm>
          <a:prstGeom prst="rect">
            <a:avLst/>
          </a:prstGeom>
        </p:spPr>
      </p:pic>
      <p:pic>
        <p:nvPicPr>
          <p:cNvPr id="2" name="Audio 1">
            <a:hlinkClick r:id="" action="ppaction://media"/>
            <a:extLst>
              <a:ext uri="{FF2B5EF4-FFF2-40B4-BE49-F238E27FC236}">
                <a16:creationId xmlns:a16="http://schemas.microsoft.com/office/drawing/2014/main" id="{A029F501-E613-4D2C-9375-E1609A9CBCA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02072545"/>
      </p:ext>
    </p:extLst>
  </p:cSld>
  <p:clrMapOvr>
    <a:masterClrMapping/>
  </p:clrMapOvr>
  <mc:AlternateContent xmlns:mc="http://schemas.openxmlformats.org/markup-compatibility/2006" xmlns:p14="http://schemas.microsoft.com/office/powerpoint/2010/main">
    <mc:Choice Requires="p14">
      <p:transition spd="slow" p14:dur="2000" advClick="0" advTm="24011"/>
    </mc:Choice>
    <mc:Fallback xmlns="">
      <p:transition spd="slow" advClick="0" advTm="24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BC92573-7E0B-4F46-A97F-5CC19CF4B648}"/>
              </a:ext>
            </a:extLst>
          </p:cNvPr>
          <p:cNvSpPr>
            <a:spLocks noGrp="1" noChangeArrowheads="1"/>
          </p:cNvSpPr>
          <p:nvPr>
            <p:ph type="title"/>
          </p:nvPr>
        </p:nvSpPr>
        <p:spPr/>
        <p:txBody>
          <a:bodyPr/>
          <a:lstStyle/>
          <a:p>
            <a:r>
              <a:rPr lang="en-GB" altLang="en-US" dirty="0"/>
              <a:t>Why a Lift Truck – Stop and Think?</a:t>
            </a:r>
          </a:p>
        </p:txBody>
      </p:sp>
      <p:sp>
        <p:nvSpPr>
          <p:cNvPr id="7171" name="Rectangle 3">
            <a:extLst>
              <a:ext uri="{FF2B5EF4-FFF2-40B4-BE49-F238E27FC236}">
                <a16:creationId xmlns:a16="http://schemas.microsoft.com/office/drawing/2014/main" id="{FB7B950E-9916-454B-A769-E6224A098CA8}"/>
              </a:ext>
            </a:extLst>
          </p:cNvPr>
          <p:cNvSpPr>
            <a:spLocks noGrp="1" noChangeArrowheads="1"/>
          </p:cNvSpPr>
          <p:nvPr>
            <p:ph type="body" idx="1"/>
          </p:nvPr>
        </p:nvSpPr>
        <p:spPr>
          <a:xfrm>
            <a:off x="433918" y="1268759"/>
            <a:ext cx="6200148" cy="5255865"/>
          </a:xfrm>
        </p:spPr>
        <p:txBody>
          <a:bodyPr/>
          <a:lstStyle/>
          <a:p>
            <a:r>
              <a:rPr lang="en-GB" altLang="en-US" dirty="0"/>
              <a:t>19% of all fatal Injuries in the Minerals industry are due to the fatal 6 category - Workplace Transport and Pedestrian interface</a:t>
            </a:r>
          </a:p>
          <a:p>
            <a:endParaRPr lang="en-GB" altLang="en-US" dirty="0"/>
          </a:p>
          <a:p>
            <a:r>
              <a:rPr lang="en-GB" altLang="en-US" dirty="0"/>
              <a:t>No-one wants you to get hurt, and you don’t want your colleagues to get hurt either</a:t>
            </a:r>
          </a:p>
          <a:p>
            <a:endParaRPr lang="en-GB" altLang="en-US" dirty="0"/>
          </a:p>
          <a:p>
            <a:r>
              <a:rPr lang="en-GB" altLang="en-US" dirty="0"/>
              <a:t>Damage to fixed or mobile plant, buildings and products all cost us time and money – both as operatives and the company</a:t>
            </a:r>
          </a:p>
        </p:txBody>
      </p:sp>
      <p:pic>
        <p:nvPicPr>
          <p:cNvPr id="3" name="Picture 2">
            <a:extLst>
              <a:ext uri="{FF2B5EF4-FFF2-40B4-BE49-F238E27FC236}">
                <a16:creationId xmlns:a16="http://schemas.microsoft.com/office/drawing/2014/main" id="{33451C5E-C85F-4BCF-9B2C-50D59FB3D944}"/>
              </a:ext>
            </a:extLst>
          </p:cNvPr>
          <p:cNvPicPr>
            <a:picLocks noChangeAspect="1"/>
          </p:cNvPicPr>
          <p:nvPr/>
        </p:nvPicPr>
        <p:blipFill>
          <a:blip r:embed="rId6"/>
          <a:stretch>
            <a:fillRect/>
          </a:stretch>
        </p:blipFill>
        <p:spPr>
          <a:xfrm>
            <a:off x="6634066" y="1218067"/>
            <a:ext cx="3790094" cy="5570410"/>
          </a:xfrm>
          <a:prstGeom prst="rect">
            <a:avLst/>
          </a:prstGeom>
        </p:spPr>
      </p:pic>
      <p:pic>
        <p:nvPicPr>
          <p:cNvPr id="2" name="Audio 1">
            <a:hlinkClick r:id="" action="ppaction://media"/>
            <a:extLst>
              <a:ext uri="{FF2B5EF4-FFF2-40B4-BE49-F238E27FC236}">
                <a16:creationId xmlns:a16="http://schemas.microsoft.com/office/drawing/2014/main" id="{C9915B72-05D1-48B3-8324-CEB86E0832F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1047"/>
    </mc:Choice>
    <mc:Fallback xmlns="">
      <p:transition spd="slow" advTm="31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CAEEB5D-4E6C-4C6F-9E72-EECB8CB0AA10}"/>
              </a:ext>
            </a:extLst>
          </p:cNvPr>
          <p:cNvSpPr>
            <a:spLocks noGrp="1" noChangeArrowheads="1"/>
          </p:cNvSpPr>
          <p:nvPr>
            <p:ph type="title"/>
          </p:nvPr>
        </p:nvSpPr>
        <p:spPr/>
        <p:txBody>
          <a:bodyPr/>
          <a:lstStyle/>
          <a:p>
            <a:r>
              <a:rPr lang="en-GB" altLang="en-US"/>
              <a:t>When should we do one?</a:t>
            </a:r>
          </a:p>
        </p:txBody>
      </p:sp>
      <p:sp>
        <p:nvSpPr>
          <p:cNvPr id="8195" name="Rectangle 3">
            <a:extLst>
              <a:ext uri="{FF2B5EF4-FFF2-40B4-BE49-F238E27FC236}">
                <a16:creationId xmlns:a16="http://schemas.microsoft.com/office/drawing/2014/main" id="{F21226F0-2FC8-4525-8B90-2D1649670CE7}"/>
              </a:ext>
            </a:extLst>
          </p:cNvPr>
          <p:cNvSpPr>
            <a:spLocks noGrp="1" noChangeArrowheads="1"/>
          </p:cNvSpPr>
          <p:nvPr>
            <p:ph type="body" idx="1"/>
          </p:nvPr>
        </p:nvSpPr>
        <p:spPr/>
        <p:txBody>
          <a:bodyPr/>
          <a:lstStyle/>
          <a:p>
            <a:r>
              <a:rPr lang="en-GB" altLang="en-US" dirty="0"/>
              <a:t>All routine tasks should already have a Level 2 risk assessment</a:t>
            </a:r>
          </a:p>
          <a:p>
            <a:r>
              <a:rPr lang="en-GB" altLang="en-US" dirty="0"/>
              <a:t>As a trained, competent and authorised lift truck user, you have been trained in the routine lifts that you undertake</a:t>
            </a:r>
          </a:p>
          <a:p>
            <a:r>
              <a:rPr lang="en-GB" altLang="en-US" dirty="0"/>
              <a:t>However, sometimes you need to move or lift unusual / difficult loads, work in tight or confined areas, lift or travel where other people, equipment  or trucks may also be working</a:t>
            </a:r>
          </a:p>
          <a:p>
            <a:r>
              <a:rPr lang="en-GB" altLang="en-US" dirty="0"/>
              <a:t>When you are carrying out a non-routine task using a lift truck that doesn’t have an existing risk assessment use a ‘Lift Truck – Stop and think’</a:t>
            </a:r>
          </a:p>
          <a:p>
            <a:r>
              <a:rPr lang="en-GB" altLang="en-US" dirty="0"/>
              <a:t>If you find that you are often carrying out a ‘Lift Truck – Stop and think’ for the same task then a full Level 2 risk assessment should be carried out</a:t>
            </a:r>
          </a:p>
          <a:p>
            <a:endParaRPr lang="en-GB" altLang="en-US" dirty="0"/>
          </a:p>
          <a:p>
            <a:endParaRPr lang="en-GB" altLang="en-US" dirty="0"/>
          </a:p>
          <a:p>
            <a:endParaRPr lang="en-GB" altLang="en-US" dirty="0"/>
          </a:p>
        </p:txBody>
      </p:sp>
      <p:pic>
        <p:nvPicPr>
          <p:cNvPr id="2" name="Audio 1">
            <a:hlinkClick r:id="" action="ppaction://media"/>
            <a:extLst>
              <a:ext uri="{FF2B5EF4-FFF2-40B4-BE49-F238E27FC236}">
                <a16:creationId xmlns:a16="http://schemas.microsoft.com/office/drawing/2014/main" id="{D9CE49A4-54BD-4678-A98B-ABA8CC8208E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9449"/>
    </mc:Choice>
    <mc:Fallback xmlns="">
      <p:transition spd="slow" advTm="59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76C8820-BDFC-41E6-8310-4E7CC12DFAFC}"/>
              </a:ext>
            </a:extLst>
          </p:cNvPr>
          <p:cNvSpPr>
            <a:spLocks noGrp="1" noChangeArrowheads="1"/>
          </p:cNvSpPr>
          <p:nvPr>
            <p:ph type="title"/>
          </p:nvPr>
        </p:nvSpPr>
        <p:spPr/>
        <p:txBody>
          <a:bodyPr/>
          <a:lstStyle/>
          <a:p>
            <a:r>
              <a:rPr lang="en-GB" altLang="en-US" dirty="0"/>
              <a:t>When should we use a Lift Truck – Stop and think?</a:t>
            </a:r>
          </a:p>
        </p:txBody>
      </p:sp>
      <p:sp>
        <p:nvSpPr>
          <p:cNvPr id="9219" name="Rectangle 3">
            <a:extLst>
              <a:ext uri="{FF2B5EF4-FFF2-40B4-BE49-F238E27FC236}">
                <a16:creationId xmlns:a16="http://schemas.microsoft.com/office/drawing/2014/main" id="{1FB8B853-6E31-4573-A1F8-8360B68DA142}"/>
              </a:ext>
            </a:extLst>
          </p:cNvPr>
          <p:cNvSpPr>
            <a:spLocks noGrp="1" noChangeArrowheads="1"/>
          </p:cNvSpPr>
          <p:nvPr>
            <p:ph type="body" idx="1"/>
          </p:nvPr>
        </p:nvSpPr>
        <p:spPr>
          <a:xfrm>
            <a:off x="433917" y="1268759"/>
            <a:ext cx="7778750" cy="5255865"/>
          </a:xfrm>
        </p:spPr>
        <p:txBody>
          <a:bodyPr/>
          <a:lstStyle/>
          <a:p>
            <a:r>
              <a:rPr lang="en-GB" altLang="en-US" dirty="0"/>
              <a:t>Any time you think	</a:t>
            </a:r>
          </a:p>
          <a:p>
            <a:pPr lvl="1"/>
            <a:r>
              <a:rPr lang="en-GB" altLang="en-US" sz="2400" dirty="0"/>
              <a:t>I haven’t done this for a long time</a:t>
            </a:r>
          </a:p>
          <a:p>
            <a:pPr lvl="1"/>
            <a:r>
              <a:rPr lang="en-GB" altLang="en-US" sz="2400" dirty="0"/>
              <a:t>When it doesn’t feel right – ‘I’m not sure about this’</a:t>
            </a:r>
          </a:p>
          <a:p>
            <a:pPr lvl="1"/>
            <a:r>
              <a:rPr lang="en-GB" altLang="en-US" sz="2400" dirty="0"/>
              <a:t>I haven’t seen a Risk Assessment for this job</a:t>
            </a:r>
          </a:p>
          <a:p>
            <a:pPr lvl="1"/>
            <a:r>
              <a:rPr lang="en-GB" altLang="en-US" sz="2400" dirty="0"/>
              <a:t>I have never done this before</a:t>
            </a:r>
          </a:p>
          <a:p>
            <a:pPr lvl="1"/>
            <a:r>
              <a:rPr lang="en-GB" altLang="en-US" sz="2400" dirty="0"/>
              <a:t>I’m lifting a non-standard load</a:t>
            </a:r>
          </a:p>
          <a:p>
            <a:pPr lvl="1"/>
            <a:r>
              <a:rPr lang="en-GB" altLang="en-US" sz="2400" dirty="0"/>
              <a:t>Working in tight areas close to others or fixed objects</a:t>
            </a:r>
          </a:p>
          <a:p>
            <a:pPr lvl="1"/>
            <a:r>
              <a:rPr lang="en-GB" altLang="en-US" sz="2400" dirty="0"/>
              <a:t>Where other activities may affect that task I am doing</a:t>
            </a:r>
          </a:p>
          <a:p>
            <a:pPr lvl="1"/>
            <a:r>
              <a:rPr lang="en-GB" altLang="en-US" sz="2400" dirty="0"/>
              <a:t>The weather conditions are different today (maybe hot, dry and dusty, or very wet and windy)</a:t>
            </a:r>
          </a:p>
          <a:p>
            <a:pPr marL="358775" lvl="1" indent="0">
              <a:buNone/>
            </a:pPr>
            <a:r>
              <a:rPr lang="en-GB" altLang="en-US" sz="3500" dirty="0">
                <a:solidFill>
                  <a:schemeClr val="accent2"/>
                </a:solidFill>
              </a:rPr>
              <a:t>		</a:t>
            </a:r>
            <a:endParaRPr lang="en-GB" altLang="en-US" sz="3200" b="1" dirty="0">
              <a:solidFill>
                <a:schemeClr val="accent2"/>
              </a:solidFill>
            </a:endParaRPr>
          </a:p>
        </p:txBody>
      </p:sp>
      <p:grpSp>
        <p:nvGrpSpPr>
          <p:cNvPr id="2" name="Group 1">
            <a:extLst>
              <a:ext uri="{FF2B5EF4-FFF2-40B4-BE49-F238E27FC236}">
                <a16:creationId xmlns:a16="http://schemas.microsoft.com/office/drawing/2014/main" id="{C70B03C2-D73A-4BF2-9D2A-7C23C1EC1FD4}"/>
              </a:ext>
            </a:extLst>
          </p:cNvPr>
          <p:cNvGrpSpPr/>
          <p:nvPr/>
        </p:nvGrpSpPr>
        <p:grpSpPr>
          <a:xfrm>
            <a:off x="7579783" y="1750447"/>
            <a:ext cx="4392083" cy="5255865"/>
            <a:chOff x="7579783" y="1750447"/>
            <a:chExt cx="4392083" cy="5255865"/>
          </a:xfrm>
        </p:grpSpPr>
        <p:sp>
          <p:nvSpPr>
            <p:cNvPr id="5" name="Rectangle 3">
              <a:extLst>
                <a:ext uri="{FF2B5EF4-FFF2-40B4-BE49-F238E27FC236}">
                  <a16:creationId xmlns:a16="http://schemas.microsoft.com/office/drawing/2014/main" id="{00A38AD2-D2F3-4358-AEDF-6C50F294394D}"/>
                </a:ext>
              </a:extLst>
            </p:cNvPr>
            <p:cNvSpPr txBox="1">
              <a:spLocks noChangeArrowheads="1"/>
            </p:cNvSpPr>
            <p:nvPr/>
          </p:nvSpPr>
          <p:spPr bwMode="auto">
            <a:xfrm>
              <a:off x="7579783" y="1750447"/>
              <a:ext cx="4392083" cy="52558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600"/>
                </a:spcBef>
                <a:spcAft>
                  <a:spcPts val="0"/>
                </a:spcAft>
                <a:buFont typeface="Wingdings" panose="05000000000000000000" pitchFamily="2" charset="2"/>
                <a:buChar char="§"/>
                <a:defRPr sz="2400">
                  <a:solidFill>
                    <a:schemeClr val="bg2"/>
                  </a:solidFill>
                  <a:latin typeface="+mn-lt"/>
                  <a:ea typeface="+mn-ea"/>
                  <a:cs typeface="+mn-cs"/>
                </a:defRPr>
              </a:lvl1pPr>
              <a:lvl2pPr marL="719138" indent="-360363" algn="l" rtl="0" eaLnBrk="0" fontAlgn="base" hangingPunct="0">
                <a:spcBef>
                  <a:spcPts val="600"/>
                </a:spcBef>
                <a:spcAft>
                  <a:spcPts val="0"/>
                </a:spcAft>
                <a:buFont typeface="Verdana" panose="020B0604030504040204" pitchFamily="34" charset="0"/>
                <a:buChar char="–"/>
                <a:defRPr sz="2000">
                  <a:solidFill>
                    <a:schemeClr val="bg2"/>
                  </a:solidFill>
                  <a:latin typeface="+mn-lt"/>
                </a:defRPr>
              </a:lvl2pPr>
              <a:lvl3pPr marL="1077913" indent="-358775" algn="l" rtl="0" eaLnBrk="0" fontAlgn="base" hangingPunct="0">
                <a:spcBef>
                  <a:spcPts val="600"/>
                </a:spcBef>
                <a:spcAft>
                  <a:spcPts val="0"/>
                </a:spcAft>
                <a:buFont typeface="Verdana" panose="020B0604030504040204" pitchFamily="34" charset="0"/>
                <a:buChar char="–"/>
                <a:defRPr sz="1800">
                  <a:solidFill>
                    <a:schemeClr val="bg2"/>
                  </a:solidFill>
                  <a:latin typeface="+mn-lt"/>
                </a:defRPr>
              </a:lvl3pPr>
              <a:lvl4pPr marL="1436688" indent="-358775" algn="l" rtl="0" eaLnBrk="0" fontAlgn="base" hangingPunct="0">
                <a:spcBef>
                  <a:spcPts val="600"/>
                </a:spcBef>
                <a:spcAft>
                  <a:spcPts val="0"/>
                </a:spcAft>
                <a:buFont typeface="Verdana" panose="020B0604030504040204" pitchFamily="34" charset="0"/>
                <a:buChar char="–"/>
                <a:defRPr sz="1800">
                  <a:solidFill>
                    <a:schemeClr val="bg2"/>
                  </a:solidFill>
                  <a:latin typeface="+mn-lt"/>
                </a:defRPr>
              </a:lvl4pPr>
              <a:lvl5pPr marL="2057400" indent="-228600" algn="l" rtl="0" eaLnBrk="0" fontAlgn="base" hangingPunct="0">
                <a:spcBef>
                  <a:spcPct val="0"/>
                </a:spcBef>
                <a:spcAft>
                  <a:spcPct val="20000"/>
                </a:spcAft>
                <a:buFont typeface="Verdana" panose="020B0604030504040204" pitchFamily="34" charset="0"/>
                <a:buChar char="–"/>
                <a:defRPr sz="2000">
                  <a:solidFill>
                    <a:schemeClr val="bg2"/>
                  </a:solidFill>
                  <a:latin typeface="+mn-lt"/>
                </a:defRPr>
              </a:lvl5pPr>
              <a:lvl6pPr marL="2514600" indent="-228600" algn="l" rtl="0" fontAlgn="base">
                <a:spcBef>
                  <a:spcPct val="0"/>
                </a:spcBef>
                <a:spcAft>
                  <a:spcPct val="20000"/>
                </a:spcAft>
                <a:buChar char="»"/>
                <a:defRPr sz="2000">
                  <a:solidFill>
                    <a:srgbClr val="121F44"/>
                  </a:solidFill>
                  <a:latin typeface="+mn-lt"/>
                </a:defRPr>
              </a:lvl6pPr>
              <a:lvl7pPr marL="2971800" indent="-228600" algn="l" rtl="0" fontAlgn="base">
                <a:spcBef>
                  <a:spcPct val="0"/>
                </a:spcBef>
                <a:spcAft>
                  <a:spcPct val="20000"/>
                </a:spcAft>
                <a:buChar char="»"/>
                <a:defRPr sz="2000">
                  <a:solidFill>
                    <a:srgbClr val="121F44"/>
                  </a:solidFill>
                  <a:latin typeface="+mn-lt"/>
                </a:defRPr>
              </a:lvl7pPr>
              <a:lvl8pPr marL="3429000" indent="-228600" algn="l" rtl="0" fontAlgn="base">
                <a:spcBef>
                  <a:spcPct val="0"/>
                </a:spcBef>
                <a:spcAft>
                  <a:spcPct val="20000"/>
                </a:spcAft>
                <a:buChar char="»"/>
                <a:defRPr sz="2000">
                  <a:solidFill>
                    <a:srgbClr val="121F44"/>
                  </a:solidFill>
                  <a:latin typeface="+mn-lt"/>
                </a:defRPr>
              </a:lvl8pPr>
              <a:lvl9pPr marL="3886200" indent="-228600" algn="l" rtl="0" fontAlgn="base">
                <a:spcBef>
                  <a:spcPct val="0"/>
                </a:spcBef>
                <a:spcAft>
                  <a:spcPct val="20000"/>
                </a:spcAft>
                <a:buChar char="»"/>
                <a:defRPr sz="2000">
                  <a:solidFill>
                    <a:srgbClr val="121F44"/>
                  </a:solidFill>
                  <a:latin typeface="+mn-lt"/>
                </a:defRPr>
              </a:lvl9pPr>
            </a:lstStyle>
            <a:p>
              <a:pPr marL="358775" lvl="1" indent="0" algn="ctr">
                <a:buFont typeface="Verdana" panose="020B0604030504040204" pitchFamily="34" charset="0"/>
                <a:buNone/>
              </a:pPr>
              <a:r>
                <a:rPr lang="en-GB" altLang="en-US" sz="3200" b="1" kern="0" dirty="0">
                  <a:solidFill>
                    <a:schemeClr val="accent2"/>
                  </a:solidFill>
                </a:rPr>
                <a:t>COMPLETE A </a:t>
              </a:r>
            </a:p>
            <a:p>
              <a:pPr marL="358775" lvl="1" indent="0" algn="ctr">
                <a:buFont typeface="Verdana" panose="020B0604030504040204" pitchFamily="34" charset="0"/>
                <a:buNone/>
              </a:pPr>
              <a:r>
                <a:rPr lang="en-GB" altLang="en-US" sz="3200" b="1" kern="0" dirty="0">
                  <a:solidFill>
                    <a:schemeClr val="accent2"/>
                  </a:solidFill>
                </a:rPr>
                <a:t>LIFT TRUCK – STOP AND THINK</a:t>
              </a:r>
            </a:p>
          </p:txBody>
        </p:sp>
        <p:pic>
          <p:nvPicPr>
            <p:cNvPr id="3" name="Picture 2" descr="A close up of a logo&#10;&#10;Description automatically generated">
              <a:extLst>
                <a:ext uri="{FF2B5EF4-FFF2-40B4-BE49-F238E27FC236}">
                  <a16:creationId xmlns:a16="http://schemas.microsoft.com/office/drawing/2014/main" id="{18707C5F-117A-442E-9FD0-FB05AD9A16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4982" y="3735167"/>
              <a:ext cx="2014569" cy="1608413"/>
            </a:xfrm>
            <a:prstGeom prst="rect">
              <a:avLst/>
            </a:prstGeom>
            <a:ln>
              <a:noFill/>
            </a:ln>
            <a:effectLst>
              <a:softEdge rad="112500"/>
            </a:effectLst>
          </p:spPr>
        </p:pic>
      </p:grpSp>
      <p:pic>
        <p:nvPicPr>
          <p:cNvPr id="6" name="Audio 5">
            <a:hlinkClick r:id="" action="ppaction://media"/>
            <a:extLst>
              <a:ext uri="{FF2B5EF4-FFF2-40B4-BE49-F238E27FC236}">
                <a16:creationId xmlns:a16="http://schemas.microsoft.com/office/drawing/2014/main" id="{7AD5688C-B461-4873-A69D-C5431E5107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861"/>
    </mc:Choice>
    <mc:Fallback xmlns="">
      <p:transition spd="slow" advTm="45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3|8.2|18.5"/>
</p:tagLst>
</file>

<file path=ppt/tags/tag2.xml><?xml version="1.0" encoding="utf-8"?>
<p:tagLst xmlns:a="http://schemas.openxmlformats.org/drawingml/2006/main" xmlns:r="http://schemas.openxmlformats.org/officeDocument/2006/relationships" xmlns:p="http://schemas.openxmlformats.org/presentationml/2006/main">
  <p:tag name="TIMING" val="|6|7.6"/>
</p:tagLst>
</file>

<file path=ppt/tags/tag3.xml><?xml version="1.0" encoding="utf-8"?>
<p:tagLst xmlns:a="http://schemas.openxmlformats.org/drawingml/2006/main" xmlns:r="http://schemas.openxmlformats.org/officeDocument/2006/relationships" xmlns:p="http://schemas.openxmlformats.org/presentationml/2006/main">
  <p:tag name="TIMING" val="|12.5|6.6"/>
</p:tagLst>
</file>

<file path=ppt/tags/tag4.xml><?xml version="1.0" encoding="utf-8"?>
<p:tagLst xmlns:a="http://schemas.openxmlformats.org/drawingml/2006/main" xmlns:r="http://schemas.openxmlformats.org/officeDocument/2006/relationships" xmlns:p="http://schemas.openxmlformats.org/presentationml/2006/main">
  <p:tag name="TIMING" val="|5|14.8|14.3|13.3"/>
</p:tagLst>
</file>

<file path=ppt/theme/theme1.xml><?xml version="1.0" encoding="utf-8"?>
<a:theme xmlns:a="http://schemas.openxmlformats.org/drawingml/2006/main" name="2_Powerpoint Template Brett Blue">
  <a:themeElements>
    <a:clrScheme name="Brett 2014">
      <a:dk1>
        <a:srgbClr val="FFFFFF"/>
      </a:dk1>
      <a:lt1>
        <a:srgbClr val="FFFFFF"/>
      </a:lt1>
      <a:dk2>
        <a:srgbClr val="146EAA"/>
      </a:dk2>
      <a:lt2>
        <a:srgbClr val="7D6A55"/>
      </a:lt2>
      <a:accent1>
        <a:srgbClr val="121F44"/>
      </a:accent1>
      <a:accent2>
        <a:srgbClr val="20AADB"/>
      </a:accent2>
      <a:accent3>
        <a:srgbClr val="960C1B"/>
      </a:accent3>
      <a:accent4>
        <a:srgbClr val="B8AB97"/>
      </a:accent4>
      <a:accent5>
        <a:srgbClr val="146EAA"/>
      </a:accent5>
      <a:accent6>
        <a:srgbClr val="E7E0D4"/>
      </a:accent6>
      <a:hlink>
        <a:srgbClr val="960C1B"/>
      </a:hlink>
      <a:folHlink>
        <a:srgbClr val="B8AB9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Powerpoint Template Brett Bl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owerpoint Template Brett 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owerpoint Template Brett Blu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owerpoint Template Brett Blu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owerpoint Template Brett Blu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owerpoint Template Brett Blu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owerpoint Template Brett Blu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Designs\Sakura.pot</Template>
  <TotalTime>25527</TotalTime>
  <Words>7256</Words>
  <Application>Microsoft Office PowerPoint</Application>
  <PresentationFormat>Widescreen</PresentationFormat>
  <Paragraphs>1214</Paragraphs>
  <Slides>57</Slides>
  <Notes>57</Notes>
  <HiddenSlides>0</HiddenSlides>
  <MMClips>56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Verdana</vt:lpstr>
      <vt:lpstr>Wingdings</vt:lpstr>
      <vt:lpstr>2_Powerpoint Template Brett Blue</vt:lpstr>
      <vt:lpstr>LIFT TRUCK – STOP AND THINK</vt:lpstr>
      <vt:lpstr>PowerPoint Presentation</vt:lpstr>
      <vt:lpstr>Lift Truck – STOP AND THINK</vt:lpstr>
      <vt:lpstr>Why a Dynamic Risk Assessment?</vt:lpstr>
      <vt:lpstr>How do Brett undertake Risk Assessments?</vt:lpstr>
      <vt:lpstr>Why a Lift Truck – Stop and Think?</vt:lpstr>
      <vt:lpstr>Why a Lift Truck – Stop and Think?</vt:lpstr>
      <vt:lpstr>When should we do one?</vt:lpstr>
      <vt:lpstr>When should we use a Lift Truck – Stop and think?</vt:lpstr>
      <vt:lpstr>How do I fill one out?</vt:lpstr>
      <vt:lpstr>Let’s work through a Lift Truck – Stop and Think together</vt:lpstr>
      <vt:lpstr>Header Section</vt:lpstr>
      <vt:lpstr>The Main Assessment</vt:lpstr>
      <vt:lpstr>How do I decide whether it’s a ‘low risk’?</vt:lpstr>
      <vt:lpstr>Let’s consider the Load Section </vt:lpstr>
      <vt:lpstr>LOAD – Weight known &amp; within the machine capacity at all levels ?</vt:lpstr>
      <vt:lpstr>LOAD – Width / Length / Height / Overhang </vt:lpstr>
      <vt:lpstr>LOAD – It is Live or Unbalanced?  Where is the Centre of Gravity?</vt:lpstr>
      <vt:lpstr>LOAD – Palletised Loads?</vt:lpstr>
      <vt:lpstr>LOAD – Is it fully secure?</vt:lpstr>
      <vt:lpstr>LOAD – are the load contents Hazardous?</vt:lpstr>
      <vt:lpstr>LOAD Hazards</vt:lpstr>
      <vt:lpstr>LOAD Hazards</vt:lpstr>
      <vt:lpstr>Let’s consider the Vehicle Section </vt:lpstr>
      <vt:lpstr>VEHICLE  - Suitable for the load weight?</vt:lpstr>
      <vt:lpstr>VEHICLE  - Suitable for the load dimensions?</vt:lpstr>
      <vt:lpstr>VEHICLE  - is this truck fitted with the correct attachment to handle the load?</vt:lpstr>
      <vt:lpstr>VEHICLE  - is this truck fitted with the correct attachment to handle the load? Continued</vt:lpstr>
      <vt:lpstr>VEHICLE  - is the cab open?</vt:lpstr>
      <vt:lpstr>VEHICLE Hazards</vt:lpstr>
      <vt:lpstr>VEHICLE Hazards</vt:lpstr>
      <vt:lpstr>Let’s consider the Environment Section </vt:lpstr>
      <vt:lpstr>ENVIRONMENT –  Enough clearance for both the load and truck?</vt:lpstr>
      <vt:lpstr>ENVIRONMENT –  Could Load or attachments hit other objects?</vt:lpstr>
      <vt:lpstr>ENVIRONMENT –  Can pedestrians enter the area or travel route?</vt:lpstr>
      <vt:lpstr>ENVIRONMENT – Does the area need cordoning off? </vt:lpstr>
      <vt:lpstr>ENVIRONMENT – Are ground conditions suitable? </vt:lpstr>
      <vt:lpstr>ENVIRONMENT – Is the lighting sufficient? </vt:lpstr>
      <vt:lpstr>ENVIRONMENT  Visibility - Can you see past the load? </vt:lpstr>
      <vt:lpstr>ENVIRONMENT –   Is the location of the place down suitable? </vt:lpstr>
      <vt:lpstr>ENVIRONMENT Hazards</vt:lpstr>
      <vt:lpstr>ENVIRONMENT Hazards</vt:lpstr>
      <vt:lpstr>Let’s consider the People Section </vt:lpstr>
      <vt:lpstr>PEOPLE – do I need additional PPE?</vt:lpstr>
      <vt:lpstr>PEOPLE – have all the relevant parties been informed?</vt:lpstr>
      <vt:lpstr>PEOPLE – Have all non-essential personnel been excluded from the working area?</vt:lpstr>
      <vt:lpstr>PEOPLE – Where a banksman is used has a method of communication been agreed?</vt:lpstr>
      <vt:lpstr>People Hazards</vt:lpstr>
      <vt:lpstr>PEOPLE  Hazards</vt:lpstr>
      <vt:lpstr>What if you have assessed any of the headings as  Medium (M) or High (H) Risk?</vt:lpstr>
      <vt:lpstr>Control Measures</vt:lpstr>
      <vt:lpstr>What if even after I have applied the additional control measures it is still not LOW risk?</vt:lpstr>
      <vt:lpstr>Discussion </vt:lpstr>
      <vt:lpstr>What should I do with my completed Lift Truck – Stop and Think assessments?</vt:lpstr>
      <vt:lpstr>Conclusion</vt:lpstr>
      <vt:lpstr>Conclusion</vt:lpstr>
      <vt:lpstr>PowerPoint Presentation</vt:lpstr>
    </vt:vector>
  </TitlesOfParts>
  <Company>Robert Brett House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JonL</dc:creator>
  <cp:lastModifiedBy>Rachel Stone</cp:lastModifiedBy>
  <cp:revision>1133</cp:revision>
  <cp:lastPrinted>2022-03-15T09:27:13Z</cp:lastPrinted>
  <dcterms:created xsi:type="dcterms:W3CDTF">2005-02-08T15:03:13Z</dcterms:created>
  <dcterms:modified xsi:type="dcterms:W3CDTF">2022-04-01T08:55:25Z</dcterms:modified>
</cp:coreProperties>
</file>