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1" r:id="rId3"/>
    <p:sldId id="265" r:id="rId4"/>
    <p:sldId id="262" r:id="rId5"/>
    <p:sldId id="260" r:id="rId6"/>
    <p:sldId id="257" r:id="rId7"/>
    <p:sldId id="263" r:id="rId8"/>
    <p:sldId id="268" r:id="rId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charset="0"/>
        <a:ea typeface="ＭＳ Ｐゴシック" pitchFamily="-1" charset="-128"/>
        <a:cs typeface="+mn-cs"/>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pitchFamily="-1" charset="-128"/>
        <a:cs typeface="+mn-cs"/>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pitchFamily="-1" charset="-128"/>
        <a:cs typeface="+mn-cs"/>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pitchFamily="-1" charset="-128"/>
        <a:cs typeface="+mn-cs"/>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52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96611C-5E4A-43F6-8192-D25985C8D7A2}" type="datetimeFigureOut">
              <a:rPr lang="en-GB" smtClean="0"/>
              <a:pPr/>
              <a:t>11/07/2017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E43F9C-3A6B-484A-A479-FDE15AEA482C}" type="slidenum">
              <a:rPr lang="en-GB" smtClean="0"/>
              <a:pPr/>
              <a:t>‹#›</a:t>
            </a:fld>
            <a:endParaRPr lang="en-GB"/>
          </a:p>
        </p:txBody>
      </p:sp>
    </p:spTree>
    <p:extLst>
      <p:ext uri="{BB962C8B-B14F-4D97-AF65-F5344CB8AC3E}">
        <p14:creationId xmlns:p14="http://schemas.microsoft.com/office/powerpoint/2010/main" xmlns="" val="1867814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Competence requirement</a:t>
            </a:r>
            <a:r>
              <a:rPr lang="en-GB" baseline="0" dirty="0" smtClean="0"/>
              <a:t> is equally applicable to all contractors in all environments although not explicit in law</a:t>
            </a:r>
            <a:endParaRPr lang="en-GB" dirty="0"/>
          </a:p>
        </p:txBody>
      </p:sp>
      <p:sp>
        <p:nvSpPr>
          <p:cNvPr id="4" name="Slide Number Placeholder 3"/>
          <p:cNvSpPr>
            <a:spLocks noGrp="1"/>
          </p:cNvSpPr>
          <p:nvPr>
            <p:ph type="sldNum" sz="quarter" idx="10"/>
          </p:nvPr>
        </p:nvSpPr>
        <p:spPr/>
        <p:txBody>
          <a:bodyPr/>
          <a:lstStyle/>
          <a:p>
            <a:fld id="{5FE43F9C-3A6B-484A-A479-FDE15AEA482C}" type="slidenum">
              <a:rPr lang="en-GB" smtClean="0"/>
              <a:pPr/>
              <a:t>3</a:t>
            </a:fld>
            <a:endParaRPr lang="en-GB"/>
          </a:p>
        </p:txBody>
      </p:sp>
    </p:spTree>
    <p:extLst>
      <p:ext uri="{BB962C8B-B14F-4D97-AF65-F5344CB8AC3E}">
        <p14:creationId xmlns:p14="http://schemas.microsoft.com/office/powerpoint/2010/main" xmlns="" val="4014285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9311"/>
            <a:ext cx="7772400" cy="1470025"/>
          </a:xfrm>
        </p:spPr>
        <p:txBody>
          <a:bodyPr/>
          <a:lstStyle>
            <a:lvl1pPr algn="ctr">
              <a:defRPr sz="3200" b="1">
                <a:solidFill>
                  <a:schemeClr val="tx1">
                    <a:lumMod val="50000"/>
                    <a:lumOff val="50000"/>
                  </a:schemeClr>
                </a:solidFill>
              </a:defRPr>
            </a:lvl1pPr>
          </a:lstStyle>
          <a:p>
            <a:r>
              <a:rPr lang="en-GB" smtClean="0"/>
              <a:t>Click to edit Master title style</a:t>
            </a:r>
            <a:endParaRPr lang="en-US"/>
          </a:p>
        </p:txBody>
      </p:sp>
      <p:sp>
        <p:nvSpPr>
          <p:cNvPr id="3" name="Subtitle 2"/>
          <p:cNvSpPr>
            <a:spLocks noGrp="1"/>
          </p:cNvSpPr>
          <p:nvPr>
            <p:ph type="subTitle" idx="1"/>
          </p:nvPr>
        </p:nvSpPr>
        <p:spPr>
          <a:xfrm>
            <a:off x="1371600" y="3304304"/>
            <a:ext cx="6400800" cy="1752600"/>
          </a:xfrm>
        </p:spPr>
        <p:txBody>
          <a:bodyPr/>
          <a:lstStyle>
            <a:lvl1pPr marL="0" indent="0" algn="ctr">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Slide Number Placeholder 5"/>
          <p:cNvSpPr>
            <a:spLocks noGrp="1"/>
          </p:cNvSpPr>
          <p:nvPr>
            <p:ph type="sldNum" sz="quarter" idx="10"/>
          </p:nvPr>
        </p:nvSpPr>
        <p:spPr>
          <a:xfrm>
            <a:off x="6553200" y="6356350"/>
            <a:ext cx="2133600" cy="365125"/>
          </a:xfrm>
        </p:spPr>
        <p:txBody>
          <a:bodyPr/>
          <a:lstStyle>
            <a:lvl1pPr>
              <a:defRPr/>
            </a:lvl1pPr>
          </a:lstStyle>
          <a:p>
            <a:fld id="{25C3D22E-237F-4FDB-ACE4-2333124B6E6C}" type="slidenum">
              <a:rPr lang="en-US" altLang="en-US"/>
              <a:pPr/>
              <a:t>‹#›</a:t>
            </a:fld>
            <a:endParaRPr lang="en-US" altLang="en-US"/>
          </a:p>
        </p:txBody>
      </p:sp>
    </p:spTree>
    <p:extLst>
      <p:ext uri="{BB962C8B-B14F-4D97-AF65-F5344CB8AC3E}">
        <p14:creationId xmlns:p14="http://schemas.microsoft.com/office/powerpoint/2010/main" xmlns="" val="401031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Text Placeholder 5"/>
          <p:cNvSpPr>
            <a:spLocks noGrp="1"/>
          </p:cNvSpPr>
          <p:nvPr>
            <p:ph type="body" sz="quarter" idx="11"/>
          </p:nvPr>
        </p:nvSpPr>
        <p:spPr>
          <a:xfrm>
            <a:off x="457200" y="1350963"/>
            <a:ext cx="8229600" cy="4322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6"/>
          <p:cNvSpPr>
            <a:spLocks noGrp="1"/>
          </p:cNvSpPr>
          <p:nvPr>
            <p:ph type="sldNum" sz="quarter" idx="12"/>
          </p:nvPr>
        </p:nvSpPr>
        <p:spPr/>
        <p:txBody>
          <a:bodyPr/>
          <a:lstStyle>
            <a:lvl1pPr>
              <a:defRPr/>
            </a:lvl1pPr>
          </a:lstStyle>
          <a:p>
            <a:fld id="{0850D2F4-86E9-413C-A14E-51EB09FBDAD6}" type="slidenum">
              <a:rPr lang="en-GB" altLang="en-US"/>
              <a:pPr/>
              <a:t>‹#›</a:t>
            </a:fld>
            <a:endParaRPr lang="en-GB" altLang="en-US"/>
          </a:p>
        </p:txBody>
      </p:sp>
    </p:spTree>
    <p:extLst>
      <p:ext uri="{BB962C8B-B14F-4D97-AF65-F5344CB8AC3E}">
        <p14:creationId xmlns:p14="http://schemas.microsoft.com/office/powerpoint/2010/main" xmlns="" val="459707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smtClean="0"/>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5"/>
          <p:cNvSpPr>
            <a:spLocks noGrp="1"/>
          </p:cNvSpPr>
          <p:nvPr>
            <p:ph type="sldNum" sz="quarter" idx="10"/>
          </p:nvPr>
        </p:nvSpPr>
        <p:spPr>
          <a:xfrm>
            <a:off x="6553200" y="6356350"/>
            <a:ext cx="2133600" cy="365125"/>
          </a:xfrm>
        </p:spPr>
        <p:txBody>
          <a:bodyPr/>
          <a:lstStyle>
            <a:lvl1pPr>
              <a:defRPr/>
            </a:lvl1pPr>
          </a:lstStyle>
          <a:p>
            <a:fld id="{6795EABA-26D9-4421-B223-7BBC12A480DB}" type="slidenum">
              <a:rPr lang="en-US" altLang="en-US"/>
              <a:pPr/>
              <a:t>‹#›</a:t>
            </a:fld>
            <a:endParaRPr lang="en-US" altLang="en-US"/>
          </a:p>
        </p:txBody>
      </p:sp>
    </p:spTree>
    <p:extLst>
      <p:ext uri="{BB962C8B-B14F-4D97-AF65-F5344CB8AC3E}">
        <p14:creationId xmlns:p14="http://schemas.microsoft.com/office/powerpoint/2010/main" xmlns="" val="4274615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6"/>
          <p:cNvSpPr>
            <a:spLocks noGrp="1"/>
          </p:cNvSpPr>
          <p:nvPr>
            <p:ph type="sldNum" sz="quarter" idx="10"/>
          </p:nvPr>
        </p:nvSpPr>
        <p:spPr/>
        <p:txBody>
          <a:bodyPr/>
          <a:lstStyle>
            <a:lvl1pPr>
              <a:defRPr/>
            </a:lvl1pPr>
          </a:lstStyle>
          <a:p>
            <a:fld id="{D1D8D87C-B0B5-483C-9E97-FB83080A904F}" type="slidenum">
              <a:rPr lang="en-GB" altLang="en-US"/>
              <a:pPr/>
              <a:t>‹#›</a:t>
            </a:fld>
            <a:endParaRPr lang="en-GB" altLang="en-US"/>
          </a:p>
        </p:txBody>
      </p:sp>
    </p:spTree>
    <p:extLst>
      <p:ext uri="{BB962C8B-B14F-4D97-AF65-F5344CB8AC3E}">
        <p14:creationId xmlns:p14="http://schemas.microsoft.com/office/powerpoint/2010/main" xmlns="" val="167155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fld id="{FD99EC51-8ABA-41F4-A94E-2ED68FB21E4F}" type="slidenum">
              <a:rPr lang="en-GB" altLang="en-US"/>
              <a:pPr/>
              <a:t>‹#›</a:t>
            </a:fld>
            <a:endParaRPr lang="en-GB" altLang="en-US"/>
          </a:p>
        </p:txBody>
      </p:sp>
    </p:spTree>
    <p:extLst>
      <p:ext uri="{BB962C8B-B14F-4D97-AF65-F5344CB8AC3E}">
        <p14:creationId xmlns:p14="http://schemas.microsoft.com/office/powerpoint/2010/main" xmlns="" val="229375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p:cNvPicPr>
            <a:picLocks noChangeAspect="1"/>
          </p:cNvPicPr>
          <p:nvPr userDrawn="1"/>
        </p:nvPicPr>
        <p:blipFill>
          <a:blip r:embed="rId7">
            <a:extLst>
              <a:ext uri="{28A0092B-C50C-407E-A947-70E740481C1C}">
                <a14:useLocalDpi xmlns:a14="http://schemas.microsoft.com/office/drawing/2010/main" xmlns=""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457200" y="644525"/>
            <a:ext cx="8229600" cy="46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endParaRPr lang="en-US" altLang="en-US" smtClean="0"/>
          </a:p>
        </p:txBody>
      </p:sp>
      <p:sp>
        <p:nvSpPr>
          <p:cNvPr id="1028" name="Text Placeholder 2"/>
          <p:cNvSpPr>
            <a:spLocks noGrp="1"/>
          </p:cNvSpPr>
          <p:nvPr>
            <p:ph type="body" idx="1"/>
          </p:nvPr>
        </p:nvSpPr>
        <p:spPr bwMode="auto">
          <a:xfrm>
            <a:off x="457200" y="1371600"/>
            <a:ext cx="8229600" cy="4754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endParaRPr lang="en-US" altLang="en-US" smtClean="0"/>
          </a:p>
        </p:txBody>
      </p:sp>
      <p:sp>
        <p:nvSpPr>
          <p:cNvPr id="7" name="Slide Number Placeholder 6"/>
          <p:cNvSpPr>
            <a:spLocks noGrp="1"/>
          </p:cNvSpPr>
          <p:nvPr>
            <p:ph type="sldNum" sz="quarter" idx="4"/>
          </p:nvPr>
        </p:nvSpPr>
        <p:spPr>
          <a:xfrm>
            <a:off x="160338" y="6481763"/>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F2F2F2"/>
                </a:solidFill>
              </a:defRPr>
            </a:lvl1pPr>
          </a:lstStyle>
          <a:p>
            <a:fld id="{0A417DCB-D7F3-4F92-BF4E-3216DACD37FF}" type="slidenum">
              <a:rPr lang="en-GB" altLang="en-US"/>
              <a:pPr/>
              <a:t>‹#›</a:t>
            </a:fld>
            <a:endParaRPr lang="en-GB" altLang="en-US"/>
          </a:p>
        </p:txBody>
      </p:sp>
      <p:pic>
        <p:nvPicPr>
          <p:cNvPr id="1030" name="Picture 1"/>
          <p:cNvPicPr>
            <a:picLocks noChangeAspect="1"/>
          </p:cNvPicPr>
          <p:nvPr userDrawn="1"/>
        </p:nvPicPr>
        <p:blipFill>
          <a:blip r:embed="rId8">
            <a:extLst>
              <a:ext uri="{28A0092B-C50C-407E-A947-70E740481C1C}">
                <a14:useLocalDpi xmlns:a14="http://schemas.microsoft.com/office/drawing/2010/main" xmlns="" val="0"/>
              </a:ext>
            </a:extLst>
          </a:blip>
          <a:srcRect/>
          <a:stretch>
            <a:fillRect/>
          </a:stretch>
        </p:blipFill>
        <p:spPr bwMode="auto">
          <a:xfrm>
            <a:off x="-68263" y="4902200"/>
            <a:ext cx="2214563" cy="1565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0" r:id="rId2"/>
    <p:sldLayoutId id="2147483684" r:id="rId3"/>
    <p:sldLayoutId id="2147483681" r:id="rId4"/>
    <p:sldLayoutId id="2147483682" r:id="rId5"/>
  </p:sldLayoutIdLst>
  <p:txStyles>
    <p:titleStyle>
      <a:lvl1pPr algn="l" defTabSz="457200" rtl="0" eaLnBrk="0" fontAlgn="base" hangingPunct="0">
        <a:spcBef>
          <a:spcPct val="0"/>
        </a:spcBef>
        <a:spcAft>
          <a:spcPct val="0"/>
        </a:spcAft>
        <a:defRPr sz="2500" kern="1200">
          <a:solidFill>
            <a:schemeClr val="tx1"/>
          </a:solidFill>
          <a:latin typeface="+mj-lt"/>
          <a:ea typeface="ＭＳ Ｐゴシック" pitchFamily="-1" charset="-128"/>
          <a:cs typeface="+mj-cs"/>
        </a:defRPr>
      </a:lvl1pPr>
      <a:lvl2pPr algn="l" defTabSz="457200" rtl="0" eaLnBrk="0" fontAlgn="base" hangingPunct="0">
        <a:spcBef>
          <a:spcPct val="0"/>
        </a:spcBef>
        <a:spcAft>
          <a:spcPct val="0"/>
        </a:spcAft>
        <a:defRPr sz="2500">
          <a:solidFill>
            <a:schemeClr val="tx1"/>
          </a:solidFill>
          <a:latin typeface="Calibri" pitchFamily="-1" charset="0"/>
          <a:ea typeface="ＭＳ Ｐゴシック" pitchFamily="-1" charset="-128"/>
        </a:defRPr>
      </a:lvl2pPr>
      <a:lvl3pPr algn="l" defTabSz="457200" rtl="0" eaLnBrk="0" fontAlgn="base" hangingPunct="0">
        <a:spcBef>
          <a:spcPct val="0"/>
        </a:spcBef>
        <a:spcAft>
          <a:spcPct val="0"/>
        </a:spcAft>
        <a:defRPr sz="2500">
          <a:solidFill>
            <a:schemeClr val="tx1"/>
          </a:solidFill>
          <a:latin typeface="Calibri" pitchFamily="-1" charset="0"/>
          <a:ea typeface="ＭＳ Ｐゴシック" pitchFamily="-1" charset="-128"/>
        </a:defRPr>
      </a:lvl3pPr>
      <a:lvl4pPr algn="l" defTabSz="457200" rtl="0" eaLnBrk="0" fontAlgn="base" hangingPunct="0">
        <a:spcBef>
          <a:spcPct val="0"/>
        </a:spcBef>
        <a:spcAft>
          <a:spcPct val="0"/>
        </a:spcAft>
        <a:defRPr sz="2500">
          <a:solidFill>
            <a:schemeClr val="tx1"/>
          </a:solidFill>
          <a:latin typeface="Calibri" pitchFamily="-1" charset="0"/>
          <a:ea typeface="ＭＳ Ｐゴシック" pitchFamily="-1" charset="-128"/>
        </a:defRPr>
      </a:lvl4pPr>
      <a:lvl5pPr algn="l" defTabSz="457200" rtl="0" eaLnBrk="0" fontAlgn="base" hangingPunct="0">
        <a:spcBef>
          <a:spcPct val="0"/>
        </a:spcBef>
        <a:spcAft>
          <a:spcPct val="0"/>
        </a:spcAft>
        <a:defRPr sz="2500">
          <a:solidFill>
            <a:schemeClr val="tx1"/>
          </a:solidFill>
          <a:latin typeface="Calibri" pitchFamily="-1" charset="0"/>
          <a:ea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1400" kern="1200">
          <a:solidFill>
            <a:srgbClr val="7F7F7F"/>
          </a:solidFill>
          <a:latin typeface="+mn-lt"/>
          <a:ea typeface="ＭＳ Ｐゴシック" pitchFamily="-1" charset="-128"/>
          <a:cs typeface="+mn-cs"/>
        </a:defRPr>
      </a:lvl1pPr>
      <a:lvl2pPr marL="742950" indent="-285750" algn="l" defTabSz="457200" rtl="0" eaLnBrk="0" fontAlgn="base" hangingPunct="0">
        <a:spcBef>
          <a:spcPct val="20000"/>
        </a:spcBef>
        <a:spcAft>
          <a:spcPct val="0"/>
        </a:spcAft>
        <a:buFont typeface="Arial" charset="0"/>
        <a:buChar char="–"/>
        <a:defRPr sz="1400" kern="1200">
          <a:solidFill>
            <a:srgbClr val="7F7F7F"/>
          </a:solidFill>
          <a:latin typeface="+mn-lt"/>
          <a:ea typeface="ＭＳ Ｐゴシック" pitchFamily="-1" charset="-128"/>
          <a:cs typeface="+mn-cs"/>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ＭＳ Ｐゴシック" pitchFamily="-1"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ＭＳ Ｐゴシック" pitchFamily="-1"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afequarry.com/" TargetMode="External"/><Relationship Id="rId2" Type="http://schemas.openxmlformats.org/officeDocument/2006/relationships/hyperlink" Target="http://www.qnjac.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0038"/>
            <a:ext cx="7772400" cy="1470025"/>
          </a:xfrm>
        </p:spPr>
        <p:txBody>
          <a:bodyPr/>
          <a:lstStyle/>
          <a:p>
            <a:pPr>
              <a:defRPr/>
            </a:pPr>
            <a:r>
              <a:rPr lang="en-GB" dirty="0"/>
              <a:t>Quarry </a:t>
            </a:r>
            <a:r>
              <a:rPr lang="en-GB" dirty="0" smtClean="0"/>
              <a:t>Operator/Contractor</a:t>
            </a:r>
            <a:br>
              <a:rPr lang="en-GB" dirty="0" smtClean="0"/>
            </a:br>
            <a:r>
              <a:rPr lang="en-GB" dirty="0" smtClean="0"/>
              <a:t>Code of Conduct</a:t>
            </a:r>
            <a:endParaRPr lang="en-GB" dirty="0"/>
          </a:p>
        </p:txBody>
      </p:sp>
      <p:sp>
        <p:nvSpPr>
          <p:cNvPr id="3" name="Subtitle 2"/>
          <p:cNvSpPr>
            <a:spLocks noGrp="1"/>
          </p:cNvSpPr>
          <p:nvPr>
            <p:ph type="subTitle" idx="1"/>
          </p:nvPr>
        </p:nvSpPr>
        <p:spPr>
          <a:xfrm>
            <a:off x="1371600" y="3303588"/>
            <a:ext cx="6400800" cy="1752600"/>
          </a:xfrm>
        </p:spPr>
        <p:txBody>
          <a:bodyPr/>
          <a:lstStyle/>
          <a:p>
            <a:pPr>
              <a:buFont typeface="Arial" panose="020B0604020202020204" pitchFamily="34" charset="0"/>
              <a:buNone/>
              <a:defRPr/>
            </a:pPr>
            <a:r>
              <a:rPr lang="en-GB" sz="2400" dirty="0" smtClean="0"/>
              <a:t>Competency for Contractors</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Competency for Contractors</a:t>
            </a:r>
            <a:br>
              <a:rPr lang="en-GB" dirty="0" smtClean="0"/>
            </a:br>
            <a:endParaRPr lang="en-GB" dirty="0"/>
          </a:p>
        </p:txBody>
      </p:sp>
      <p:sp>
        <p:nvSpPr>
          <p:cNvPr id="3" name="Text Placeholder 2"/>
          <p:cNvSpPr>
            <a:spLocks noGrp="1"/>
          </p:cNvSpPr>
          <p:nvPr>
            <p:ph type="body" sz="quarter" idx="11"/>
          </p:nvPr>
        </p:nvSpPr>
        <p:spPr/>
        <p:txBody>
          <a:bodyPr/>
          <a:lstStyle/>
          <a:p>
            <a:pPr marL="0" indent="0">
              <a:buNone/>
            </a:pPr>
            <a:r>
              <a:rPr lang="en-GB" sz="2000" dirty="0" smtClean="0"/>
              <a:t>The Quarry Operator/Contractor Code of Conduct recognises:</a:t>
            </a:r>
          </a:p>
          <a:p>
            <a:endParaRPr lang="en-GB" sz="2000" dirty="0"/>
          </a:p>
          <a:p>
            <a:r>
              <a:rPr lang="en-GB" sz="2000" dirty="0" smtClean="0"/>
              <a:t>We are building partnerships</a:t>
            </a:r>
          </a:p>
          <a:p>
            <a:endParaRPr lang="en-GB" sz="2000" dirty="0"/>
          </a:p>
          <a:p>
            <a:r>
              <a:rPr lang="en-GB" sz="2000" dirty="0" smtClean="0"/>
              <a:t>Partnerships only work when the partners are equal</a:t>
            </a:r>
          </a:p>
          <a:p>
            <a:endParaRPr lang="en-GB" sz="2000" dirty="0"/>
          </a:p>
          <a:p>
            <a:r>
              <a:rPr lang="en-GB" sz="2000" dirty="0" smtClean="0"/>
              <a:t>Contractors should be welcomed on site in the same way as new direct employees</a:t>
            </a:r>
            <a:br>
              <a:rPr lang="en-GB" sz="2000" dirty="0" smtClean="0"/>
            </a:br>
            <a:endParaRPr lang="en-GB" sz="2000" dirty="0" smtClean="0"/>
          </a:p>
          <a:p>
            <a:r>
              <a:rPr lang="en-GB" sz="2000" dirty="0" smtClean="0"/>
              <a:t>There should be mutual respect between contractors and others on site.</a:t>
            </a:r>
            <a:endParaRPr lang="en-GB" sz="2000" dirty="0"/>
          </a:p>
        </p:txBody>
      </p:sp>
    </p:spTree>
    <p:extLst>
      <p:ext uri="{BB962C8B-B14F-4D97-AF65-F5344CB8AC3E}">
        <p14:creationId xmlns:p14="http://schemas.microsoft.com/office/powerpoint/2010/main" xmlns="" val="19478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Competence for Contractors</a:t>
            </a:r>
            <a:endParaRPr lang="en-GB" dirty="0"/>
          </a:p>
        </p:txBody>
      </p:sp>
      <p:sp>
        <p:nvSpPr>
          <p:cNvPr id="3" name="Text Placeholder 2"/>
          <p:cNvSpPr>
            <a:spLocks noGrp="1"/>
          </p:cNvSpPr>
          <p:nvPr>
            <p:ph type="body" sz="quarter" idx="11"/>
          </p:nvPr>
        </p:nvSpPr>
        <p:spPr/>
        <p:txBody>
          <a:bodyPr/>
          <a:lstStyle/>
          <a:p>
            <a:pPr marL="0" indent="0">
              <a:buNone/>
            </a:pPr>
            <a:endParaRPr lang="en-GB" sz="2000" dirty="0" smtClean="0"/>
          </a:p>
          <a:p>
            <a:pPr marL="0" indent="0">
              <a:buNone/>
            </a:pPr>
            <a:r>
              <a:rPr lang="en-GB" sz="2000" dirty="0" smtClean="0"/>
              <a:t>In a Quarry, the Quarry Operator has a legal duty to ensure that all of those people working in the quarry are competent to do the work that they are assigned to do.</a:t>
            </a:r>
          </a:p>
          <a:p>
            <a:pPr marL="0" indent="0">
              <a:buNone/>
            </a:pPr>
            <a:endParaRPr lang="en-GB" sz="2000" dirty="0"/>
          </a:p>
          <a:p>
            <a:pPr marL="0" indent="0">
              <a:buNone/>
            </a:pPr>
            <a:r>
              <a:rPr lang="en-GB" sz="2000" dirty="0" smtClean="0"/>
              <a:t>That includes everyone, not just their employees. So, contractors must be ‘competent.’</a:t>
            </a:r>
            <a:endParaRPr lang="en-GB" sz="2000" dirty="0"/>
          </a:p>
        </p:txBody>
      </p:sp>
    </p:spTree>
    <p:extLst>
      <p:ext uri="{BB962C8B-B14F-4D97-AF65-F5344CB8AC3E}">
        <p14:creationId xmlns:p14="http://schemas.microsoft.com/office/powerpoint/2010/main" xmlns="" val="225237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Competency for Contractors</a:t>
            </a:r>
            <a:br>
              <a:rPr lang="en-GB" dirty="0" smtClean="0"/>
            </a:br>
            <a:endParaRPr lang="en-GB" dirty="0"/>
          </a:p>
        </p:txBody>
      </p:sp>
      <p:sp>
        <p:nvSpPr>
          <p:cNvPr id="3" name="Text Placeholder 2"/>
          <p:cNvSpPr>
            <a:spLocks noGrp="1"/>
          </p:cNvSpPr>
          <p:nvPr>
            <p:ph type="body" sz="quarter" idx="11"/>
          </p:nvPr>
        </p:nvSpPr>
        <p:spPr/>
        <p:txBody>
          <a:bodyPr/>
          <a:lstStyle/>
          <a:p>
            <a:pPr marL="0" indent="0">
              <a:buNone/>
            </a:pPr>
            <a:r>
              <a:rPr lang="en-GB" sz="2000" dirty="0" smtClean="0"/>
              <a:t>What is competence?</a:t>
            </a:r>
            <a:br>
              <a:rPr lang="en-GB" sz="2000" dirty="0" smtClean="0"/>
            </a:br>
            <a:r>
              <a:rPr lang="en-GB" sz="2000" dirty="0" smtClean="0"/>
              <a:t/>
            </a:r>
            <a:br>
              <a:rPr lang="en-GB" sz="2000" dirty="0" smtClean="0"/>
            </a:br>
            <a:r>
              <a:rPr lang="en-GB" sz="2000" dirty="0" smtClean="0"/>
              <a:t>In a quarry it has a legal definition:</a:t>
            </a:r>
            <a:br>
              <a:rPr lang="en-GB" sz="2000" dirty="0" smtClean="0"/>
            </a:br>
            <a:r>
              <a:rPr lang="en-GB" sz="2000" dirty="0" smtClean="0"/>
              <a:t/>
            </a:r>
            <a:br>
              <a:rPr lang="en-GB" sz="2000" dirty="0" smtClean="0"/>
            </a:br>
            <a:r>
              <a:rPr lang="en-GB" sz="2000" dirty="0" smtClean="0"/>
              <a:t>It’s someone who h</a:t>
            </a:r>
            <a:r>
              <a:rPr lang="en-GB" altLang="en-US" sz="2000" dirty="0" smtClean="0"/>
              <a:t>as </a:t>
            </a:r>
            <a:r>
              <a:rPr lang="en-GB" altLang="en-US" sz="2000" dirty="0"/>
              <a:t>sufficient </a:t>
            </a:r>
            <a:r>
              <a:rPr lang="en-GB" altLang="en-US" sz="2000" i="1" dirty="0"/>
              <a:t>training, experience, knowledge</a:t>
            </a:r>
            <a:r>
              <a:rPr lang="en-GB" altLang="en-US" sz="2000" dirty="0"/>
              <a:t> and </a:t>
            </a:r>
            <a:r>
              <a:rPr lang="en-GB" altLang="en-US" sz="2000" i="1" dirty="0"/>
              <a:t>other qualities</a:t>
            </a:r>
            <a:r>
              <a:rPr lang="en-GB" altLang="en-US" sz="2000" dirty="0"/>
              <a:t> to enable </a:t>
            </a:r>
            <a:r>
              <a:rPr lang="en-GB" altLang="en-US" sz="2000" dirty="0" smtClean="0"/>
              <a:t>them </a:t>
            </a:r>
            <a:r>
              <a:rPr lang="en-GB" altLang="en-US" sz="2000" dirty="0"/>
              <a:t>to undertake the duties assigned to </a:t>
            </a:r>
            <a:r>
              <a:rPr lang="en-GB" altLang="en-US" sz="2000" dirty="0" smtClean="0"/>
              <a:t>them.</a:t>
            </a:r>
            <a:endParaRPr lang="en-GB" altLang="en-US" sz="2000" dirty="0"/>
          </a:p>
          <a:p>
            <a:pPr marL="0" indent="0">
              <a:buNone/>
            </a:pPr>
            <a:endParaRPr lang="en-GB" sz="2000" dirty="0"/>
          </a:p>
        </p:txBody>
      </p:sp>
    </p:spTree>
    <p:extLst>
      <p:ext uri="{BB962C8B-B14F-4D97-AF65-F5344CB8AC3E}">
        <p14:creationId xmlns:p14="http://schemas.microsoft.com/office/powerpoint/2010/main" xmlns="" val="2701275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Competence for Contractors</a:t>
            </a:r>
            <a:endParaRPr lang="en-GB" dirty="0"/>
          </a:p>
        </p:txBody>
      </p:sp>
      <p:sp>
        <p:nvSpPr>
          <p:cNvPr id="3" name="Text Placeholder 2"/>
          <p:cNvSpPr>
            <a:spLocks noGrp="1"/>
          </p:cNvSpPr>
          <p:nvPr>
            <p:ph type="body" sz="quarter" idx="11"/>
          </p:nvPr>
        </p:nvSpPr>
        <p:spPr/>
        <p:txBody>
          <a:bodyPr/>
          <a:lstStyle/>
          <a:p>
            <a:pPr marL="0" indent="0">
              <a:buNone/>
            </a:pPr>
            <a:r>
              <a:rPr lang="en-GB" sz="2000" dirty="0" smtClean="0"/>
              <a:t>Training</a:t>
            </a:r>
            <a:br>
              <a:rPr lang="en-GB" sz="2000" dirty="0" smtClean="0"/>
            </a:br>
            <a:r>
              <a:rPr lang="en-GB" sz="2000" dirty="0" smtClean="0"/>
              <a:t>Provides underpinning knowledge</a:t>
            </a:r>
            <a:br>
              <a:rPr lang="en-GB" sz="2000" dirty="0" smtClean="0"/>
            </a:br>
            <a:r>
              <a:rPr lang="en-GB" sz="2000" dirty="0" smtClean="0"/>
              <a:t/>
            </a:r>
            <a:br>
              <a:rPr lang="en-GB" sz="2000" dirty="0" smtClean="0"/>
            </a:br>
            <a:r>
              <a:rPr lang="en-GB" sz="2000" dirty="0" smtClean="0"/>
              <a:t>Experience:</a:t>
            </a:r>
            <a:br>
              <a:rPr lang="en-GB" sz="2000" dirty="0" smtClean="0"/>
            </a:br>
            <a:r>
              <a:rPr lang="en-US" sz="2000" dirty="0"/>
              <a:t>Exposure to something over time that leads to an increase in skill</a:t>
            </a:r>
          </a:p>
          <a:p>
            <a:pPr marL="0" indent="0">
              <a:buNone/>
            </a:pPr>
            <a:endParaRPr lang="en-GB" sz="2000" dirty="0" smtClean="0"/>
          </a:p>
          <a:p>
            <a:pPr marL="0" indent="0">
              <a:buNone/>
            </a:pPr>
            <a:r>
              <a:rPr lang="en-GB" sz="2000" dirty="0" smtClean="0"/>
              <a:t>Other Qualities:</a:t>
            </a:r>
            <a:br>
              <a:rPr lang="en-GB" sz="2000" dirty="0" smtClean="0"/>
            </a:br>
            <a:r>
              <a:rPr lang="en-US" sz="2000" dirty="0"/>
              <a:t>You need to decide what ‘other qualities’ you seek in a </a:t>
            </a:r>
            <a:r>
              <a:rPr lang="en-US" sz="2000" dirty="0" smtClean="0"/>
              <a:t>person, examples might be: diligence, attitude, attention to detail and looks out for others.</a:t>
            </a:r>
            <a:br>
              <a:rPr lang="en-US" sz="2000" dirty="0" smtClean="0"/>
            </a:br>
            <a:r>
              <a:rPr lang="en-US" sz="2000" dirty="0" smtClean="0"/>
              <a:t/>
            </a:r>
            <a:br>
              <a:rPr lang="en-US" sz="2000" dirty="0" smtClean="0"/>
            </a:br>
            <a:r>
              <a:rPr lang="en-US" sz="2000" b="1" dirty="0" smtClean="0"/>
              <a:t>All three elements must be there in order for a person to be competent</a:t>
            </a:r>
            <a:endParaRPr lang="en-US" sz="2000" b="1" dirty="0"/>
          </a:p>
          <a:p>
            <a:pPr marL="0" indent="0">
              <a:buNone/>
            </a:pPr>
            <a:endParaRPr lang="en-GB" sz="2000" dirty="0"/>
          </a:p>
        </p:txBody>
      </p:sp>
    </p:spTree>
    <p:extLst>
      <p:ext uri="{BB962C8B-B14F-4D97-AF65-F5344CB8AC3E}">
        <p14:creationId xmlns:p14="http://schemas.microsoft.com/office/powerpoint/2010/main" xmlns="" val="1598681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Competency for Contractors</a:t>
            </a:r>
            <a:br>
              <a:rPr lang="en-GB" dirty="0" smtClean="0"/>
            </a:br>
            <a:endParaRPr lang="en-GB" dirty="0"/>
          </a:p>
        </p:txBody>
      </p:sp>
      <p:sp>
        <p:nvSpPr>
          <p:cNvPr id="3" name="Text Placeholder 2"/>
          <p:cNvSpPr>
            <a:spLocks noGrp="1"/>
          </p:cNvSpPr>
          <p:nvPr>
            <p:ph type="body" sz="quarter" idx="11"/>
          </p:nvPr>
        </p:nvSpPr>
        <p:spPr/>
        <p:txBody>
          <a:bodyPr/>
          <a:lstStyle/>
          <a:p>
            <a:pPr marL="0" indent="0">
              <a:buNone/>
            </a:pPr>
            <a:r>
              <a:rPr lang="en-GB" sz="1800" dirty="0" smtClean="0"/>
              <a:t>The Quarry Operator/Contractor Code of Conduct says:</a:t>
            </a:r>
          </a:p>
          <a:p>
            <a:endParaRPr lang="en-GB" sz="1800" dirty="0"/>
          </a:p>
          <a:p>
            <a:r>
              <a:rPr lang="en-GB" sz="1800" dirty="0" smtClean="0"/>
              <a:t>It is the duty of the contractor to demonstrate to the quarry operator that sufficiently competent persons supported by appropriate site based competency checks are provided. It is strongly recommended that contractors maintain a valid safety passport to underpin hazard awareness knowledge.</a:t>
            </a:r>
            <a:br>
              <a:rPr lang="en-GB" sz="1800" dirty="0" smtClean="0"/>
            </a:br>
            <a:endParaRPr lang="en-GB" sz="1800" dirty="0" smtClean="0"/>
          </a:p>
          <a:p>
            <a:pPr marL="0" indent="0">
              <a:buNone/>
            </a:pPr>
            <a:r>
              <a:rPr lang="en-GB" sz="1800" dirty="0" smtClean="0"/>
              <a:t>The contractor should think about how they are going to do this</a:t>
            </a:r>
            <a:r>
              <a:rPr lang="en-GB" sz="1800" dirty="0"/>
              <a:t>:</a:t>
            </a:r>
            <a:endParaRPr lang="en-GB" sz="1800" dirty="0" smtClean="0"/>
          </a:p>
          <a:p>
            <a:pPr marL="0" indent="0">
              <a:buNone/>
            </a:pPr>
            <a:endParaRPr lang="en-GB" sz="1800" dirty="0" smtClean="0"/>
          </a:p>
          <a:p>
            <a:r>
              <a:rPr lang="en-GB" sz="1800" dirty="0" smtClean="0"/>
              <a:t>QNJAC has produced guidance on competence assurance which can be found online at </a:t>
            </a:r>
            <a:r>
              <a:rPr lang="en-GB" sz="1800" dirty="0" smtClean="0">
                <a:hlinkClick r:id="rId2"/>
              </a:rPr>
              <a:t>www.qnjac.com</a:t>
            </a:r>
            <a:r>
              <a:rPr lang="en-GB" sz="1800" dirty="0" smtClean="0"/>
              <a:t> or </a:t>
            </a:r>
            <a:r>
              <a:rPr lang="en-GB" sz="1800" dirty="0" smtClean="0">
                <a:hlinkClick r:id="rId3"/>
              </a:rPr>
              <a:t>www.safequarry.com</a:t>
            </a:r>
            <a:r>
              <a:rPr lang="en-GB" sz="1800" dirty="0" smtClean="0"/>
              <a:t> or on the QNJAC App for </a:t>
            </a:r>
            <a:r>
              <a:rPr lang="en-GB" sz="1800" dirty="0" err="1" smtClean="0"/>
              <a:t>IoS</a:t>
            </a:r>
            <a:r>
              <a:rPr lang="en-GB" sz="1800" dirty="0" smtClean="0"/>
              <a:t> or Android devices.</a:t>
            </a:r>
            <a:endParaRPr lang="en-GB" sz="1800" dirty="0"/>
          </a:p>
        </p:txBody>
      </p:sp>
    </p:spTree>
    <p:extLst>
      <p:ext uri="{BB962C8B-B14F-4D97-AF65-F5344CB8AC3E}">
        <p14:creationId xmlns:p14="http://schemas.microsoft.com/office/powerpoint/2010/main" xmlns="" val="2633893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Competency for Contractors</a:t>
            </a:r>
            <a:br>
              <a:rPr lang="en-GB" dirty="0" smtClean="0"/>
            </a:br>
            <a:endParaRPr lang="en-GB" dirty="0"/>
          </a:p>
        </p:txBody>
      </p:sp>
      <p:sp>
        <p:nvSpPr>
          <p:cNvPr id="3" name="Text Placeholder 2"/>
          <p:cNvSpPr>
            <a:spLocks noGrp="1"/>
          </p:cNvSpPr>
          <p:nvPr>
            <p:ph type="body" sz="quarter" idx="11"/>
          </p:nvPr>
        </p:nvSpPr>
        <p:spPr/>
        <p:txBody>
          <a:bodyPr/>
          <a:lstStyle/>
          <a:p>
            <a:pPr marL="0" indent="0">
              <a:buNone/>
            </a:pPr>
            <a:r>
              <a:rPr lang="en-GB" sz="2000" dirty="0" smtClean="0"/>
              <a:t>How do I demonstrate competence?</a:t>
            </a:r>
            <a:br>
              <a:rPr lang="en-GB" sz="2000" dirty="0" smtClean="0"/>
            </a:br>
            <a:r>
              <a:rPr lang="en-GB" sz="2000" dirty="0" smtClean="0"/>
              <a:t/>
            </a:r>
            <a:br>
              <a:rPr lang="en-GB" sz="2000" dirty="0" smtClean="0"/>
            </a:br>
            <a:r>
              <a:rPr lang="en-GB" sz="2000" dirty="0" smtClean="0"/>
              <a:t>There are National Occupational Standards (NOS) for many trades and professions. Vocational Qualifications (VQ) are available based on those NOS.</a:t>
            </a:r>
            <a:br>
              <a:rPr lang="en-GB" sz="2000" dirty="0" smtClean="0"/>
            </a:br>
            <a:r>
              <a:rPr lang="en-GB" sz="2000" dirty="0" smtClean="0"/>
              <a:t/>
            </a:r>
            <a:br>
              <a:rPr lang="en-GB" sz="2000" dirty="0" smtClean="0"/>
            </a:br>
            <a:r>
              <a:rPr lang="en-GB" sz="2000" dirty="0" smtClean="0"/>
              <a:t>It follows that those holding the relevant VQ awarded by a recognised awarding body will have demonstrated competence in that field to an independent accredited assessor. </a:t>
            </a:r>
          </a:p>
          <a:p>
            <a:pPr marL="0" indent="0">
              <a:buNone/>
            </a:pPr>
            <a:r>
              <a:rPr lang="en-GB" sz="2000" dirty="0"/>
              <a:t/>
            </a:r>
            <a:br>
              <a:rPr lang="en-GB" sz="2000" dirty="0"/>
            </a:br>
            <a:r>
              <a:rPr lang="en-GB" sz="2000" dirty="0" smtClean="0"/>
              <a:t>It is not a legal requirement to have a VQ, but it is hard to think of a better way to demonstrate competence. The awarding body for the extractives industry is the Minerals Products Qualifications Council (MPQC).</a:t>
            </a:r>
            <a:endParaRPr lang="en-GB" sz="2000" dirty="0"/>
          </a:p>
        </p:txBody>
      </p:sp>
    </p:spTree>
    <p:extLst>
      <p:ext uri="{BB962C8B-B14F-4D97-AF65-F5344CB8AC3E}">
        <p14:creationId xmlns:p14="http://schemas.microsoft.com/office/powerpoint/2010/main" xmlns="" val="1869648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Competence for Contractors</a:t>
            </a:r>
            <a:endParaRPr lang="en-GB" dirty="0"/>
          </a:p>
        </p:txBody>
      </p:sp>
      <p:sp>
        <p:nvSpPr>
          <p:cNvPr id="3" name="Text Placeholder 2"/>
          <p:cNvSpPr>
            <a:spLocks noGrp="1"/>
          </p:cNvSpPr>
          <p:nvPr>
            <p:ph type="body" sz="quarter" idx="11"/>
          </p:nvPr>
        </p:nvSpPr>
        <p:spPr/>
        <p:txBody>
          <a:bodyPr/>
          <a:lstStyle/>
          <a:p>
            <a:pPr marL="0" indent="0">
              <a:buNone/>
            </a:pPr>
            <a:r>
              <a:rPr lang="en-GB" sz="2000" dirty="0" smtClean="0"/>
              <a:t>Does that mean anyone with a suitable VQ is competent?</a:t>
            </a:r>
            <a:br>
              <a:rPr lang="en-GB" sz="2000" dirty="0" smtClean="0"/>
            </a:br>
            <a:r>
              <a:rPr lang="en-GB" sz="2000" dirty="0" smtClean="0"/>
              <a:t/>
            </a:r>
            <a:br>
              <a:rPr lang="en-GB" sz="2000" dirty="0" smtClean="0"/>
            </a:br>
            <a:r>
              <a:rPr lang="en-GB" sz="2000" dirty="0" smtClean="0"/>
              <a:t>No it doesn’t!</a:t>
            </a:r>
          </a:p>
          <a:p>
            <a:pPr marL="0" indent="0">
              <a:buNone/>
            </a:pPr>
            <a:endParaRPr lang="en-GB" sz="2000" dirty="0"/>
          </a:p>
          <a:p>
            <a:pPr marL="0" indent="0">
              <a:buNone/>
            </a:pPr>
            <a:r>
              <a:rPr lang="en-GB" sz="2000" dirty="0" smtClean="0"/>
              <a:t>Why not?</a:t>
            </a:r>
            <a:br>
              <a:rPr lang="en-GB" sz="2000" dirty="0" smtClean="0"/>
            </a:br>
            <a:r>
              <a:rPr lang="en-GB" sz="2000" dirty="0" smtClean="0"/>
              <a:t/>
            </a:r>
            <a:br>
              <a:rPr lang="en-GB" sz="2000" dirty="0" smtClean="0"/>
            </a:br>
            <a:r>
              <a:rPr lang="en-GB" sz="2000" dirty="0" smtClean="0"/>
              <a:t>Because they will need to maintain that competence by undertaking relevant continued professional development (CPD). This might range from refresher training to training on new equipment to attending </a:t>
            </a:r>
            <a:r>
              <a:rPr lang="en-GB" sz="2000" smtClean="0"/>
              <a:t>relevant seminars. </a:t>
            </a:r>
            <a:endParaRPr lang="en-GB" sz="2000" dirty="0"/>
          </a:p>
        </p:txBody>
      </p:sp>
    </p:spTree>
    <p:extLst>
      <p:ext uri="{BB962C8B-B14F-4D97-AF65-F5344CB8AC3E}">
        <p14:creationId xmlns:p14="http://schemas.microsoft.com/office/powerpoint/2010/main" xmlns="" val="3105868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203</Words>
  <Application>Microsoft Office PowerPoint</Application>
  <PresentationFormat>On-screen Show (4:3)</PresentationFormat>
  <Paragraphs>38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Quarry Operator/Contractor Code of Conduct</vt:lpstr>
      <vt:lpstr>Competency for Contractors </vt:lpstr>
      <vt:lpstr>Competence for Contractors</vt:lpstr>
      <vt:lpstr>Competency for Contractors </vt:lpstr>
      <vt:lpstr>Competence for Contractors</vt:lpstr>
      <vt:lpstr>Competency for Contractors </vt:lpstr>
      <vt:lpstr>Competency for Contractors </vt:lpstr>
      <vt:lpstr>Competence for Contractors</vt:lpstr>
    </vt:vector>
  </TitlesOfParts>
  <Company>Print Revolution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Mark.Underwood</cp:lastModifiedBy>
  <cp:revision>44</cp:revision>
  <dcterms:created xsi:type="dcterms:W3CDTF">2013-01-09T16:16:24Z</dcterms:created>
  <dcterms:modified xsi:type="dcterms:W3CDTF">2017-07-11T06:50:18Z</dcterms:modified>
</cp:coreProperties>
</file>