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comments/comment3.xml" ContentType="application/vnd.openxmlformats-officedocument.presentationml.comments+xml"/>
  <Override PartName="/ppt/commentAuthors.xml" ContentType="application/vnd.openxmlformats-officedocument.presentationml.commentAuthors+xml"/>
  <Override PartName="/ppt/comments/comment1.xml" ContentType="application/vnd.openxmlformats-officedocument.presentationml.comments+xml"/>
  <Override PartName="/ppt/comments/comment2.xml" ContentType="application/vnd.openxmlformats-officedocument.presentationml.comment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1" r:id="rId3"/>
    <p:sldId id="265" r:id="rId4"/>
    <p:sldId id="262" r:id="rId5"/>
    <p:sldId id="260" r:id="rId6"/>
    <p:sldId id="263" r:id="rId7"/>
    <p:sldId id="269" r:id="rId8"/>
    <p:sldId id="275" r:id="rId9"/>
    <p:sldId id="272" r:id="rId10"/>
    <p:sldId id="270" r:id="rId11"/>
    <p:sldId id="273" r:id="rId12"/>
    <p:sldId id="274" r:id="rId13"/>
    <p:sldId id="271" r:id="rId14"/>
    <p:sldId id="279" r:id="rId15"/>
    <p:sldId id="277" r:id="rId16"/>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Arial" charset="0"/>
        <a:ea typeface="ＭＳ Ｐゴシック" pitchFamily="-1" charset="-128"/>
        <a:cs typeface="+mn-cs"/>
      </a:defRPr>
    </a:lvl1pPr>
    <a:lvl2pPr marL="457200" algn="l" defTabSz="457200" rtl="0" eaLnBrk="0" fontAlgn="base" hangingPunct="0">
      <a:spcBef>
        <a:spcPct val="0"/>
      </a:spcBef>
      <a:spcAft>
        <a:spcPct val="0"/>
      </a:spcAft>
      <a:defRPr kern="1200">
        <a:solidFill>
          <a:schemeClr val="tx1"/>
        </a:solidFill>
        <a:latin typeface="Arial" charset="0"/>
        <a:ea typeface="ＭＳ Ｐゴシック" pitchFamily="-1" charset="-128"/>
        <a:cs typeface="+mn-cs"/>
      </a:defRPr>
    </a:lvl2pPr>
    <a:lvl3pPr marL="914400" algn="l" defTabSz="457200" rtl="0" eaLnBrk="0" fontAlgn="base" hangingPunct="0">
      <a:spcBef>
        <a:spcPct val="0"/>
      </a:spcBef>
      <a:spcAft>
        <a:spcPct val="0"/>
      </a:spcAft>
      <a:defRPr kern="1200">
        <a:solidFill>
          <a:schemeClr val="tx1"/>
        </a:solidFill>
        <a:latin typeface="Arial" charset="0"/>
        <a:ea typeface="ＭＳ Ｐゴシック" pitchFamily="-1" charset="-128"/>
        <a:cs typeface="+mn-cs"/>
      </a:defRPr>
    </a:lvl3pPr>
    <a:lvl4pPr marL="1371600" algn="l" defTabSz="457200" rtl="0" eaLnBrk="0" fontAlgn="base" hangingPunct="0">
      <a:spcBef>
        <a:spcPct val="0"/>
      </a:spcBef>
      <a:spcAft>
        <a:spcPct val="0"/>
      </a:spcAft>
      <a:defRPr kern="1200">
        <a:solidFill>
          <a:schemeClr val="tx1"/>
        </a:solidFill>
        <a:latin typeface="Arial" charset="0"/>
        <a:ea typeface="ＭＳ Ｐゴシック" pitchFamily="-1" charset="-128"/>
        <a:cs typeface="+mn-cs"/>
      </a:defRPr>
    </a:lvl4pPr>
    <a:lvl5pPr marL="1828800" algn="l" defTabSz="457200" rtl="0" eaLnBrk="0" fontAlgn="base" hangingPunct="0">
      <a:spcBef>
        <a:spcPct val="0"/>
      </a:spcBef>
      <a:spcAft>
        <a:spcPct val="0"/>
      </a:spcAft>
      <a:defRPr kern="1200">
        <a:solidFill>
          <a:schemeClr val="tx1"/>
        </a:solidFill>
        <a:latin typeface="Arial" charset="0"/>
        <a:ea typeface="ＭＳ Ｐゴシック" pitchFamily="-1" charset="-128"/>
        <a:cs typeface="+mn-cs"/>
      </a:defRPr>
    </a:lvl5pPr>
    <a:lvl6pPr marL="2286000" algn="l" defTabSz="914400" rtl="0" eaLnBrk="1" latinLnBrk="0" hangingPunct="1">
      <a:defRPr kern="1200">
        <a:solidFill>
          <a:schemeClr val="tx1"/>
        </a:solidFill>
        <a:latin typeface="Arial" charset="0"/>
        <a:ea typeface="ＭＳ Ｐゴシック" pitchFamily="-1" charset="-128"/>
        <a:cs typeface="+mn-cs"/>
      </a:defRPr>
    </a:lvl6pPr>
    <a:lvl7pPr marL="2743200" algn="l" defTabSz="914400" rtl="0" eaLnBrk="1" latinLnBrk="0" hangingPunct="1">
      <a:defRPr kern="1200">
        <a:solidFill>
          <a:schemeClr val="tx1"/>
        </a:solidFill>
        <a:latin typeface="Arial" charset="0"/>
        <a:ea typeface="ＭＳ Ｐゴシック" pitchFamily="-1" charset="-128"/>
        <a:cs typeface="+mn-cs"/>
      </a:defRPr>
    </a:lvl7pPr>
    <a:lvl8pPr marL="3200400" algn="l" defTabSz="914400" rtl="0" eaLnBrk="1" latinLnBrk="0" hangingPunct="1">
      <a:defRPr kern="1200">
        <a:solidFill>
          <a:schemeClr val="tx1"/>
        </a:solidFill>
        <a:latin typeface="Arial" charset="0"/>
        <a:ea typeface="ＭＳ Ｐゴシック" pitchFamily="-1" charset="-128"/>
        <a:cs typeface="+mn-cs"/>
      </a:defRPr>
    </a:lvl8pPr>
    <a:lvl9pPr marL="3657600" algn="l" defTabSz="914400" rtl="0" eaLnBrk="1" latinLnBrk="0" hangingPunct="1">
      <a:defRPr kern="1200">
        <a:solidFill>
          <a:schemeClr val="tx1"/>
        </a:solidFill>
        <a:latin typeface="Arial" charset="0"/>
        <a:ea typeface="ＭＳ Ｐゴシック" pitchFamily="-1" charset="-128"/>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y Bush" initials="RB" lastIdx="17"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76" d="100"/>
          <a:sy n="76" d="100"/>
        </p:scale>
        <p:origin x="168"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180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7-03-10T14:45:00.785" idx="1">
    <p:pos x="10" y="10"/>
    <p:text>Change title to "Incident Investigation" to maintain consistency with Code of Conduct sections</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7-03-10T14:49:48.153" idx="2">
    <p:pos x="10" y="10"/>
    <p:text>Changed 'employer' to 'quarry operator'
Changed emphasis on bullet 3. May need formatting re. font size.</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17-03-10T14:53:00.719" idx="3">
    <p:pos x="10" y="10"/>
    <p:text>Should we stop using the term 'accident'? The definition should really be the same as for incident in any case I think. Just add people into incident definition.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96611C-5E4A-43F6-8192-D25985C8D7A2}" type="datetimeFigureOut">
              <a:rPr lang="en-GB" smtClean="0"/>
              <a:pPr/>
              <a:t>18/07/2017</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43F9C-3A6B-484A-A479-FDE15AEA482C}" type="slidenum">
              <a:rPr lang="en-GB" smtClean="0"/>
              <a:pPr/>
              <a:t>‹#›</a:t>
            </a:fld>
            <a:endParaRPr lang="en-GB"/>
          </a:p>
        </p:txBody>
      </p:sp>
    </p:spTree>
    <p:extLst>
      <p:ext uri="{BB962C8B-B14F-4D97-AF65-F5344CB8AC3E}">
        <p14:creationId xmlns="" xmlns:p14="http://schemas.microsoft.com/office/powerpoint/2010/main" val="1867814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Competence requirement</a:t>
            </a:r>
            <a:r>
              <a:rPr lang="en-GB" baseline="0" dirty="0" smtClean="0"/>
              <a:t> is equally applicable to all contractors in all environments although not explicit in law</a:t>
            </a:r>
            <a:endParaRPr lang="en-GB" dirty="0"/>
          </a:p>
        </p:txBody>
      </p:sp>
      <p:sp>
        <p:nvSpPr>
          <p:cNvPr id="4" name="Slide Number Placeholder 3"/>
          <p:cNvSpPr>
            <a:spLocks noGrp="1"/>
          </p:cNvSpPr>
          <p:nvPr>
            <p:ph type="sldNum" sz="quarter" idx="10"/>
          </p:nvPr>
        </p:nvSpPr>
        <p:spPr/>
        <p:txBody>
          <a:bodyPr/>
          <a:lstStyle/>
          <a:p>
            <a:fld id="{5FE43F9C-3A6B-484A-A479-FDE15AEA482C}" type="slidenum">
              <a:rPr lang="en-GB" smtClean="0"/>
              <a:pPr/>
              <a:t>3</a:t>
            </a:fld>
            <a:endParaRPr lang="en-GB"/>
          </a:p>
        </p:txBody>
      </p:sp>
    </p:spTree>
    <p:extLst>
      <p:ext uri="{BB962C8B-B14F-4D97-AF65-F5344CB8AC3E}">
        <p14:creationId xmlns="" xmlns:p14="http://schemas.microsoft.com/office/powerpoint/2010/main" val="40142859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5FE43F9C-3A6B-484A-A479-FDE15AEA482C}" type="slidenum">
              <a:rPr lang="en-GB" smtClean="0"/>
              <a:pPr/>
              <a:t>11</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69311"/>
            <a:ext cx="7772400" cy="1470025"/>
          </a:xfrm>
        </p:spPr>
        <p:txBody>
          <a:bodyPr/>
          <a:lstStyle>
            <a:lvl1pPr algn="ctr">
              <a:defRPr sz="3200" b="1">
                <a:solidFill>
                  <a:schemeClr val="tx1">
                    <a:lumMod val="50000"/>
                    <a:lumOff val="50000"/>
                  </a:schemeClr>
                </a:solidFill>
              </a:defRPr>
            </a:lvl1pPr>
          </a:lstStyle>
          <a:p>
            <a:r>
              <a:rPr lang="en-GB" smtClean="0"/>
              <a:t>Click to edit Master title style</a:t>
            </a:r>
            <a:endParaRPr lang="en-US"/>
          </a:p>
        </p:txBody>
      </p:sp>
      <p:sp>
        <p:nvSpPr>
          <p:cNvPr id="3" name="Subtitle 2"/>
          <p:cNvSpPr>
            <a:spLocks noGrp="1"/>
          </p:cNvSpPr>
          <p:nvPr>
            <p:ph type="subTitle" idx="1"/>
          </p:nvPr>
        </p:nvSpPr>
        <p:spPr>
          <a:xfrm>
            <a:off x="1371600" y="3304304"/>
            <a:ext cx="6400800" cy="1752600"/>
          </a:xfrm>
        </p:spPr>
        <p:txBody>
          <a:bodyPr/>
          <a:lstStyle>
            <a:lvl1pPr marL="0" indent="0" algn="ctr">
              <a:buNone/>
              <a:defRPr sz="1600">
                <a:solidFill>
                  <a:schemeClr val="bg1">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Slide Number Placeholder 5"/>
          <p:cNvSpPr>
            <a:spLocks noGrp="1"/>
          </p:cNvSpPr>
          <p:nvPr>
            <p:ph type="sldNum" sz="quarter" idx="10"/>
          </p:nvPr>
        </p:nvSpPr>
        <p:spPr>
          <a:xfrm>
            <a:off x="6553200" y="6356350"/>
            <a:ext cx="2133600" cy="365125"/>
          </a:xfrm>
        </p:spPr>
        <p:txBody>
          <a:bodyPr/>
          <a:lstStyle>
            <a:lvl1pPr>
              <a:defRPr/>
            </a:lvl1pPr>
          </a:lstStyle>
          <a:p>
            <a:fld id="{25C3D22E-237F-4FDB-ACE4-2333124B6E6C}" type="slidenum">
              <a:rPr lang="en-US" altLang="en-US"/>
              <a:pPr/>
              <a:t>‹#›</a:t>
            </a:fld>
            <a:endParaRPr lang="en-US" altLang="en-US"/>
          </a:p>
        </p:txBody>
      </p:sp>
    </p:spTree>
    <p:extLst>
      <p:ext uri="{BB962C8B-B14F-4D97-AF65-F5344CB8AC3E}">
        <p14:creationId xmlns="" xmlns:p14="http://schemas.microsoft.com/office/powerpoint/2010/main" val="4010312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Text Placeholder 5"/>
          <p:cNvSpPr>
            <a:spLocks noGrp="1"/>
          </p:cNvSpPr>
          <p:nvPr>
            <p:ph type="body" sz="quarter" idx="11"/>
          </p:nvPr>
        </p:nvSpPr>
        <p:spPr>
          <a:xfrm>
            <a:off x="457200" y="1350963"/>
            <a:ext cx="8229600" cy="43227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lide Number Placeholder 6"/>
          <p:cNvSpPr>
            <a:spLocks noGrp="1"/>
          </p:cNvSpPr>
          <p:nvPr>
            <p:ph type="sldNum" sz="quarter" idx="12"/>
          </p:nvPr>
        </p:nvSpPr>
        <p:spPr/>
        <p:txBody>
          <a:bodyPr/>
          <a:lstStyle>
            <a:lvl1pPr>
              <a:defRPr/>
            </a:lvl1pPr>
          </a:lstStyle>
          <a:p>
            <a:fld id="{0850D2F4-86E9-413C-A14E-51EB09FBDAD6}" type="slidenum">
              <a:rPr lang="en-GB" altLang="en-US"/>
              <a:pPr/>
              <a:t>‹#›</a:t>
            </a:fld>
            <a:endParaRPr lang="en-GB" altLang="en-US"/>
          </a:p>
        </p:txBody>
      </p:sp>
    </p:spTree>
    <p:extLst>
      <p:ext uri="{BB962C8B-B14F-4D97-AF65-F5344CB8AC3E}">
        <p14:creationId xmlns="" xmlns:p14="http://schemas.microsoft.com/office/powerpoint/2010/main" val="45970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500"/>
            </a:lvl1pPr>
          </a:lstStyle>
          <a:p>
            <a:r>
              <a:rPr lang="en-GB" smtClean="0"/>
              <a:t>Click to edit Master title style</a:t>
            </a:r>
            <a:endParaRPr lang="en-US"/>
          </a:p>
        </p:txBody>
      </p:sp>
      <p:sp>
        <p:nvSpPr>
          <p:cNvPr id="3" name="Content Placeholder 2"/>
          <p:cNvSpPr>
            <a:spLocks noGrp="1"/>
          </p:cNvSpPr>
          <p:nvPr>
            <p:ph sz="half" idx="1"/>
          </p:nvPr>
        </p:nvSpPr>
        <p:spPr>
          <a:xfrm>
            <a:off x="457200" y="1402774"/>
            <a:ext cx="4038600" cy="4723390"/>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402774"/>
            <a:ext cx="4038600" cy="4723389"/>
          </a:xfrm>
        </p:spPr>
        <p:txBody>
          <a:bodyPr/>
          <a:lstStyle>
            <a:lvl1pPr>
              <a:defRPr sz="2000">
                <a:solidFill>
                  <a:schemeClr val="bg1">
                    <a:lumMod val="50000"/>
                  </a:schemeClr>
                </a:solidFill>
              </a:defRPr>
            </a:lvl1pPr>
            <a:lvl2pPr>
              <a:defRPr sz="1800">
                <a:solidFill>
                  <a:schemeClr val="bg1">
                    <a:lumMod val="50000"/>
                  </a:schemeClr>
                </a:solidFill>
              </a:defRPr>
            </a:lvl2pPr>
            <a:lvl3pPr>
              <a:defRPr sz="1600">
                <a:solidFill>
                  <a:schemeClr val="bg1">
                    <a:lumMod val="50000"/>
                  </a:schemeClr>
                </a:solidFill>
              </a:defRPr>
            </a:lvl3pPr>
            <a:lvl4pPr>
              <a:defRPr sz="1400">
                <a:solidFill>
                  <a:schemeClr val="bg1">
                    <a:lumMod val="50000"/>
                  </a:schemeClr>
                </a:solidFill>
              </a:defRPr>
            </a:lvl4pPr>
            <a:lvl5pPr>
              <a:defRPr sz="1400">
                <a:solidFill>
                  <a:schemeClr val="bg1">
                    <a:lumMod val="50000"/>
                  </a:schemeClr>
                </a:solidFill>
              </a:defRPr>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Slide Number Placeholder 5"/>
          <p:cNvSpPr>
            <a:spLocks noGrp="1"/>
          </p:cNvSpPr>
          <p:nvPr>
            <p:ph type="sldNum" sz="quarter" idx="10"/>
          </p:nvPr>
        </p:nvSpPr>
        <p:spPr>
          <a:xfrm>
            <a:off x="6553200" y="6356350"/>
            <a:ext cx="2133600" cy="365125"/>
          </a:xfrm>
        </p:spPr>
        <p:txBody>
          <a:bodyPr/>
          <a:lstStyle>
            <a:lvl1pPr>
              <a:defRPr/>
            </a:lvl1pPr>
          </a:lstStyle>
          <a:p>
            <a:fld id="{6795EABA-26D9-4421-B223-7BBC12A480DB}" type="slidenum">
              <a:rPr lang="en-US" altLang="en-US"/>
              <a:pPr/>
              <a:t>‹#›</a:t>
            </a:fld>
            <a:endParaRPr lang="en-US" altLang="en-US"/>
          </a:p>
        </p:txBody>
      </p:sp>
    </p:spTree>
    <p:extLst>
      <p:ext uri="{BB962C8B-B14F-4D97-AF65-F5344CB8AC3E}">
        <p14:creationId xmlns="" xmlns:p14="http://schemas.microsoft.com/office/powerpoint/2010/main" val="42746154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Slide Number Placeholder 6"/>
          <p:cNvSpPr>
            <a:spLocks noGrp="1"/>
          </p:cNvSpPr>
          <p:nvPr>
            <p:ph type="sldNum" sz="quarter" idx="10"/>
          </p:nvPr>
        </p:nvSpPr>
        <p:spPr/>
        <p:txBody>
          <a:bodyPr/>
          <a:lstStyle>
            <a:lvl1pPr>
              <a:defRPr/>
            </a:lvl1pPr>
          </a:lstStyle>
          <a:p>
            <a:fld id="{D1D8D87C-B0B5-483C-9E97-FB83080A904F}" type="slidenum">
              <a:rPr lang="en-GB" altLang="en-US"/>
              <a:pPr/>
              <a:t>‹#›</a:t>
            </a:fld>
            <a:endParaRPr lang="en-GB" altLang="en-US"/>
          </a:p>
        </p:txBody>
      </p:sp>
    </p:spTree>
    <p:extLst>
      <p:ext uri="{BB962C8B-B14F-4D97-AF65-F5344CB8AC3E}">
        <p14:creationId xmlns="" xmlns:p14="http://schemas.microsoft.com/office/powerpoint/2010/main" val="1671559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6"/>
          <p:cNvSpPr>
            <a:spLocks noGrp="1"/>
          </p:cNvSpPr>
          <p:nvPr>
            <p:ph type="sldNum" sz="quarter" idx="10"/>
          </p:nvPr>
        </p:nvSpPr>
        <p:spPr/>
        <p:txBody>
          <a:bodyPr/>
          <a:lstStyle>
            <a:lvl1pPr>
              <a:defRPr/>
            </a:lvl1pPr>
          </a:lstStyle>
          <a:p>
            <a:fld id="{FD99EC51-8ABA-41F4-A94E-2ED68FB21E4F}" type="slidenum">
              <a:rPr lang="en-GB" altLang="en-US"/>
              <a:pPr/>
              <a:t>‹#›</a:t>
            </a:fld>
            <a:endParaRPr lang="en-GB" altLang="en-US"/>
          </a:p>
        </p:txBody>
      </p:sp>
    </p:spTree>
    <p:extLst>
      <p:ext uri="{BB962C8B-B14F-4D97-AF65-F5344CB8AC3E}">
        <p14:creationId xmlns="" xmlns:p14="http://schemas.microsoft.com/office/powerpoint/2010/main" val="22937508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3" descr="QNJAC PP template.pdf"/>
          <p:cNvPicPr>
            <a:picLocks noChangeAspect="1"/>
          </p:cNvPicPr>
          <p:nvPr userDrawn="1"/>
        </p:nvPicPr>
        <p:blipFill>
          <a:blip r:embed="rId7">
            <a:extLst>
              <a:ext uri="{28A0092B-C50C-407E-A947-70E740481C1C}">
                <a14:useLocalDpi xmlns="" xmlns:a14="http://schemas.microsoft.com/office/drawing/2010/main" val="0"/>
              </a:ext>
            </a:extLst>
          </a:blip>
          <a:srcRect/>
          <a:stretch>
            <a:fillRect/>
          </a:stretch>
        </p:blipFill>
        <p:spPr bwMode="auto">
          <a:xfrm>
            <a:off x="0" y="-25400"/>
            <a:ext cx="9180513" cy="69532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644525"/>
            <a:ext cx="8229600"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endParaRPr lang="en-US" altLang="en-US" smtClean="0"/>
          </a:p>
        </p:txBody>
      </p:sp>
      <p:sp>
        <p:nvSpPr>
          <p:cNvPr id="1028" name="Text Placeholder 2"/>
          <p:cNvSpPr>
            <a:spLocks noGrp="1"/>
          </p:cNvSpPr>
          <p:nvPr>
            <p:ph type="body" idx="1"/>
          </p:nvPr>
        </p:nvSpPr>
        <p:spPr bwMode="auto">
          <a:xfrm>
            <a:off x="457200" y="1371600"/>
            <a:ext cx="8229600" cy="4754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endParaRPr lang="en-US" altLang="en-US" smtClean="0"/>
          </a:p>
        </p:txBody>
      </p:sp>
      <p:sp>
        <p:nvSpPr>
          <p:cNvPr id="7" name="Slide Number Placeholder 6"/>
          <p:cNvSpPr>
            <a:spLocks noGrp="1"/>
          </p:cNvSpPr>
          <p:nvPr>
            <p:ph type="sldNum" sz="quarter" idx="4"/>
          </p:nvPr>
        </p:nvSpPr>
        <p:spPr>
          <a:xfrm>
            <a:off x="160338" y="6481763"/>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000">
                <a:solidFill>
                  <a:srgbClr val="F2F2F2"/>
                </a:solidFill>
              </a:defRPr>
            </a:lvl1pPr>
          </a:lstStyle>
          <a:p>
            <a:fld id="{0A417DCB-D7F3-4F92-BF4E-3216DACD37FF}" type="slidenum">
              <a:rPr lang="en-GB" altLang="en-US"/>
              <a:pPr/>
              <a:t>‹#›</a:t>
            </a:fld>
            <a:endParaRPr lang="en-GB" altLang="en-US"/>
          </a:p>
        </p:txBody>
      </p:sp>
      <p:pic>
        <p:nvPicPr>
          <p:cNvPr id="1030" name="Picture 1"/>
          <p:cNvPicPr>
            <a:picLocks noChangeAspect="1"/>
          </p:cNvPicPr>
          <p:nvPr userDrawn="1"/>
        </p:nvPicPr>
        <p:blipFill>
          <a:blip r:embed="rId8">
            <a:extLst>
              <a:ext uri="{28A0092B-C50C-407E-A947-70E740481C1C}">
                <a14:useLocalDpi xmlns="" xmlns:a14="http://schemas.microsoft.com/office/drawing/2010/main" val="0"/>
              </a:ext>
            </a:extLst>
          </a:blip>
          <a:srcRect/>
          <a:stretch>
            <a:fillRect/>
          </a:stretch>
        </p:blipFill>
        <p:spPr bwMode="auto">
          <a:xfrm>
            <a:off x="-68263" y="4902200"/>
            <a:ext cx="2214563" cy="1565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3" r:id="rId1"/>
    <p:sldLayoutId id="2147483680" r:id="rId2"/>
    <p:sldLayoutId id="2147483684" r:id="rId3"/>
    <p:sldLayoutId id="2147483681" r:id="rId4"/>
    <p:sldLayoutId id="2147483682" r:id="rId5"/>
  </p:sldLayoutIdLst>
  <p:txStyles>
    <p:titleStyle>
      <a:lvl1pPr algn="l" defTabSz="457200" rtl="0" eaLnBrk="0" fontAlgn="base" hangingPunct="0">
        <a:spcBef>
          <a:spcPct val="0"/>
        </a:spcBef>
        <a:spcAft>
          <a:spcPct val="0"/>
        </a:spcAft>
        <a:defRPr sz="2500" kern="1200">
          <a:solidFill>
            <a:schemeClr val="tx1"/>
          </a:solidFill>
          <a:latin typeface="+mj-lt"/>
          <a:ea typeface="ＭＳ Ｐゴシック" pitchFamily="-1" charset="-128"/>
          <a:cs typeface="+mj-cs"/>
        </a:defRPr>
      </a:lvl1pPr>
      <a:lvl2pPr algn="l" defTabSz="457200" rtl="0" eaLnBrk="0" fontAlgn="base" hangingPunct="0">
        <a:spcBef>
          <a:spcPct val="0"/>
        </a:spcBef>
        <a:spcAft>
          <a:spcPct val="0"/>
        </a:spcAft>
        <a:defRPr sz="2500">
          <a:solidFill>
            <a:schemeClr val="tx1"/>
          </a:solidFill>
          <a:latin typeface="Calibri" pitchFamily="-1" charset="0"/>
          <a:ea typeface="ＭＳ Ｐゴシック" pitchFamily="-1" charset="-128"/>
        </a:defRPr>
      </a:lvl2pPr>
      <a:lvl3pPr algn="l" defTabSz="457200" rtl="0" eaLnBrk="0" fontAlgn="base" hangingPunct="0">
        <a:spcBef>
          <a:spcPct val="0"/>
        </a:spcBef>
        <a:spcAft>
          <a:spcPct val="0"/>
        </a:spcAft>
        <a:defRPr sz="2500">
          <a:solidFill>
            <a:schemeClr val="tx1"/>
          </a:solidFill>
          <a:latin typeface="Calibri" pitchFamily="-1" charset="0"/>
          <a:ea typeface="ＭＳ Ｐゴシック" pitchFamily="-1" charset="-128"/>
        </a:defRPr>
      </a:lvl3pPr>
      <a:lvl4pPr algn="l" defTabSz="457200" rtl="0" eaLnBrk="0" fontAlgn="base" hangingPunct="0">
        <a:spcBef>
          <a:spcPct val="0"/>
        </a:spcBef>
        <a:spcAft>
          <a:spcPct val="0"/>
        </a:spcAft>
        <a:defRPr sz="2500">
          <a:solidFill>
            <a:schemeClr val="tx1"/>
          </a:solidFill>
          <a:latin typeface="Calibri" pitchFamily="-1" charset="0"/>
          <a:ea typeface="ＭＳ Ｐゴシック" pitchFamily="-1" charset="-128"/>
        </a:defRPr>
      </a:lvl4pPr>
      <a:lvl5pPr algn="l" defTabSz="457200" rtl="0" eaLnBrk="0" fontAlgn="base" hangingPunct="0">
        <a:spcBef>
          <a:spcPct val="0"/>
        </a:spcBef>
        <a:spcAft>
          <a:spcPct val="0"/>
        </a:spcAft>
        <a:defRPr sz="2500">
          <a:solidFill>
            <a:schemeClr val="tx1"/>
          </a:solidFill>
          <a:latin typeface="Calibri" pitchFamily="-1" charset="0"/>
          <a:ea typeface="ＭＳ Ｐゴシック" pitchFamily="-1" charset="-128"/>
        </a:defRPr>
      </a:lvl5pPr>
      <a:lvl6pPr marL="457200" algn="ctr" defTabSz="457200" rtl="0" fontAlgn="base">
        <a:spcBef>
          <a:spcPct val="0"/>
        </a:spcBef>
        <a:spcAft>
          <a:spcPct val="0"/>
        </a:spcAft>
        <a:defRPr sz="4400">
          <a:solidFill>
            <a:schemeClr val="tx1"/>
          </a:solidFill>
          <a:latin typeface="Calibri" pitchFamily="-1" charset="0"/>
          <a:ea typeface="ＭＳ Ｐゴシック" pitchFamily="-1" charset="-128"/>
        </a:defRPr>
      </a:lvl6pPr>
      <a:lvl7pPr marL="914400" algn="ctr" defTabSz="457200" rtl="0" fontAlgn="base">
        <a:spcBef>
          <a:spcPct val="0"/>
        </a:spcBef>
        <a:spcAft>
          <a:spcPct val="0"/>
        </a:spcAft>
        <a:defRPr sz="4400">
          <a:solidFill>
            <a:schemeClr val="tx1"/>
          </a:solidFill>
          <a:latin typeface="Calibri" pitchFamily="-1" charset="0"/>
          <a:ea typeface="ＭＳ Ｐゴシック" pitchFamily="-1" charset="-128"/>
        </a:defRPr>
      </a:lvl7pPr>
      <a:lvl8pPr marL="1371600" algn="ctr" defTabSz="457200" rtl="0" fontAlgn="base">
        <a:spcBef>
          <a:spcPct val="0"/>
        </a:spcBef>
        <a:spcAft>
          <a:spcPct val="0"/>
        </a:spcAft>
        <a:defRPr sz="4400">
          <a:solidFill>
            <a:schemeClr val="tx1"/>
          </a:solidFill>
          <a:latin typeface="Calibri" pitchFamily="-1" charset="0"/>
          <a:ea typeface="ＭＳ Ｐゴシック" pitchFamily="-1" charset="-128"/>
        </a:defRPr>
      </a:lvl8pPr>
      <a:lvl9pPr marL="1828800" algn="ctr" defTabSz="457200" rtl="0" fontAlgn="base">
        <a:spcBef>
          <a:spcPct val="0"/>
        </a:spcBef>
        <a:spcAft>
          <a:spcPct val="0"/>
        </a:spcAft>
        <a:defRPr sz="4400">
          <a:solidFill>
            <a:schemeClr val="tx1"/>
          </a:solidFill>
          <a:latin typeface="Calibri" pitchFamily="-1" charset="0"/>
          <a:ea typeface="ＭＳ Ｐゴシック" pitchFamily="-1" charset="-128"/>
        </a:defRPr>
      </a:lvl9pPr>
    </p:titleStyle>
    <p:bodyStyle>
      <a:lvl1pPr marL="342900" indent="-34290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70038"/>
            <a:ext cx="7772400" cy="1470025"/>
          </a:xfrm>
        </p:spPr>
        <p:txBody>
          <a:bodyPr/>
          <a:lstStyle/>
          <a:p>
            <a:pPr>
              <a:defRPr/>
            </a:pPr>
            <a:r>
              <a:rPr lang="en-GB" dirty="0"/>
              <a:t>Quarry </a:t>
            </a:r>
            <a:r>
              <a:rPr lang="en-GB" dirty="0" smtClean="0"/>
              <a:t>Operator and Contractor</a:t>
            </a:r>
            <a:br>
              <a:rPr lang="en-GB" dirty="0" smtClean="0"/>
            </a:br>
            <a:r>
              <a:rPr lang="en-GB" dirty="0" smtClean="0"/>
              <a:t>Code of Conduct</a:t>
            </a:r>
            <a:endParaRPr lang="en-GB" dirty="0"/>
          </a:p>
        </p:txBody>
      </p:sp>
      <p:sp>
        <p:nvSpPr>
          <p:cNvPr id="3" name="Subtitle 2"/>
          <p:cNvSpPr>
            <a:spLocks noGrp="1"/>
          </p:cNvSpPr>
          <p:nvPr>
            <p:ph type="subTitle" idx="1"/>
          </p:nvPr>
        </p:nvSpPr>
        <p:spPr>
          <a:xfrm>
            <a:off x="1371600" y="3303588"/>
            <a:ext cx="6400800" cy="623835"/>
          </a:xfrm>
        </p:spPr>
        <p:txBody>
          <a:bodyPr/>
          <a:lstStyle/>
          <a:p>
            <a:pPr>
              <a:buFont typeface="Arial" panose="020B0604020202020204" pitchFamily="34" charset="0"/>
              <a:buNone/>
              <a:defRPr/>
            </a:pPr>
            <a:r>
              <a:rPr lang="en-GB" sz="2400" dirty="0" smtClean="0"/>
              <a:t>Incident Investigations</a:t>
            </a:r>
            <a:endParaRPr lang="en-GB"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buNone/>
            </a:pPr>
            <a:r>
              <a:rPr lang="en-GB" sz="3200" b="1"/>
              <a:t>Data collection:</a:t>
            </a:r>
            <a:endParaRPr lang="en-GB" sz="3200" b="1" dirty="0"/>
          </a:p>
        </p:txBody>
      </p:sp>
      <p:sp>
        <p:nvSpPr>
          <p:cNvPr id="3" name="Text Placeholder 2"/>
          <p:cNvSpPr>
            <a:spLocks noGrp="1"/>
          </p:cNvSpPr>
          <p:nvPr>
            <p:ph type="body" sz="quarter" idx="11"/>
          </p:nvPr>
        </p:nvSpPr>
        <p:spPr>
          <a:xfrm>
            <a:off x="457200" y="1350963"/>
            <a:ext cx="8229600" cy="1722021"/>
          </a:xfrm>
        </p:spPr>
        <p:txBody>
          <a:bodyPr/>
          <a:lstStyle/>
          <a:p>
            <a:pPr>
              <a:spcBef>
                <a:spcPts val="0"/>
              </a:spcBef>
            </a:pPr>
            <a:r>
              <a:rPr lang="en-GB" sz="2800" dirty="0" smtClean="0"/>
              <a:t>Data should come </a:t>
            </a:r>
            <a:r>
              <a:rPr lang="en-GB" sz="2800" dirty="0"/>
              <a:t>from all available sources, witness statements, photographs, </a:t>
            </a:r>
            <a:r>
              <a:rPr lang="en-GB" sz="2800" dirty="0" smtClean="0"/>
              <a:t>procedures, risk </a:t>
            </a:r>
            <a:r>
              <a:rPr lang="en-GB" sz="2800" dirty="0"/>
              <a:t>assessments and relevant equipment print outs</a:t>
            </a:r>
            <a:r>
              <a:rPr lang="en-GB" sz="2800" dirty="0" smtClean="0"/>
              <a:t>.</a:t>
            </a:r>
            <a:endParaRPr lang="en-GB" sz="2800" dirty="0"/>
          </a:p>
        </p:txBody>
      </p:sp>
      <p:pic>
        <p:nvPicPr>
          <p:cNvPr id="10242" name="Picture 2" descr="C:\Users\Murray Alston\AppData\Local\Microsoft\Windows\INetCache\IE\RHBK8GEY\2136954043_5145b15312_b[1].jpg"/>
          <p:cNvPicPr>
            <a:picLocks noChangeAspect="1" noChangeArrowheads="1"/>
          </p:cNvPicPr>
          <p:nvPr/>
        </p:nvPicPr>
        <p:blipFill>
          <a:blip r:embed="rId2"/>
          <a:srcRect/>
          <a:stretch>
            <a:fillRect/>
          </a:stretch>
        </p:blipFill>
        <p:spPr bwMode="auto">
          <a:xfrm>
            <a:off x="2752725" y="2667000"/>
            <a:ext cx="3121025" cy="3121025"/>
          </a:xfrm>
          <a:prstGeom prst="rect">
            <a:avLst/>
          </a:prstGeom>
          <a:noFill/>
        </p:spPr>
      </p:pic>
    </p:spTree>
    <p:extLst>
      <p:ext uri="{BB962C8B-B14F-4D97-AF65-F5344CB8AC3E}">
        <p14:creationId xmlns="" xmlns:p14="http://schemas.microsoft.com/office/powerpoint/2010/main" val="40824477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C:\Users\Murray Alston\AppData\Local\Microsoft\Windows\INetCache\IE\RHBK8GEY\t7i7toli8r75gh9jt7n6hwkih[1].jpg"/>
          <p:cNvPicPr>
            <a:picLocks noChangeAspect="1" noChangeArrowheads="1"/>
          </p:cNvPicPr>
          <p:nvPr/>
        </p:nvPicPr>
        <p:blipFill>
          <a:blip r:embed="rId3"/>
          <a:srcRect b="8096"/>
          <a:stretch>
            <a:fillRect/>
          </a:stretch>
        </p:blipFill>
        <p:spPr bwMode="auto">
          <a:xfrm>
            <a:off x="3571337" y="3338423"/>
            <a:ext cx="3810338" cy="2812211"/>
          </a:xfrm>
          <a:prstGeom prst="rect">
            <a:avLst/>
          </a:prstGeom>
          <a:noFill/>
        </p:spPr>
      </p:pic>
      <p:sp>
        <p:nvSpPr>
          <p:cNvPr id="2" name="Title 1"/>
          <p:cNvSpPr>
            <a:spLocks noGrp="1"/>
          </p:cNvSpPr>
          <p:nvPr>
            <p:ph type="title"/>
          </p:nvPr>
        </p:nvSpPr>
        <p:spPr/>
        <p:txBody>
          <a:bodyPr/>
          <a:lstStyle/>
          <a:p>
            <a:pPr marL="0" indent="0">
              <a:spcBef>
                <a:spcPts val="0"/>
              </a:spcBef>
              <a:buNone/>
            </a:pPr>
            <a:r>
              <a:rPr lang="en-GB" sz="3200" b="1"/>
              <a:t>Data analysis:</a:t>
            </a:r>
            <a:endParaRPr lang="en-GB" sz="3200" b="1" dirty="0"/>
          </a:p>
        </p:txBody>
      </p:sp>
      <p:sp>
        <p:nvSpPr>
          <p:cNvPr id="3" name="Text Placeholder 2"/>
          <p:cNvSpPr>
            <a:spLocks noGrp="1"/>
          </p:cNvSpPr>
          <p:nvPr>
            <p:ph type="body" sz="quarter" idx="11"/>
          </p:nvPr>
        </p:nvSpPr>
        <p:spPr>
          <a:xfrm>
            <a:off x="457200" y="1350963"/>
            <a:ext cx="8229600" cy="2246676"/>
          </a:xfrm>
        </p:spPr>
        <p:txBody>
          <a:bodyPr/>
          <a:lstStyle/>
          <a:p>
            <a:pPr>
              <a:spcBef>
                <a:spcPts val="0"/>
              </a:spcBef>
            </a:pPr>
            <a:r>
              <a:rPr lang="en-GB" sz="2800" dirty="0" smtClean="0"/>
              <a:t>Generate </a:t>
            </a:r>
            <a:r>
              <a:rPr lang="en-GB" sz="2800" dirty="0"/>
              <a:t>an accurate chain of events from the data collected. The investigation will need to </a:t>
            </a:r>
            <a:r>
              <a:rPr lang="en-GB" sz="2800" dirty="0" smtClean="0"/>
              <a:t>ascertain the </a:t>
            </a:r>
            <a:r>
              <a:rPr lang="en-GB" sz="2800" dirty="0"/>
              <a:t>root cause as well as the direct cause. Asking yourself WHY? Is one way to find the </a:t>
            </a:r>
            <a:r>
              <a:rPr lang="en-GB" sz="2800"/>
              <a:t>root </a:t>
            </a:r>
            <a:r>
              <a:rPr lang="en-GB" sz="2800" smtClean="0"/>
              <a:t>cause.</a:t>
            </a:r>
            <a:endParaRPr lang="en-GB" sz="2800" dirty="0"/>
          </a:p>
          <a:p>
            <a:pPr>
              <a:spcBef>
                <a:spcPts val="0"/>
              </a:spcBef>
            </a:pPr>
            <a:r>
              <a:rPr lang="en-GB" sz="2800" dirty="0"/>
              <a:t>Failures and mistakes don’t just happen by themselves. Human behaviour, Organisation </a:t>
            </a:r>
            <a:r>
              <a:rPr lang="en-GB" sz="2800" dirty="0" smtClean="0"/>
              <a:t>and Management </a:t>
            </a:r>
            <a:r>
              <a:rPr lang="en-GB" sz="2800" dirty="0"/>
              <a:t>systems all play a part in the root cause</a:t>
            </a:r>
            <a:r>
              <a:rPr lang="en-GB" sz="2800" dirty="0" smtClean="0"/>
              <a:t>.</a:t>
            </a:r>
            <a:endParaRPr lang="en-GB" sz="2800" dirty="0"/>
          </a:p>
        </p:txBody>
      </p:sp>
    </p:spTree>
    <p:extLst>
      <p:ext uri="{BB962C8B-B14F-4D97-AF65-F5344CB8AC3E}">
        <p14:creationId xmlns="" xmlns:p14="http://schemas.microsoft.com/office/powerpoint/2010/main" val="20804321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C:\Users\Murray Alston\AppData\Local\Microsoft\Windows\INetCache\IE\IVE9RQEY\herramientas[1].jpg"/>
          <p:cNvPicPr>
            <a:picLocks noChangeAspect="1" noChangeArrowheads="1"/>
          </p:cNvPicPr>
          <p:nvPr/>
        </p:nvPicPr>
        <p:blipFill>
          <a:blip r:embed="rId2"/>
          <a:srcRect/>
          <a:stretch>
            <a:fillRect/>
          </a:stretch>
        </p:blipFill>
        <p:spPr bwMode="auto">
          <a:xfrm>
            <a:off x="4324590" y="2984740"/>
            <a:ext cx="3129502" cy="3129502"/>
          </a:xfrm>
          <a:prstGeom prst="rect">
            <a:avLst/>
          </a:prstGeom>
          <a:noFill/>
        </p:spPr>
      </p:pic>
      <p:sp>
        <p:nvSpPr>
          <p:cNvPr id="2" name="Title 1"/>
          <p:cNvSpPr>
            <a:spLocks noGrp="1"/>
          </p:cNvSpPr>
          <p:nvPr>
            <p:ph type="title"/>
          </p:nvPr>
        </p:nvSpPr>
        <p:spPr/>
        <p:txBody>
          <a:bodyPr/>
          <a:lstStyle/>
          <a:p>
            <a:pPr marL="0" indent="0">
              <a:spcBef>
                <a:spcPts val="0"/>
              </a:spcBef>
              <a:buNone/>
            </a:pPr>
            <a:r>
              <a:rPr lang="en-GB" sz="3200" b="1"/>
              <a:t>Corrective actions:</a:t>
            </a:r>
            <a:endParaRPr lang="en-GB" sz="3200" b="1" dirty="0"/>
          </a:p>
        </p:txBody>
      </p:sp>
      <p:sp>
        <p:nvSpPr>
          <p:cNvPr id="3" name="Text Placeholder 2"/>
          <p:cNvSpPr>
            <a:spLocks noGrp="1"/>
          </p:cNvSpPr>
          <p:nvPr>
            <p:ph type="body" sz="quarter" idx="11"/>
          </p:nvPr>
        </p:nvSpPr>
        <p:spPr>
          <a:xfrm>
            <a:off x="457200" y="1350963"/>
            <a:ext cx="8229600" cy="2846283"/>
          </a:xfrm>
        </p:spPr>
        <p:txBody>
          <a:bodyPr/>
          <a:lstStyle/>
          <a:p>
            <a:pPr>
              <a:spcBef>
                <a:spcPts val="0"/>
              </a:spcBef>
            </a:pPr>
            <a:r>
              <a:rPr lang="en-GB" sz="2800" dirty="0" smtClean="0"/>
              <a:t>Ensure </a:t>
            </a:r>
            <a:r>
              <a:rPr lang="en-GB" sz="2800" dirty="0"/>
              <a:t>the corrective actions don’t just deal with the direct cause but also the root cause. Dealing </a:t>
            </a:r>
            <a:r>
              <a:rPr lang="en-GB" sz="2800" dirty="0" smtClean="0"/>
              <a:t>with the </a:t>
            </a:r>
            <a:r>
              <a:rPr lang="en-GB" sz="2800" dirty="0"/>
              <a:t>root cause will reduce the risk of recurrence. Failure to look at the root cause is a </a:t>
            </a:r>
            <a:r>
              <a:rPr lang="en-GB" sz="2800" dirty="0" smtClean="0"/>
              <a:t>missed opportunity</a:t>
            </a:r>
            <a:r>
              <a:rPr lang="en-GB" sz="2800" dirty="0"/>
              <a:t>, and leaves open the possibility of other incidents occurring from similar root </a:t>
            </a:r>
            <a:r>
              <a:rPr lang="en-GB" sz="2800" dirty="0" smtClean="0"/>
              <a:t>cause activities.</a:t>
            </a:r>
            <a:endParaRPr lang="en-GB" sz="2800" dirty="0"/>
          </a:p>
        </p:txBody>
      </p:sp>
    </p:spTree>
    <p:extLst>
      <p:ext uri="{BB962C8B-B14F-4D97-AF65-F5344CB8AC3E}">
        <p14:creationId xmlns="" xmlns:p14="http://schemas.microsoft.com/office/powerpoint/2010/main" val="5415398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urray Alston\AppData\Local\Microsoft\Windows\INetCache\IE\IVE9RQEY\WebAnalyticsBig-300x225[1].jpg"/>
          <p:cNvPicPr>
            <a:picLocks noChangeAspect="1" noChangeArrowheads="1"/>
          </p:cNvPicPr>
          <p:nvPr/>
        </p:nvPicPr>
        <p:blipFill>
          <a:blip r:embed="rId2"/>
          <a:srcRect r="11900" b="7719"/>
          <a:stretch>
            <a:fillRect/>
          </a:stretch>
        </p:blipFill>
        <p:spPr bwMode="auto">
          <a:xfrm>
            <a:off x="3881887" y="3247666"/>
            <a:ext cx="3640347" cy="2859836"/>
          </a:xfrm>
          <a:prstGeom prst="rect">
            <a:avLst/>
          </a:prstGeom>
          <a:noFill/>
        </p:spPr>
      </p:pic>
      <p:sp>
        <p:nvSpPr>
          <p:cNvPr id="2" name="Title 1"/>
          <p:cNvSpPr>
            <a:spLocks noGrp="1"/>
          </p:cNvSpPr>
          <p:nvPr>
            <p:ph type="title"/>
          </p:nvPr>
        </p:nvSpPr>
        <p:spPr/>
        <p:txBody>
          <a:bodyPr/>
          <a:lstStyle/>
          <a:p>
            <a:pPr marL="0" indent="0">
              <a:spcBef>
                <a:spcPts val="0"/>
              </a:spcBef>
              <a:buNone/>
            </a:pPr>
            <a:r>
              <a:rPr lang="en-GB" sz="3200" b="1" dirty="0"/>
              <a:t>Reporting:</a:t>
            </a:r>
          </a:p>
        </p:txBody>
      </p:sp>
      <p:sp>
        <p:nvSpPr>
          <p:cNvPr id="3" name="Text Placeholder 2"/>
          <p:cNvSpPr>
            <a:spLocks noGrp="1"/>
          </p:cNvSpPr>
          <p:nvPr>
            <p:ph type="body" sz="quarter" idx="11"/>
          </p:nvPr>
        </p:nvSpPr>
        <p:spPr>
          <a:xfrm>
            <a:off x="457200" y="1350963"/>
            <a:ext cx="8229600" cy="3595791"/>
          </a:xfrm>
        </p:spPr>
        <p:txBody>
          <a:bodyPr/>
          <a:lstStyle/>
          <a:p>
            <a:pPr>
              <a:spcBef>
                <a:spcPts val="0"/>
              </a:spcBef>
            </a:pPr>
            <a:r>
              <a:rPr lang="en-GB" sz="2800" dirty="0" smtClean="0"/>
              <a:t>Reports </a:t>
            </a:r>
            <a:r>
              <a:rPr lang="en-GB" sz="2800" dirty="0"/>
              <a:t>need to be written up, and will only be closed when all actions have been completed. </a:t>
            </a:r>
            <a:r>
              <a:rPr lang="en-GB" sz="2800" dirty="0" smtClean="0"/>
              <a:t>The report </a:t>
            </a:r>
            <a:r>
              <a:rPr lang="en-GB" sz="2800" dirty="0"/>
              <a:t>needs to be used to generate further communications to identify learning </a:t>
            </a:r>
            <a:r>
              <a:rPr lang="en-GB" sz="2800" dirty="0" smtClean="0"/>
              <a:t>points</a:t>
            </a:r>
            <a:r>
              <a:rPr lang="en-GB" sz="2800" smtClean="0"/>
              <a:t>. </a:t>
            </a:r>
            <a:endParaRPr lang="en-GB" sz="2800" dirty="0" smtClean="0"/>
          </a:p>
        </p:txBody>
      </p:sp>
    </p:spTree>
    <p:extLst>
      <p:ext uri="{BB962C8B-B14F-4D97-AF65-F5344CB8AC3E}">
        <p14:creationId xmlns="" xmlns:p14="http://schemas.microsoft.com/office/powerpoint/2010/main" val="30519528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Murray Alston\AppData\Local\Microsoft\Windows\INetCache\IE\IVE9RQEY\WebAnalyticsBig-300x225[1].jpg"/>
          <p:cNvPicPr>
            <a:picLocks noChangeAspect="1" noChangeArrowheads="1"/>
          </p:cNvPicPr>
          <p:nvPr/>
        </p:nvPicPr>
        <p:blipFill>
          <a:blip r:embed="rId2"/>
          <a:srcRect r="11900" b="7719"/>
          <a:stretch>
            <a:fillRect/>
          </a:stretch>
        </p:blipFill>
        <p:spPr bwMode="auto">
          <a:xfrm>
            <a:off x="3881887" y="3247666"/>
            <a:ext cx="3640347" cy="2859836"/>
          </a:xfrm>
          <a:prstGeom prst="rect">
            <a:avLst/>
          </a:prstGeom>
          <a:noFill/>
        </p:spPr>
      </p:pic>
      <p:sp>
        <p:nvSpPr>
          <p:cNvPr id="2" name="Title 1"/>
          <p:cNvSpPr>
            <a:spLocks noGrp="1"/>
          </p:cNvSpPr>
          <p:nvPr>
            <p:ph type="title"/>
          </p:nvPr>
        </p:nvSpPr>
        <p:spPr/>
        <p:txBody>
          <a:bodyPr/>
          <a:lstStyle/>
          <a:p>
            <a:pPr marL="0" indent="0">
              <a:spcBef>
                <a:spcPts val="0"/>
              </a:spcBef>
              <a:buNone/>
            </a:pPr>
            <a:r>
              <a:rPr lang="en-GB" sz="3200" b="1" dirty="0" smtClean="0"/>
              <a:t>Implement improvements through:-</a:t>
            </a:r>
            <a:endParaRPr lang="en-GB" sz="3200" b="1" dirty="0"/>
          </a:p>
        </p:txBody>
      </p:sp>
      <p:sp>
        <p:nvSpPr>
          <p:cNvPr id="3" name="Text Placeholder 2"/>
          <p:cNvSpPr>
            <a:spLocks noGrp="1"/>
          </p:cNvSpPr>
          <p:nvPr>
            <p:ph type="body" sz="quarter" idx="11"/>
          </p:nvPr>
        </p:nvSpPr>
        <p:spPr>
          <a:xfrm>
            <a:off x="457200" y="1350963"/>
            <a:ext cx="8229600" cy="3595791"/>
          </a:xfrm>
        </p:spPr>
        <p:txBody>
          <a:bodyPr/>
          <a:lstStyle/>
          <a:p>
            <a:pPr lvl="1">
              <a:spcBef>
                <a:spcPts val="0"/>
              </a:spcBef>
              <a:buFont typeface="Arial" panose="020B0604020202020204" pitchFamily="34" charset="0"/>
              <a:buChar char="•"/>
            </a:pPr>
            <a:r>
              <a:rPr lang="en-GB" sz="2800" dirty="0" smtClean="0"/>
              <a:t>Safety </a:t>
            </a:r>
            <a:r>
              <a:rPr lang="en-GB" sz="2800" dirty="0"/>
              <a:t>Alerts</a:t>
            </a:r>
          </a:p>
          <a:p>
            <a:pPr lvl="2">
              <a:spcBef>
                <a:spcPts val="0"/>
              </a:spcBef>
              <a:buFont typeface="Arial" panose="020B0604020202020204" pitchFamily="34" charset="0"/>
              <a:buChar char="•"/>
            </a:pPr>
            <a:r>
              <a:rPr lang="en-GB" sz="2800" dirty="0" smtClean="0"/>
              <a:t>Safety </a:t>
            </a:r>
            <a:r>
              <a:rPr lang="en-GB" sz="2800" dirty="0"/>
              <a:t>Presentations</a:t>
            </a:r>
          </a:p>
          <a:p>
            <a:pPr lvl="3">
              <a:spcBef>
                <a:spcPts val="0"/>
              </a:spcBef>
              <a:buFont typeface="Arial" panose="020B0604020202020204" pitchFamily="34" charset="0"/>
              <a:buChar char="•"/>
            </a:pPr>
            <a:r>
              <a:rPr lang="en-GB" sz="2800" dirty="0" smtClean="0"/>
              <a:t>Meeting topics</a:t>
            </a:r>
          </a:p>
          <a:p>
            <a:pPr lvl="3">
              <a:spcBef>
                <a:spcPts val="0"/>
              </a:spcBef>
              <a:buNone/>
            </a:pPr>
            <a:endParaRPr lang="en-GB" sz="2800" dirty="0" smtClean="0"/>
          </a:p>
          <a:p>
            <a:pPr lvl="3">
              <a:spcBef>
                <a:spcPts val="0"/>
              </a:spcBef>
              <a:buNone/>
            </a:pPr>
            <a:r>
              <a:rPr lang="en-GB" sz="2800" dirty="0" smtClean="0"/>
              <a:t>Then, Check for effectiveness </a:t>
            </a:r>
          </a:p>
        </p:txBody>
      </p:sp>
    </p:spTree>
    <p:extLst>
      <p:ext uri="{BB962C8B-B14F-4D97-AF65-F5344CB8AC3E}">
        <p14:creationId xmlns="" xmlns:p14="http://schemas.microsoft.com/office/powerpoint/2010/main" val="30519528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Users\Murray Alston\AppData\Local\Microsoft\Windows\INetCache\IE\JQ4GAA2G\3612148944_7c854bc198[1].jpg"/>
          <p:cNvPicPr>
            <a:picLocks noChangeAspect="1" noChangeArrowheads="1"/>
          </p:cNvPicPr>
          <p:nvPr/>
        </p:nvPicPr>
        <p:blipFill>
          <a:blip r:embed="rId2"/>
          <a:srcRect/>
          <a:stretch>
            <a:fillRect/>
          </a:stretch>
        </p:blipFill>
        <p:spPr bwMode="auto">
          <a:xfrm>
            <a:off x="2346386" y="758976"/>
            <a:ext cx="4926042" cy="492604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descr="C:\Users\Murray Alston\AppData\Local\Microsoft\Windows\INetCache\IE\JQ4GAA2G\depositphotos_11012777-Caution-Safety-Danger-Electricity-Shock-Slippery-Fall-Car-Accident-Icon-Sign-Symbol-Pictogram[1].jpg"/>
          <p:cNvPicPr>
            <a:picLocks noChangeAspect="1" noChangeArrowheads="1"/>
          </p:cNvPicPr>
          <p:nvPr/>
        </p:nvPicPr>
        <p:blipFill>
          <a:blip r:embed="rId2"/>
          <a:srcRect l="81656" t="2621" b="65894"/>
          <a:stretch>
            <a:fillRect/>
          </a:stretch>
        </p:blipFill>
        <p:spPr bwMode="auto">
          <a:xfrm>
            <a:off x="4649638" y="3921013"/>
            <a:ext cx="1155939" cy="1984075"/>
          </a:xfrm>
          <a:prstGeom prst="rect">
            <a:avLst/>
          </a:prstGeom>
          <a:noFill/>
        </p:spPr>
      </p:pic>
      <p:pic>
        <p:nvPicPr>
          <p:cNvPr id="1029" name="Picture 5" descr="C:\Users\Murray Alston\AppData\Local\Microsoft\Windows\INetCache\IE\JQ4GAA2G\depositphotos_11012777-Caution-Safety-Danger-Electricity-Shock-Slippery-Fall-Car-Accident-Icon-Sign-Symbol-Pictogram[1].jpg"/>
          <p:cNvPicPr>
            <a:picLocks noChangeAspect="1" noChangeArrowheads="1"/>
          </p:cNvPicPr>
          <p:nvPr/>
        </p:nvPicPr>
        <p:blipFill>
          <a:blip r:embed="rId2"/>
          <a:srcRect l="48933" r="27797" b="68018"/>
          <a:stretch>
            <a:fillRect/>
          </a:stretch>
        </p:blipFill>
        <p:spPr bwMode="auto">
          <a:xfrm>
            <a:off x="1570007" y="4209691"/>
            <a:ext cx="1233577" cy="1695397"/>
          </a:xfrm>
          <a:prstGeom prst="rect">
            <a:avLst/>
          </a:prstGeom>
          <a:noFill/>
        </p:spPr>
      </p:pic>
      <p:sp>
        <p:nvSpPr>
          <p:cNvPr id="2" name="Title 1"/>
          <p:cNvSpPr>
            <a:spLocks noGrp="1"/>
          </p:cNvSpPr>
          <p:nvPr>
            <p:ph type="title"/>
          </p:nvPr>
        </p:nvSpPr>
        <p:spPr/>
        <p:txBody>
          <a:bodyPr/>
          <a:lstStyle/>
          <a:p>
            <a:r>
              <a:rPr lang="en-GB" sz="3200" b="1" dirty="0"/>
              <a:t>Incident Investigation</a:t>
            </a:r>
            <a:endParaRPr lang="en-GB" sz="3200" dirty="0"/>
          </a:p>
        </p:txBody>
      </p:sp>
      <p:sp>
        <p:nvSpPr>
          <p:cNvPr id="3" name="Text Placeholder 2"/>
          <p:cNvSpPr>
            <a:spLocks noGrp="1"/>
          </p:cNvSpPr>
          <p:nvPr>
            <p:ph type="body" sz="quarter" idx="11"/>
          </p:nvPr>
        </p:nvSpPr>
        <p:spPr>
          <a:xfrm>
            <a:off x="457200" y="1350963"/>
            <a:ext cx="8229600" cy="2066794"/>
          </a:xfrm>
        </p:spPr>
        <p:txBody>
          <a:bodyPr/>
          <a:lstStyle/>
          <a:p>
            <a:pPr algn="just">
              <a:spcBef>
                <a:spcPts val="0"/>
              </a:spcBef>
            </a:pPr>
            <a:r>
              <a:rPr lang="en-GB" sz="2800" dirty="0" smtClean="0"/>
              <a:t>All </a:t>
            </a:r>
            <a:r>
              <a:rPr lang="en-GB" sz="2800" dirty="0"/>
              <a:t>investigations should be a partnership embodying the principles laid out in the Quarries Regulations 1999 as well as in employment law, with cooperative working to ensure immediate, underlying and root causes are established, and learning outcomes are circulated and implemented accordingly.</a:t>
            </a:r>
          </a:p>
        </p:txBody>
      </p:sp>
      <p:pic>
        <p:nvPicPr>
          <p:cNvPr id="1027" name="Picture 3" descr="C:\Users\Murray Alston\AppData\Local\Microsoft\Windows\INetCache\IE\JQ4GAA2G\depositphotos_11012777-Caution-Safety-Danger-Electricity-Shock-Slippery-Fall-Car-Accident-Icon-Sign-Symbol-Pictogram[1].jpg"/>
          <p:cNvPicPr>
            <a:picLocks noChangeAspect="1" noChangeArrowheads="1"/>
          </p:cNvPicPr>
          <p:nvPr/>
        </p:nvPicPr>
        <p:blipFill>
          <a:blip r:embed="rId2"/>
          <a:srcRect l="24214" t="4403" r="49371" b="69392"/>
          <a:stretch>
            <a:fillRect/>
          </a:stretch>
        </p:blipFill>
        <p:spPr bwMode="auto">
          <a:xfrm>
            <a:off x="5952226" y="4209691"/>
            <a:ext cx="1500996" cy="1489084"/>
          </a:xfrm>
          <a:prstGeom prst="rect">
            <a:avLst/>
          </a:prstGeom>
          <a:noFill/>
        </p:spPr>
      </p:pic>
      <p:pic>
        <p:nvPicPr>
          <p:cNvPr id="1030" name="Picture 6" descr="C:\Users\Murray Alston\AppData\Local\Microsoft\Windows\INetCache\IE\JQ4GAA2G\depositphotos_11012777-Caution-Safety-Danger-Electricity-Shock-Slippery-Fall-Car-Accident-Icon-Sign-Symbol-Pictogram[1].jpg"/>
          <p:cNvPicPr>
            <a:picLocks noChangeAspect="1" noChangeArrowheads="1"/>
          </p:cNvPicPr>
          <p:nvPr/>
        </p:nvPicPr>
        <p:blipFill>
          <a:blip r:embed="rId2"/>
          <a:srcRect r="74945" b="71387"/>
          <a:stretch>
            <a:fillRect/>
          </a:stretch>
        </p:blipFill>
        <p:spPr bwMode="auto">
          <a:xfrm>
            <a:off x="3049349" y="3904787"/>
            <a:ext cx="1462267" cy="1669974"/>
          </a:xfrm>
          <a:prstGeom prst="rect">
            <a:avLst/>
          </a:prstGeom>
          <a:noFill/>
        </p:spPr>
      </p:pic>
    </p:spTree>
    <p:extLst>
      <p:ext uri="{BB962C8B-B14F-4D97-AF65-F5344CB8AC3E}">
        <p14:creationId xmlns="" xmlns:p14="http://schemas.microsoft.com/office/powerpoint/2010/main" val="194789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Murray Alston\AppData\Local\Microsoft\Windows\INetCache\IE\MWPJMBDN\추가납입가능한_흥국생명즉시연금_상속종신형5[1].jpg"/>
          <p:cNvPicPr>
            <a:picLocks noChangeAspect="1" noChangeArrowheads="1"/>
          </p:cNvPicPr>
          <p:nvPr/>
        </p:nvPicPr>
        <p:blipFill>
          <a:blip r:embed="rId3"/>
          <a:srcRect/>
          <a:stretch>
            <a:fillRect/>
          </a:stretch>
        </p:blipFill>
        <p:spPr bwMode="auto">
          <a:xfrm>
            <a:off x="5880490" y="335532"/>
            <a:ext cx="2438400" cy="2438400"/>
          </a:xfrm>
          <a:prstGeom prst="rect">
            <a:avLst/>
          </a:prstGeom>
          <a:noFill/>
        </p:spPr>
      </p:pic>
      <p:sp>
        <p:nvSpPr>
          <p:cNvPr id="2" name="Title 1"/>
          <p:cNvSpPr>
            <a:spLocks noGrp="1"/>
          </p:cNvSpPr>
          <p:nvPr>
            <p:ph type="title"/>
          </p:nvPr>
        </p:nvSpPr>
        <p:spPr/>
        <p:txBody>
          <a:bodyPr/>
          <a:lstStyle/>
          <a:p>
            <a:r>
              <a:rPr lang="en-GB" sz="3200" b="1"/>
              <a:t>What is an Investigation?</a:t>
            </a:r>
            <a:endParaRPr lang="en-GB" sz="3200" b="1" dirty="0"/>
          </a:p>
        </p:txBody>
      </p:sp>
      <p:sp>
        <p:nvSpPr>
          <p:cNvPr id="3" name="Text Placeholder 2"/>
          <p:cNvSpPr>
            <a:spLocks noGrp="1"/>
          </p:cNvSpPr>
          <p:nvPr>
            <p:ph type="body" sz="quarter" idx="11"/>
          </p:nvPr>
        </p:nvSpPr>
        <p:spPr>
          <a:xfrm>
            <a:off x="457200" y="1365953"/>
            <a:ext cx="8229600" cy="3790663"/>
          </a:xfrm>
        </p:spPr>
        <p:txBody>
          <a:bodyPr/>
          <a:lstStyle/>
          <a:p>
            <a:pPr>
              <a:spcBef>
                <a:spcPts val="0"/>
              </a:spcBef>
            </a:pPr>
            <a:r>
              <a:rPr lang="en-GB" sz="2400" dirty="0" smtClean="0"/>
              <a:t>An </a:t>
            </a:r>
            <a:r>
              <a:rPr lang="en-GB" sz="2400" dirty="0"/>
              <a:t>investigation is a fact finding exercise to collect all the relevant information on a matter. </a:t>
            </a:r>
            <a:endParaRPr lang="en-GB" sz="2400" dirty="0" smtClean="0"/>
          </a:p>
          <a:p>
            <a:pPr>
              <a:spcBef>
                <a:spcPts val="0"/>
              </a:spcBef>
            </a:pPr>
            <a:endParaRPr lang="en-GB" sz="2400" dirty="0" smtClean="0"/>
          </a:p>
          <a:p>
            <a:pPr>
              <a:spcBef>
                <a:spcPts val="0"/>
              </a:spcBef>
            </a:pPr>
            <a:r>
              <a:rPr lang="en-GB" sz="2400" dirty="0" smtClean="0"/>
              <a:t>A properly conducted </a:t>
            </a:r>
            <a:r>
              <a:rPr lang="en-GB" sz="2400" dirty="0"/>
              <a:t>investigation can enable </a:t>
            </a:r>
            <a:r>
              <a:rPr lang="en-GB" sz="2400" dirty="0" smtClean="0"/>
              <a:t>a Quarry Operator to </a:t>
            </a:r>
            <a:r>
              <a:rPr lang="en-GB" sz="2400" dirty="0"/>
              <a:t>fully consider the matter and then make </a:t>
            </a:r>
            <a:r>
              <a:rPr lang="en-GB" sz="2400" dirty="0" smtClean="0"/>
              <a:t>an informed </a:t>
            </a:r>
            <a:r>
              <a:rPr lang="en-GB" sz="2400" dirty="0"/>
              <a:t>decision on it</a:t>
            </a:r>
            <a:r>
              <a:rPr lang="en-GB" sz="2400" dirty="0" smtClean="0"/>
              <a:t>.</a:t>
            </a:r>
          </a:p>
          <a:p>
            <a:pPr>
              <a:spcBef>
                <a:spcPts val="0"/>
              </a:spcBef>
            </a:pPr>
            <a:endParaRPr lang="en-GB" sz="2400" dirty="0"/>
          </a:p>
          <a:p>
            <a:pPr>
              <a:spcBef>
                <a:spcPts val="0"/>
              </a:spcBef>
            </a:pPr>
            <a:r>
              <a:rPr lang="en-GB" sz="2400" dirty="0"/>
              <a:t>Making the decision without an investigation can lead to unfair biased decisions </a:t>
            </a:r>
            <a:r>
              <a:rPr lang="en-GB" sz="2400" dirty="0" smtClean="0"/>
              <a:t>which fail to identify causes and could leave </a:t>
            </a:r>
            <a:r>
              <a:rPr lang="en-GB" sz="2400" dirty="0"/>
              <a:t>the </a:t>
            </a:r>
            <a:r>
              <a:rPr lang="en-GB" sz="2400" dirty="0" smtClean="0"/>
              <a:t>Quarry Operator vulnerable </a:t>
            </a:r>
            <a:r>
              <a:rPr lang="en-GB" sz="2400" dirty="0"/>
              <a:t>to legal </a:t>
            </a:r>
            <a:r>
              <a:rPr lang="en-GB" sz="2400" dirty="0" smtClean="0"/>
              <a:t>action.</a:t>
            </a:r>
            <a:endParaRPr lang="en-GB" sz="2400" dirty="0"/>
          </a:p>
        </p:txBody>
      </p:sp>
    </p:spTree>
    <p:extLst>
      <p:ext uri="{BB962C8B-B14F-4D97-AF65-F5344CB8AC3E}">
        <p14:creationId xmlns="" xmlns:p14="http://schemas.microsoft.com/office/powerpoint/2010/main" val="2252377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Murray Alston\AppData\Local\Microsoft\Windows\INetCache\IE\RHBK8GEY\clipart-illustration-orange-man-holding-question-mark[1].jpg"/>
          <p:cNvPicPr>
            <a:picLocks noChangeAspect="1" noChangeArrowheads="1"/>
          </p:cNvPicPr>
          <p:nvPr/>
        </p:nvPicPr>
        <p:blipFill>
          <a:blip r:embed="rId2">
            <a:lum bright="38000"/>
          </a:blip>
          <a:srcRect b="4819"/>
          <a:stretch>
            <a:fillRect/>
          </a:stretch>
        </p:blipFill>
        <p:spPr bwMode="auto">
          <a:xfrm>
            <a:off x="3920526" y="3249058"/>
            <a:ext cx="3130055" cy="2979214"/>
          </a:xfrm>
          <a:prstGeom prst="rect">
            <a:avLst/>
          </a:prstGeom>
          <a:noFill/>
        </p:spPr>
      </p:pic>
      <p:sp>
        <p:nvSpPr>
          <p:cNvPr id="2" name="Title 1"/>
          <p:cNvSpPr>
            <a:spLocks noGrp="1"/>
          </p:cNvSpPr>
          <p:nvPr>
            <p:ph type="title"/>
          </p:nvPr>
        </p:nvSpPr>
        <p:spPr/>
        <p:txBody>
          <a:bodyPr/>
          <a:lstStyle/>
          <a:p>
            <a:r>
              <a:rPr lang="en-GB" sz="3200" b="1" dirty="0"/>
              <a:t>What should be investigated?</a:t>
            </a:r>
          </a:p>
        </p:txBody>
      </p:sp>
      <p:sp>
        <p:nvSpPr>
          <p:cNvPr id="3" name="Text Placeholder 2"/>
          <p:cNvSpPr>
            <a:spLocks noGrp="1"/>
          </p:cNvSpPr>
          <p:nvPr>
            <p:ph type="body" sz="quarter" idx="11"/>
          </p:nvPr>
        </p:nvSpPr>
        <p:spPr>
          <a:xfrm>
            <a:off x="457200" y="1246032"/>
            <a:ext cx="8229600" cy="1032473"/>
          </a:xfrm>
        </p:spPr>
        <p:txBody>
          <a:bodyPr/>
          <a:lstStyle/>
          <a:p>
            <a:pPr>
              <a:spcBef>
                <a:spcPts val="0"/>
              </a:spcBef>
            </a:pPr>
            <a:r>
              <a:rPr lang="en-GB" sz="2800" dirty="0" smtClean="0"/>
              <a:t>All </a:t>
            </a:r>
            <a:r>
              <a:rPr lang="en-GB" sz="2800" dirty="0"/>
              <a:t>incidents should be considered for </a:t>
            </a:r>
            <a:r>
              <a:rPr lang="en-GB" sz="2800" dirty="0" smtClean="0"/>
              <a:t>investigation, </a:t>
            </a:r>
            <a:r>
              <a:rPr lang="en-GB" sz="2800" dirty="0"/>
              <a:t>Near Misses, Incidents and Accidents.</a:t>
            </a:r>
          </a:p>
        </p:txBody>
      </p:sp>
      <p:sp>
        <p:nvSpPr>
          <p:cNvPr id="4" name="Text Placeholder 2"/>
          <p:cNvSpPr txBox="1">
            <a:spLocks/>
          </p:cNvSpPr>
          <p:nvPr/>
        </p:nvSpPr>
        <p:spPr bwMode="auto">
          <a:xfrm>
            <a:off x="457200" y="2248395"/>
            <a:ext cx="8229600" cy="281630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1pPr>
            <a:lvl2pPr marL="742950" indent="-28575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2pPr>
            <a:lvl3pPr marL="1143000" indent="-22860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3pPr>
            <a:lvl4pPr marL="1600200" indent="-22860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4pPr>
            <a:lvl5pPr marL="2057400" indent="-228600" algn="l" defTabSz="457200" rtl="0" eaLnBrk="0" fontAlgn="base" hangingPunct="0">
              <a:spcBef>
                <a:spcPct val="20000"/>
              </a:spcBef>
              <a:spcAft>
                <a:spcPct val="0"/>
              </a:spcAft>
              <a:buFont typeface="Arial" charset="0"/>
              <a:buChar char="»"/>
              <a:defRPr sz="1400" kern="1200">
                <a:solidFill>
                  <a:srgbClr val="7F7F7F"/>
                </a:solidFill>
                <a:latin typeface="+mn-lt"/>
                <a:ea typeface="ＭＳ Ｐゴシック" pitchFamily="-1"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buNone/>
            </a:pPr>
            <a:r>
              <a:rPr lang="en-GB" sz="2400" b="1" i="1" dirty="0" smtClean="0"/>
              <a:t>Definitions:</a:t>
            </a:r>
          </a:p>
          <a:p>
            <a:pPr>
              <a:spcBef>
                <a:spcPts val="0"/>
              </a:spcBef>
            </a:pPr>
            <a:r>
              <a:rPr lang="en-GB" sz="2400" b="1" i="1" dirty="0" smtClean="0"/>
              <a:t>Near Miss – </a:t>
            </a:r>
            <a:r>
              <a:rPr lang="en-GB" sz="2400" i="1" dirty="0" smtClean="0"/>
              <a:t>has the potential to escalate into injury or ill health to people or, damage / loss to property, plant, materials or the environment.</a:t>
            </a:r>
          </a:p>
          <a:p>
            <a:pPr>
              <a:spcBef>
                <a:spcPts val="0"/>
              </a:spcBef>
            </a:pPr>
            <a:r>
              <a:rPr lang="en-GB" sz="2400" b="1" i="1" dirty="0" smtClean="0"/>
              <a:t>Incident – </a:t>
            </a:r>
            <a:r>
              <a:rPr lang="en-GB" sz="2400" i="1" dirty="0" smtClean="0"/>
              <a:t>An unplanned event that has created damage or loss to property, plant, materials or the environment.</a:t>
            </a:r>
          </a:p>
          <a:p>
            <a:pPr>
              <a:spcBef>
                <a:spcPts val="0"/>
              </a:spcBef>
            </a:pPr>
            <a:r>
              <a:rPr lang="en-GB" sz="2400" b="1" i="1" dirty="0" smtClean="0"/>
              <a:t>Accident – </a:t>
            </a:r>
            <a:r>
              <a:rPr lang="en-GB" sz="2400" i="1" dirty="0" smtClean="0"/>
              <a:t>An unplanned event that has resulted in injury, ill health of people</a:t>
            </a:r>
            <a:endParaRPr lang="en-GB" sz="2400" i="1" dirty="0"/>
          </a:p>
        </p:txBody>
      </p:sp>
    </p:spTree>
    <p:extLst>
      <p:ext uri="{BB962C8B-B14F-4D97-AF65-F5344CB8AC3E}">
        <p14:creationId xmlns="" xmlns:p14="http://schemas.microsoft.com/office/powerpoint/2010/main" val="27012750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4" descr="C:\Users\Murray Alston\AppData\Local\Microsoft\Windows\INetCache\IE\IVE9RQEY\seo-negativo-4[1].jpg"/>
          <p:cNvPicPr>
            <a:picLocks noChangeAspect="1" noChangeArrowheads="1"/>
          </p:cNvPicPr>
          <p:nvPr/>
        </p:nvPicPr>
        <p:blipFill>
          <a:blip r:embed="rId2"/>
          <a:srcRect/>
          <a:stretch>
            <a:fillRect/>
          </a:stretch>
        </p:blipFill>
        <p:spPr bwMode="auto">
          <a:xfrm>
            <a:off x="7116259" y="2362118"/>
            <a:ext cx="1877429" cy="1829289"/>
          </a:xfrm>
          <a:prstGeom prst="rect">
            <a:avLst/>
          </a:prstGeom>
          <a:noFill/>
        </p:spPr>
      </p:pic>
      <p:sp>
        <p:nvSpPr>
          <p:cNvPr id="2" name="Title 1"/>
          <p:cNvSpPr>
            <a:spLocks noGrp="1"/>
          </p:cNvSpPr>
          <p:nvPr>
            <p:ph type="title"/>
          </p:nvPr>
        </p:nvSpPr>
        <p:spPr/>
        <p:txBody>
          <a:bodyPr/>
          <a:lstStyle/>
          <a:p>
            <a:r>
              <a:rPr lang="en-GB" sz="3200" b="1" dirty="0"/>
              <a:t>Who should complete the investigation?</a:t>
            </a:r>
          </a:p>
        </p:txBody>
      </p:sp>
      <p:sp>
        <p:nvSpPr>
          <p:cNvPr id="3" name="Text Placeholder 2"/>
          <p:cNvSpPr>
            <a:spLocks noGrp="1"/>
          </p:cNvSpPr>
          <p:nvPr>
            <p:ph type="body" sz="quarter" idx="11"/>
          </p:nvPr>
        </p:nvSpPr>
        <p:spPr>
          <a:xfrm>
            <a:off x="457200" y="1186072"/>
            <a:ext cx="8229600" cy="4824985"/>
          </a:xfrm>
        </p:spPr>
        <p:txBody>
          <a:bodyPr/>
          <a:lstStyle/>
          <a:p>
            <a:pPr>
              <a:spcBef>
                <a:spcPts val="0"/>
              </a:spcBef>
            </a:pPr>
            <a:r>
              <a:rPr lang="en-GB" sz="2400" dirty="0" smtClean="0"/>
              <a:t>Only </a:t>
            </a:r>
            <a:r>
              <a:rPr lang="en-GB" sz="2400" dirty="0"/>
              <a:t>trained and authorised personnel should undertake an investigation, </a:t>
            </a:r>
            <a:r>
              <a:rPr lang="en-GB" sz="2400" dirty="0" smtClean="0"/>
              <a:t>where </a:t>
            </a:r>
            <a:r>
              <a:rPr lang="en-GB" sz="2400" dirty="0"/>
              <a:t>necessary be </a:t>
            </a:r>
            <a:r>
              <a:rPr lang="en-GB" sz="2400" dirty="0" smtClean="0"/>
              <a:t>in contact </a:t>
            </a:r>
            <a:r>
              <a:rPr lang="en-GB" sz="2400" dirty="0"/>
              <a:t>with subject matter experts. </a:t>
            </a:r>
            <a:r>
              <a:rPr lang="en-GB" sz="2400" dirty="0" smtClean="0"/>
              <a:t>Good Practice </a:t>
            </a:r>
            <a:r>
              <a:rPr lang="en-GB" sz="2400" dirty="0"/>
              <a:t>would be to establish an investigation team</a:t>
            </a:r>
            <a:r>
              <a:rPr lang="en-GB" sz="2400" dirty="0" smtClean="0"/>
              <a:t>.</a:t>
            </a:r>
          </a:p>
          <a:p>
            <a:pPr>
              <a:spcBef>
                <a:spcPts val="0"/>
              </a:spcBef>
            </a:pPr>
            <a:endParaRPr lang="en-GB" sz="2400" dirty="0"/>
          </a:p>
          <a:p>
            <a:pPr>
              <a:spcBef>
                <a:spcPts val="0"/>
              </a:spcBef>
            </a:pPr>
            <a:r>
              <a:rPr lang="en-GB" sz="2400" dirty="0"/>
              <a:t>Members of the team should come from:</a:t>
            </a:r>
          </a:p>
          <a:p>
            <a:pPr lvl="1">
              <a:spcBef>
                <a:spcPts val="0"/>
              </a:spcBef>
            </a:pPr>
            <a:r>
              <a:rPr lang="en-GB" sz="2400" i="1" dirty="0" smtClean="0"/>
              <a:t>Supervisory </a:t>
            </a:r>
            <a:r>
              <a:rPr lang="en-GB" sz="2400" i="1" dirty="0"/>
              <a:t>Management</a:t>
            </a:r>
          </a:p>
          <a:p>
            <a:pPr lvl="1">
              <a:spcBef>
                <a:spcPts val="0"/>
              </a:spcBef>
            </a:pPr>
            <a:r>
              <a:rPr lang="en-GB" sz="2400" i="1" dirty="0" smtClean="0"/>
              <a:t>Employees </a:t>
            </a:r>
            <a:r>
              <a:rPr lang="en-GB" sz="2400" i="1" dirty="0"/>
              <a:t>involved in the incident</a:t>
            </a:r>
          </a:p>
          <a:p>
            <a:pPr lvl="1">
              <a:spcBef>
                <a:spcPts val="0"/>
              </a:spcBef>
            </a:pPr>
            <a:r>
              <a:rPr lang="en-GB" sz="2400" i="1" dirty="0" smtClean="0"/>
              <a:t>Employees </a:t>
            </a:r>
            <a:r>
              <a:rPr lang="en-GB" sz="2400" i="1" dirty="0"/>
              <a:t>in similar role but not involved in the </a:t>
            </a:r>
            <a:r>
              <a:rPr lang="en-GB" sz="2400" i="1" dirty="0" smtClean="0"/>
              <a:t>incident</a:t>
            </a:r>
            <a:endParaRPr lang="en-GB" sz="2400" i="1" dirty="0"/>
          </a:p>
          <a:p>
            <a:pPr lvl="1">
              <a:spcBef>
                <a:spcPts val="0"/>
              </a:spcBef>
            </a:pPr>
            <a:r>
              <a:rPr lang="en-GB" sz="2400" i="1" dirty="0" smtClean="0"/>
              <a:t>Senior Management</a:t>
            </a:r>
            <a:endParaRPr lang="en-GB" sz="2400" i="1" dirty="0"/>
          </a:p>
          <a:p>
            <a:pPr lvl="1">
              <a:spcBef>
                <a:spcPts val="0"/>
              </a:spcBef>
            </a:pPr>
            <a:r>
              <a:rPr lang="en-GB" sz="2400" i="1" dirty="0" smtClean="0"/>
              <a:t>Any relevant specialists</a:t>
            </a:r>
          </a:p>
        </p:txBody>
      </p:sp>
    </p:spTree>
    <p:extLst>
      <p:ext uri="{BB962C8B-B14F-4D97-AF65-F5344CB8AC3E}">
        <p14:creationId xmlns="" xmlns:p14="http://schemas.microsoft.com/office/powerpoint/2010/main" val="15986814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Murray Alston\AppData\Local\Microsoft\Windows\INetCache\IE\IVE9RQEY\survey-clipart-1[1].jpg"/>
          <p:cNvPicPr>
            <a:picLocks noChangeAspect="1" noChangeArrowheads="1"/>
          </p:cNvPicPr>
          <p:nvPr/>
        </p:nvPicPr>
        <p:blipFill>
          <a:blip r:embed="rId2"/>
          <a:srcRect/>
          <a:stretch>
            <a:fillRect/>
          </a:stretch>
        </p:blipFill>
        <p:spPr bwMode="auto">
          <a:xfrm>
            <a:off x="5799550" y="4877419"/>
            <a:ext cx="1718019" cy="1222895"/>
          </a:xfrm>
          <a:prstGeom prst="rect">
            <a:avLst/>
          </a:prstGeom>
          <a:noFill/>
        </p:spPr>
      </p:pic>
      <p:sp>
        <p:nvSpPr>
          <p:cNvPr id="2" name="Title 1"/>
          <p:cNvSpPr>
            <a:spLocks noGrp="1"/>
          </p:cNvSpPr>
          <p:nvPr>
            <p:ph type="title"/>
          </p:nvPr>
        </p:nvSpPr>
        <p:spPr/>
        <p:txBody>
          <a:bodyPr/>
          <a:lstStyle/>
          <a:p>
            <a:r>
              <a:rPr lang="en-GB" sz="3200" b="1" dirty="0"/>
              <a:t>Notification Process:</a:t>
            </a:r>
          </a:p>
        </p:txBody>
      </p:sp>
      <p:sp>
        <p:nvSpPr>
          <p:cNvPr id="3" name="Text Placeholder 2"/>
          <p:cNvSpPr>
            <a:spLocks noGrp="1"/>
          </p:cNvSpPr>
          <p:nvPr>
            <p:ph type="body" sz="quarter" idx="11"/>
          </p:nvPr>
        </p:nvSpPr>
        <p:spPr>
          <a:xfrm>
            <a:off x="457200" y="1320986"/>
            <a:ext cx="8229600" cy="4322762"/>
          </a:xfrm>
        </p:spPr>
        <p:txBody>
          <a:bodyPr/>
          <a:lstStyle/>
          <a:p>
            <a:pPr>
              <a:spcBef>
                <a:spcPts val="0"/>
              </a:spcBef>
            </a:pPr>
            <a:r>
              <a:rPr lang="en-GB" sz="2800" dirty="0" smtClean="0"/>
              <a:t>A </a:t>
            </a:r>
            <a:r>
              <a:rPr lang="en-GB" sz="2800" dirty="0"/>
              <a:t>notification process needs to be developed, who reports </a:t>
            </a:r>
            <a:r>
              <a:rPr lang="en-GB" sz="2800" dirty="0" smtClean="0"/>
              <a:t>a near miss/incident/accident </a:t>
            </a:r>
            <a:r>
              <a:rPr lang="en-GB" sz="2800" dirty="0"/>
              <a:t>and </a:t>
            </a:r>
            <a:r>
              <a:rPr lang="en-GB" sz="2800" dirty="0" smtClean="0"/>
              <a:t>who to</a:t>
            </a:r>
            <a:r>
              <a:rPr lang="en-GB" sz="2800" dirty="0"/>
              <a:t>? </a:t>
            </a:r>
            <a:endParaRPr lang="en-GB" sz="2800" dirty="0" smtClean="0"/>
          </a:p>
          <a:p>
            <a:pPr>
              <a:spcBef>
                <a:spcPts val="0"/>
              </a:spcBef>
            </a:pPr>
            <a:endParaRPr lang="en-GB" sz="1600" dirty="0" smtClean="0"/>
          </a:p>
          <a:p>
            <a:pPr>
              <a:spcBef>
                <a:spcPts val="0"/>
              </a:spcBef>
            </a:pPr>
            <a:r>
              <a:rPr lang="en-GB" sz="2800" dirty="0" smtClean="0"/>
              <a:t>The Quarry Operator </a:t>
            </a:r>
            <a:r>
              <a:rPr lang="en-GB" sz="2800" dirty="0"/>
              <a:t>has </a:t>
            </a:r>
            <a:r>
              <a:rPr lang="en-GB" sz="2800" dirty="0" smtClean="0"/>
              <a:t>a responsibility </a:t>
            </a:r>
            <a:r>
              <a:rPr lang="en-GB" sz="2800" dirty="0"/>
              <a:t>to report RIDDOR applicable incidents to the HSE</a:t>
            </a:r>
            <a:r>
              <a:rPr lang="en-GB" sz="2800" dirty="0" smtClean="0"/>
              <a:t>.</a:t>
            </a:r>
          </a:p>
          <a:p>
            <a:pPr>
              <a:spcBef>
                <a:spcPts val="0"/>
              </a:spcBef>
            </a:pPr>
            <a:endParaRPr lang="en-GB" sz="1600" dirty="0"/>
          </a:p>
          <a:p>
            <a:pPr>
              <a:spcBef>
                <a:spcPts val="0"/>
              </a:spcBef>
            </a:pPr>
            <a:r>
              <a:rPr lang="en-GB" sz="2800" dirty="0"/>
              <a:t>The </a:t>
            </a:r>
            <a:r>
              <a:rPr lang="en-GB" sz="2800" dirty="0" smtClean="0"/>
              <a:t>Quarry Operator should </a:t>
            </a:r>
            <a:r>
              <a:rPr lang="en-GB" sz="2800" dirty="0"/>
              <a:t>initiate the incident investigation within a reasonable timeframe, dependant </a:t>
            </a:r>
            <a:r>
              <a:rPr lang="en-GB" sz="2800" dirty="0" smtClean="0"/>
              <a:t>on severity</a:t>
            </a:r>
            <a:r>
              <a:rPr lang="en-GB" sz="2800" dirty="0"/>
              <a:t>, either immediately or within 24hrs of the incident occurring.</a:t>
            </a:r>
          </a:p>
        </p:txBody>
      </p:sp>
    </p:spTree>
    <p:extLst>
      <p:ext uri="{BB962C8B-B14F-4D97-AF65-F5344CB8AC3E}">
        <p14:creationId xmlns="" xmlns:p14="http://schemas.microsoft.com/office/powerpoint/2010/main" val="18696486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200" b="1" dirty="0" smtClean="0"/>
              <a:t>Actions</a:t>
            </a:r>
            <a:endParaRPr lang="en-GB" sz="3200" b="1" dirty="0"/>
          </a:p>
        </p:txBody>
      </p:sp>
      <p:sp>
        <p:nvSpPr>
          <p:cNvPr id="3" name="Text Placeholder 2"/>
          <p:cNvSpPr>
            <a:spLocks noGrp="1"/>
          </p:cNvSpPr>
          <p:nvPr>
            <p:ph type="body" sz="quarter" idx="11"/>
          </p:nvPr>
        </p:nvSpPr>
        <p:spPr>
          <a:xfrm>
            <a:off x="457200" y="1231050"/>
            <a:ext cx="8229600" cy="2816294"/>
          </a:xfrm>
        </p:spPr>
        <p:txBody>
          <a:bodyPr/>
          <a:lstStyle/>
          <a:p>
            <a:pPr>
              <a:spcBef>
                <a:spcPts val="0"/>
              </a:spcBef>
              <a:buFont typeface="Arial" panose="020B0604020202020204" pitchFamily="34" charset="0"/>
              <a:buChar char="•"/>
            </a:pPr>
            <a:r>
              <a:rPr lang="en-GB" sz="2800" b="1" dirty="0" smtClean="0"/>
              <a:t>Immediate Action</a:t>
            </a:r>
          </a:p>
          <a:p>
            <a:pPr>
              <a:spcBef>
                <a:spcPts val="0"/>
              </a:spcBef>
              <a:buFont typeface="Arial" panose="020B0604020202020204" pitchFamily="34" charset="0"/>
              <a:buChar char="•"/>
            </a:pPr>
            <a:endParaRPr lang="en-GB" sz="2800" b="1" dirty="0" smtClean="0"/>
          </a:p>
          <a:p>
            <a:pPr lvl="1">
              <a:spcBef>
                <a:spcPts val="0"/>
              </a:spcBef>
              <a:buFont typeface="Arial" panose="020B0604020202020204" pitchFamily="34" charset="0"/>
              <a:buChar char="•"/>
            </a:pPr>
            <a:r>
              <a:rPr lang="en-GB" sz="2800" b="1" dirty="0"/>
              <a:t>Plan the </a:t>
            </a:r>
            <a:r>
              <a:rPr lang="en-GB" sz="2800" b="1" dirty="0" smtClean="0"/>
              <a:t>investigation</a:t>
            </a:r>
          </a:p>
          <a:p>
            <a:pPr lvl="1">
              <a:spcBef>
                <a:spcPts val="0"/>
              </a:spcBef>
              <a:buFont typeface="Arial" panose="020B0604020202020204" pitchFamily="34" charset="0"/>
              <a:buChar char="•"/>
            </a:pPr>
            <a:endParaRPr lang="en-GB" sz="2800" b="1" dirty="0" smtClean="0"/>
          </a:p>
          <a:p>
            <a:pPr lvl="2">
              <a:spcBef>
                <a:spcPts val="0"/>
              </a:spcBef>
              <a:buFont typeface="Arial" panose="020B0604020202020204" pitchFamily="34" charset="0"/>
              <a:buChar char="•"/>
            </a:pPr>
            <a:r>
              <a:rPr lang="en-GB" sz="2800" b="1" dirty="0"/>
              <a:t>Data </a:t>
            </a:r>
            <a:r>
              <a:rPr lang="en-GB" sz="2800" b="1" dirty="0" smtClean="0"/>
              <a:t>collection</a:t>
            </a:r>
          </a:p>
          <a:p>
            <a:pPr lvl="2">
              <a:spcBef>
                <a:spcPts val="0"/>
              </a:spcBef>
              <a:buFont typeface="Arial" panose="020B0604020202020204" pitchFamily="34" charset="0"/>
              <a:buChar char="•"/>
            </a:pPr>
            <a:endParaRPr lang="en-GB" sz="2800" b="1" dirty="0" smtClean="0"/>
          </a:p>
          <a:p>
            <a:pPr lvl="3">
              <a:spcBef>
                <a:spcPts val="0"/>
              </a:spcBef>
              <a:buFont typeface="Arial" panose="020B0604020202020204" pitchFamily="34" charset="0"/>
              <a:buChar char="•"/>
            </a:pPr>
            <a:r>
              <a:rPr lang="en-GB" sz="2800" b="1" dirty="0"/>
              <a:t>Data </a:t>
            </a:r>
            <a:r>
              <a:rPr lang="en-GB" sz="2800" b="1" dirty="0" smtClean="0"/>
              <a:t>analysis</a:t>
            </a:r>
          </a:p>
          <a:p>
            <a:pPr lvl="3">
              <a:spcBef>
                <a:spcPts val="0"/>
              </a:spcBef>
              <a:buFont typeface="Arial" panose="020B0604020202020204" pitchFamily="34" charset="0"/>
              <a:buChar char="•"/>
            </a:pPr>
            <a:endParaRPr lang="en-GB" sz="2800" b="1" dirty="0" smtClean="0"/>
          </a:p>
          <a:p>
            <a:pPr lvl="4">
              <a:spcBef>
                <a:spcPts val="0"/>
              </a:spcBef>
              <a:buFont typeface="Arial" panose="020B0604020202020204" pitchFamily="34" charset="0"/>
              <a:buChar char="•"/>
            </a:pPr>
            <a:r>
              <a:rPr lang="en-GB" sz="2800" b="1" dirty="0"/>
              <a:t>Corrective </a:t>
            </a:r>
            <a:r>
              <a:rPr lang="en-GB" sz="2800" b="1" dirty="0" smtClean="0"/>
              <a:t>actions</a:t>
            </a:r>
          </a:p>
          <a:p>
            <a:pPr lvl="4">
              <a:spcBef>
                <a:spcPts val="0"/>
              </a:spcBef>
              <a:buFont typeface="Arial" panose="020B0604020202020204" pitchFamily="34" charset="0"/>
              <a:buChar char="•"/>
            </a:pPr>
            <a:endParaRPr lang="en-GB" sz="2800" b="1" dirty="0" smtClean="0"/>
          </a:p>
          <a:p>
            <a:pPr lvl="5">
              <a:spcBef>
                <a:spcPts val="0"/>
              </a:spcBef>
              <a:buFont typeface="Arial" panose="020B0604020202020204" pitchFamily="34" charset="0"/>
              <a:buChar char="•"/>
            </a:pPr>
            <a:r>
              <a:rPr lang="en-GB" sz="2800" b="1" dirty="0" smtClean="0">
                <a:solidFill>
                  <a:schemeClr val="bg1">
                    <a:lumMod val="50000"/>
                  </a:schemeClr>
                </a:solidFill>
              </a:rPr>
              <a:t>Reporting</a:t>
            </a:r>
            <a:endParaRPr lang="en-GB" sz="2800" b="1" dirty="0">
              <a:solidFill>
                <a:schemeClr val="bg1">
                  <a:lumMod val="50000"/>
                </a:schemeClr>
              </a:solidFill>
            </a:endParaRPr>
          </a:p>
          <a:p>
            <a:pPr marL="0" indent="0">
              <a:spcBef>
                <a:spcPts val="0"/>
              </a:spcBef>
              <a:buNone/>
            </a:pPr>
            <a:endParaRPr lang="en-GB" sz="2800" b="1" dirty="0"/>
          </a:p>
          <a:p>
            <a:pPr marL="0" indent="0">
              <a:spcBef>
                <a:spcPts val="0"/>
              </a:spcBef>
              <a:buNone/>
            </a:pPr>
            <a:endParaRPr lang="en-GB" sz="2800" b="1" dirty="0"/>
          </a:p>
          <a:p>
            <a:pPr marL="0" indent="0">
              <a:spcBef>
                <a:spcPts val="0"/>
              </a:spcBef>
              <a:buNone/>
            </a:pPr>
            <a:endParaRPr lang="en-GB" sz="2800" b="1" dirty="0"/>
          </a:p>
          <a:p>
            <a:pPr marL="0" indent="0">
              <a:spcBef>
                <a:spcPts val="0"/>
              </a:spcBef>
              <a:buNone/>
            </a:pPr>
            <a:endParaRPr lang="en-GB" sz="2800" b="1" dirty="0"/>
          </a:p>
          <a:p>
            <a:pPr>
              <a:spcBef>
                <a:spcPts val="0"/>
              </a:spcBef>
            </a:pPr>
            <a:endParaRPr lang="en-GB" sz="2800" dirty="0"/>
          </a:p>
        </p:txBody>
      </p:sp>
      <p:pic>
        <p:nvPicPr>
          <p:cNvPr id="7170" name="Picture 2" descr="C:\Users\Murray Alston\AppData\Local\Microsoft\Windows\INetCache\IE\JQ4GAA2G\images[1].jpg"/>
          <p:cNvPicPr>
            <a:picLocks noChangeAspect="1" noChangeArrowheads="1"/>
          </p:cNvPicPr>
          <p:nvPr/>
        </p:nvPicPr>
        <p:blipFill>
          <a:blip r:embed="rId2"/>
          <a:srcRect/>
          <a:stretch>
            <a:fillRect/>
          </a:stretch>
        </p:blipFill>
        <p:spPr bwMode="auto">
          <a:xfrm>
            <a:off x="5044254" y="1023567"/>
            <a:ext cx="3185177" cy="3185177"/>
          </a:xfrm>
          <a:prstGeom prst="rect">
            <a:avLst/>
          </a:prstGeom>
          <a:noFill/>
        </p:spPr>
      </p:pic>
    </p:spTree>
    <p:extLst>
      <p:ext uri="{BB962C8B-B14F-4D97-AF65-F5344CB8AC3E}">
        <p14:creationId xmlns="" xmlns:p14="http://schemas.microsoft.com/office/powerpoint/2010/main" val="270931620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0" indent="0">
              <a:spcBef>
                <a:spcPts val="0"/>
              </a:spcBef>
              <a:buNone/>
            </a:pPr>
            <a:r>
              <a:rPr lang="en-GB" sz="3200" b="1"/>
              <a:t>Immediate Action:</a:t>
            </a:r>
            <a:endParaRPr lang="en-GB" sz="3200" b="1" dirty="0"/>
          </a:p>
        </p:txBody>
      </p:sp>
      <p:sp>
        <p:nvSpPr>
          <p:cNvPr id="3" name="Text Placeholder 2"/>
          <p:cNvSpPr>
            <a:spLocks noGrp="1"/>
          </p:cNvSpPr>
          <p:nvPr>
            <p:ph type="body" sz="quarter" idx="11"/>
          </p:nvPr>
        </p:nvSpPr>
        <p:spPr>
          <a:xfrm>
            <a:off x="457200" y="1231050"/>
            <a:ext cx="8229600" cy="1961855"/>
          </a:xfrm>
        </p:spPr>
        <p:txBody>
          <a:bodyPr/>
          <a:lstStyle/>
          <a:p>
            <a:pPr>
              <a:spcBef>
                <a:spcPts val="0"/>
              </a:spcBef>
            </a:pPr>
            <a:r>
              <a:rPr lang="en-GB" sz="2800" dirty="0" smtClean="0"/>
              <a:t>The </a:t>
            </a:r>
            <a:r>
              <a:rPr lang="en-GB" sz="2800" dirty="0"/>
              <a:t>immediate action may include making the area safe, dealing with casualties and preserving </a:t>
            </a:r>
            <a:r>
              <a:rPr lang="en-GB" sz="2800" dirty="0" smtClean="0"/>
              <a:t>any perishable </a:t>
            </a:r>
            <a:r>
              <a:rPr lang="en-GB" sz="2800" dirty="0"/>
              <a:t>evidence, e.g. CCTV </a:t>
            </a:r>
            <a:r>
              <a:rPr lang="en-GB" sz="2800" dirty="0" smtClean="0"/>
              <a:t>footage</a:t>
            </a:r>
            <a:endParaRPr lang="en-GB" sz="2800" dirty="0"/>
          </a:p>
        </p:txBody>
      </p:sp>
      <p:pic>
        <p:nvPicPr>
          <p:cNvPr id="8194" name="Picture 2" descr="C:\Users\Murray Alston\AppData\Local\Microsoft\Windows\INetCache\IE\MWPJMBDN\red-signal-light[1].png"/>
          <p:cNvPicPr>
            <a:picLocks noChangeAspect="1" noChangeArrowheads="1"/>
          </p:cNvPicPr>
          <p:nvPr/>
        </p:nvPicPr>
        <p:blipFill>
          <a:blip r:embed="rId2"/>
          <a:srcRect/>
          <a:stretch>
            <a:fillRect/>
          </a:stretch>
        </p:blipFill>
        <p:spPr bwMode="auto">
          <a:xfrm>
            <a:off x="3674853" y="2662268"/>
            <a:ext cx="3218850" cy="3218850"/>
          </a:xfrm>
          <a:prstGeom prst="rect">
            <a:avLst/>
          </a:prstGeom>
          <a:noFill/>
        </p:spPr>
      </p:pic>
    </p:spTree>
    <p:extLst>
      <p:ext uri="{BB962C8B-B14F-4D97-AF65-F5344CB8AC3E}">
        <p14:creationId xmlns="" xmlns:p14="http://schemas.microsoft.com/office/powerpoint/2010/main" val="4307381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457200" y="1231050"/>
            <a:ext cx="8229600" cy="3131088"/>
          </a:xfrm>
        </p:spPr>
        <p:txBody>
          <a:bodyPr/>
          <a:lstStyle/>
          <a:p>
            <a:r>
              <a:rPr lang="en-GB" dirty="0" smtClean="0"/>
              <a:t>What level of investigation is required, informed by severity or potential severity (will also influence the other key points below)</a:t>
            </a:r>
          </a:p>
          <a:p>
            <a:pPr lvl="1"/>
            <a:r>
              <a:rPr lang="en-GB" dirty="0" smtClean="0"/>
              <a:t>Detailed </a:t>
            </a:r>
          </a:p>
          <a:p>
            <a:pPr lvl="1"/>
            <a:r>
              <a:rPr lang="en-GB" dirty="0" smtClean="0"/>
              <a:t>Simple</a:t>
            </a:r>
          </a:p>
          <a:p>
            <a:r>
              <a:rPr lang="en-GB" dirty="0" smtClean="0"/>
              <a:t>Who should lead the investigation</a:t>
            </a:r>
          </a:p>
          <a:p>
            <a:pPr lvl="1"/>
            <a:r>
              <a:rPr lang="en-GB" dirty="0" smtClean="0"/>
              <a:t>Quarry Operator</a:t>
            </a:r>
            <a:endParaRPr lang="en-GB" dirty="0" smtClean="0"/>
          </a:p>
          <a:p>
            <a:r>
              <a:rPr lang="en-GB" dirty="0" smtClean="0"/>
              <a:t>Who should be part of the investigation team.</a:t>
            </a:r>
          </a:p>
          <a:p>
            <a:pPr lvl="1"/>
            <a:r>
              <a:rPr lang="en-GB" dirty="0" smtClean="0"/>
              <a:t>Site safety </a:t>
            </a:r>
            <a:r>
              <a:rPr lang="en-GB" dirty="0" smtClean="0"/>
              <a:t>rep/ workforce representative </a:t>
            </a:r>
            <a:endParaRPr lang="en-GB" dirty="0" smtClean="0"/>
          </a:p>
          <a:p>
            <a:pPr lvl="1"/>
            <a:r>
              <a:rPr lang="en-GB" dirty="0" smtClean="0"/>
              <a:t>Contractors </a:t>
            </a:r>
            <a:r>
              <a:rPr lang="en-GB" dirty="0" smtClean="0"/>
              <a:t>involved (Including Hauliers)</a:t>
            </a:r>
            <a:endParaRPr lang="en-GB" dirty="0" smtClean="0"/>
          </a:p>
          <a:p>
            <a:pPr lvl="1"/>
            <a:r>
              <a:rPr lang="en-GB" dirty="0" smtClean="0"/>
              <a:t>Site Operators representative </a:t>
            </a:r>
            <a:endParaRPr lang="en-GB" dirty="0" smtClean="0"/>
          </a:p>
          <a:p>
            <a:r>
              <a:rPr lang="en-GB" dirty="0" smtClean="0"/>
              <a:t>Are any specialists/competencies required to support the team</a:t>
            </a:r>
          </a:p>
          <a:p>
            <a:r>
              <a:rPr lang="en-GB" dirty="0" smtClean="0"/>
              <a:t>Who will need to be spoken to</a:t>
            </a:r>
          </a:p>
          <a:p>
            <a:r>
              <a:rPr lang="en-GB" dirty="0" smtClean="0"/>
              <a:t>How long will the investigation take</a:t>
            </a:r>
          </a:p>
          <a:p>
            <a:pPr lvl="1"/>
            <a:r>
              <a:rPr lang="en-GB" dirty="0" smtClean="0"/>
              <a:t>Set some expectations for timescale and key milestones for the investigation</a:t>
            </a:r>
          </a:p>
          <a:p>
            <a:pPr lvl="1"/>
            <a:r>
              <a:rPr lang="en-GB" dirty="0" smtClean="0"/>
              <a:t>in significant cases may need to back fill for those on the team.</a:t>
            </a:r>
          </a:p>
          <a:p>
            <a:r>
              <a:rPr lang="en-GB" dirty="0" smtClean="0"/>
              <a:t>Consider the process for review of the investigation</a:t>
            </a:r>
          </a:p>
          <a:p>
            <a:pPr>
              <a:spcBef>
                <a:spcPts val="0"/>
              </a:spcBef>
              <a:buNone/>
            </a:pPr>
            <a:endParaRPr lang="en-GB" sz="2800" dirty="0"/>
          </a:p>
        </p:txBody>
      </p:sp>
      <p:pic>
        <p:nvPicPr>
          <p:cNvPr id="9218" name="Picture 2" descr="C:\Users\Murray Alston\AppData\Local\Microsoft\Windows\INetCache\IE\MWPJMBDN\Plan[1].jpg"/>
          <p:cNvPicPr>
            <a:picLocks noChangeAspect="1" noChangeArrowheads="1"/>
          </p:cNvPicPr>
          <p:nvPr/>
        </p:nvPicPr>
        <p:blipFill>
          <a:blip r:embed="rId2"/>
          <a:srcRect r="3943" b="11101"/>
          <a:stretch>
            <a:fillRect/>
          </a:stretch>
        </p:blipFill>
        <p:spPr bwMode="auto">
          <a:xfrm>
            <a:off x="4596856" y="1678488"/>
            <a:ext cx="4089944" cy="2132505"/>
          </a:xfrm>
          <a:prstGeom prst="rect">
            <a:avLst/>
          </a:prstGeom>
          <a:noFill/>
        </p:spPr>
      </p:pic>
      <p:sp>
        <p:nvSpPr>
          <p:cNvPr id="2" name="Title 1"/>
          <p:cNvSpPr>
            <a:spLocks noGrp="1"/>
          </p:cNvSpPr>
          <p:nvPr>
            <p:ph type="title"/>
          </p:nvPr>
        </p:nvSpPr>
        <p:spPr/>
        <p:txBody>
          <a:bodyPr/>
          <a:lstStyle/>
          <a:p>
            <a:pPr marL="0" indent="0">
              <a:spcBef>
                <a:spcPts val="0"/>
              </a:spcBef>
              <a:buNone/>
            </a:pPr>
            <a:r>
              <a:rPr lang="en-GB" sz="3200" b="1" dirty="0"/>
              <a:t>Plan the investigation</a:t>
            </a:r>
            <a:r>
              <a:rPr lang="en-GB" sz="3200" b="1" dirty="0" smtClean="0"/>
              <a:t>:</a:t>
            </a:r>
            <a:endParaRPr lang="en-GB" sz="3200" b="1" dirty="0"/>
          </a:p>
        </p:txBody>
      </p:sp>
    </p:spTree>
    <p:extLst>
      <p:ext uri="{BB962C8B-B14F-4D97-AF65-F5344CB8AC3E}">
        <p14:creationId xmlns="" xmlns:p14="http://schemas.microsoft.com/office/powerpoint/2010/main" val="32575942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1018</TotalTime>
  <Words>632</Words>
  <Application>Microsoft Office PowerPoint</Application>
  <PresentationFormat>On-screen Show (4:3)</PresentationFormat>
  <Paragraphs>82</Paragraphs>
  <Slides>15</Slides>
  <Notes>2</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Quarry Operator and Contractor Code of Conduct</vt:lpstr>
      <vt:lpstr>Incident Investigation</vt:lpstr>
      <vt:lpstr>What is an Investigation?</vt:lpstr>
      <vt:lpstr>What should be investigated?</vt:lpstr>
      <vt:lpstr>Who should complete the investigation?</vt:lpstr>
      <vt:lpstr>Notification Process:</vt:lpstr>
      <vt:lpstr>Actions</vt:lpstr>
      <vt:lpstr>Immediate Action:</vt:lpstr>
      <vt:lpstr>Plan the investigation:</vt:lpstr>
      <vt:lpstr>Data collection:</vt:lpstr>
      <vt:lpstr>Data analysis:</vt:lpstr>
      <vt:lpstr>Corrective actions:</vt:lpstr>
      <vt:lpstr>Reporting:</vt:lpstr>
      <vt:lpstr>Implement improvements through:-</vt:lpstr>
      <vt:lpstr>Slide 15</vt:lpstr>
    </vt:vector>
  </TitlesOfParts>
  <Company>Print Revolution Ltd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Essential Health &amp; Safety Guidance for Quarries</dc:title>
  <dc:creator>Adrian Collier</dc:creator>
  <cp:lastModifiedBy>Mark.Underwood</cp:lastModifiedBy>
  <cp:revision>73</cp:revision>
  <dcterms:created xsi:type="dcterms:W3CDTF">2013-01-09T16:16:24Z</dcterms:created>
  <dcterms:modified xsi:type="dcterms:W3CDTF">2017-07-18T09:53:20Z</dcterms:modified>
</cp:coreProperties>
</file>