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262" r:id="rId3"/>
    <p:sldId id="264" r:id="rId4"/>
    <p:sldId id="266" r:id="rId5"/>
    <p:sldId id="267" r:id="rId6"/>
    <p:sldId id="268" r:id="rId7"/>
    <p:sldId id="269" r:id="rId8"/>
    <p:sldId id="270" r:id="rId9"/>
    <p:sldId id="271" r:id="rId10"/>
    <p:sldId id="272" r:id="rId11"/>
    <p:sldId id="273" r:id="rId12"/>
    <p:sldId id="275" r:id="rId13"/>
    <p:sldId id="274" r:id="rId14"/>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y Bush" initials="R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667" autoAdjust="0"/>
  </p:normalViewPr>
  <p:slideViewPr>
    <p:cSldViewPr snapToGrid="0" snapToObjects="1">
      <p:cViewPr>
        <p:scale>
          <a:sx n="80" d="100"/>
          <a:sy n="80" d="100"/>
        </p:scale>
        <p:origin x="192" y="6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pitchFamily="-1" charset="-128"/>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pitchFamily="-1" charset="-128"/>
              </a:defRPr>
            </a:lvl1pPr>
          </a:lstStyle>
          <a:p>
            <a:pPr>
              <a:defRPr/>
            </a:pPr>
            <a:fld id="{1B11B579-15B9-4117-BDDE-D4D81E90191F}" type="datetimeFigureOut">
              <a:rPr lang="en-GB"/>
              <a:pPr>
                <a:defRPr/>
              </a:pPr>
              <a:t>18/07/2017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pitchFamily="-1" charset="-128"/>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pitchFamily="-1" charset="-128"/>
              </a:defRPr>
            </a:lvl1pPr>
          </a:lstStyle>
          <a:p>
            <a:pPr>
              <a:defRPr/>
            </a:pPr>
            <a:fld id="{9B23A0C1-5E6A-4EA8-BDF3-5242108DAE6D}" type="slidenum">
              <a:rPr lang="en-GB"/>
              <a:pPr>
                <a:defRPr/>
              </a:pPr>
              <a:t>‹#›</a:t>
            </a:fld>
            <a:endParaRPr lang="en-GB"/>
          </a:p>
        </p:txBody>
      </p:sp>
    </p:spTree>
    <p:extLst>
      <p:ext uri="{BB962C8B-B14F-4D97-AF65-F5344CB8AC3E}">
        <p14:creationId xmlns:p14="http://schemas.microsoft.com/office/powerpoint/2010/main" xmlns="" val="27537851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The purpose of this toolbox talk is to highlight sound practices to be adopted to ensure that high standards of safety and health are implemented and maintained throughout the quarrying industry.</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fld id="{AAC187C7-0C27-4F4A-8462-B79169DA2499}" type="slidenum">
              <a:rPr lang="en-GB" altLang="en-US" smtClean="0"/>
              <a:pPr/>
              <a:t>1</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r>
              <a:rPr lang="en-GB" altLang="en-US" b="1" dirty="0" smtClean="0"/>
              <a:t>THE TASK - </a:t>
            </a:r>
            <a:r>
              <a:rPr lang="en-GB" altLang="en-US" dirty="0" smtClean="0"/>
              <a:t>Be clear about the task to be undertaken and consider the impact on or from any third party working within the same area.</a:t>
            </a:r>
          </a:p>
          <a:p>
            <a:pPr eaLnBrk="1" hangingPunct="1">
              <a:buFontTx/>
              <a:buChar char="•"/>
            </a:pPr>
            <a:r>
              <a:rPr lang="en-GB" altLang="en-US" b="1" dirty="0" smtClean="0"/>
              <a:t>INVOLVEMENT - </a:t>
            </a:r>
            <a:r>
              <a:rPr lang="en-GB" altLang="en-US" dirty="0" smtClean="0"/>
              <a:t>Ensure that all those in the team to do the task are actively involved in the preparation of the risk assessment</a:t>
            </a:r>
          </a:p>
          <a:p>
            <a:pPr eaLnBrk="1" hangingPunct="1">
              <a:buFontTx/>
              <a:buChar char="•"/>
            </a:pPr>
            <a:r>
              <a:rPr lang="en-GB" altLang="en-US" b="1" dirty="0" smtClean="0"/>
              <a:t>HAZARDS - </a:t>
            </a:r>
            <a:r>
              <a:rPr lang="en-GB" altLang="en-US" dirty="0" smtClean="0"/>
              <a:t>Ensure to be focused on the significant hazards - those that could result in serious injury or long term health effects.</a:t>
            </a:r>
          </a:p>
          <a:p>
            <a:pPr eaLnBrk="1" hangingPunct="1">
              <a:buFontTx/>
              <a:buChar char="•"/>
            </a:pPr>
            <a:r>
              <a:rPr lang="en-GB" altLang="en-US" b="1" dirty="0" smtClean="0"/>
              <a:t>LEVEL OF CONTROL - </a:t>
            </a:r>
            <a:r>
              <a:rPr lang="en-GB" altLang="en-US" dirty="0" smtClean="0"/>
              <a:t>Ensure that the hierarchy of controls is considered, do not rely solely on PPE as the primary control of the hazard</a:t>
            </a:r>
          </a:p>
          <a:p>
            <a:pPr eaLnBrk="1" hangingPunct="1">
              <a:buFontTx/>
              <a:buChar char="•"/>
            </a:pPr>
            <a:r>
              <a:rPr lang="en-GB" altLang="en-US" b="1" dirty="0" smtClean="0"/>
              <a:t>SPECIFIC CONTROLS - </a:t>
            </a:r>
            <a:r>
              <a:rPr lang="en-GB" altLang="en-US" dirty="0" smtClean="0"/>
              <a:t>Ensure that the controls are specific and clear</a:t>
            </a:r>
          </a:p>
          <a:p>
            <a:pPr eaLnBrk="1" hangingPunct="1">
              <a:buFontTx/>
              <a:buChar char="•"/>
            </a:pPr>
            <a:r>
              <a:rPr lang="en-GB" altLang="en-US" b="1" dirty="0" smtClean="0"/>
              <a:t>HAS ANYTHING CHANGED - </a:t>
            </a:r>
            <a:r>
              <a:rPr lang="en-GB" altLang="en-US" dirty="0" smtClean="0"/>
              <a:t>Remind all those involved to “STOP” work if anything changes and consult their supervisor/line manager before proceeding with any changes to the controls or method of work.</a:t>
            </a:r>
          </a:p>
          <a:p>
            <a:pPr eaLnBrk="1" hangingPunct="1">
              <a:buFontTx/>
              <a:buChar char="•"/>
            </a:pPr>
            <a:endParaRPr lang="en-GB" altLang="en-US" dirty="0" smtClean="0"/>
          </a:p>
          <a:p>
            <a:pPr eaLnBrk="1" hangingPunct="1">
              <a:buFontTx/>
              <a:buChar char="•"/>
            </a:pPr>
            <a:endParaRPr lang="en-GB" altLang="en-US" dirty="0" smtClean="0"/>
          </a:p>
          <a:p>
            <a:endParaRPr lang="en-GB" altLang="en-US" dirty="0"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fld id="{DEC60671-EAD3-4CEA-BB97-F74899F73E0A}" type="slidenum">
              <a:rPr lang="en-GB" altLang="en-US" smtClean="0"/>
              <a:pPr/>
              <a:t>4</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9311"/>
            <a:ext cx="7772400" cy="1470025"/>
          </a:xfrm>
        </p:spPr>
        <p:txBody>
          <a:bodyPr/>
          <a:lstStyle>
            <a:lvl1pPr algn="ctr">
              <a:defRPr sz="3200" b="1">
                <a:solidFill>
                  <a:schemeClr val="tx1">
                    <a:lumMod val="50000"/>
                    <a:lumOff val="50000"/>
                  </a:schemeClr>
                </a:solidFill>
              </a:defRPr>
            </a:lvl1pPr>
          </a:lstStyle>
          <a:p>
            <a:r>
              <a:rPr lang="en-GB" smtClean="0"/>
              <a:t>Click to edit Master title style</a:t>
            </a:r>
            <a:endParaRPr lang="en-US"/>
          </a:p>
        </p:txBody>
      </p:sp>
      <p:sp>
        <p:nvSpPr>
          <p:cNvPr id="3" name="Subtitle 2"/>
          <p:cNvSpPr>
            <a:spLocks noGrp="1"/>
          </p:cNvSpPr>
          <p:nvPr>
            <p:ph type="subTitle" idx="1"/>
          </p:nvPr>
        </p:nvSpPr>
        <p:spPr>
          <a:xfrm>
            <a:off x="1371600" y="3304304"/>
            <a:ext cx="6400800" cy="1752600"/>
          </a:xfrm>
        </p:spPr>
        <p:txBody>
          <a:bodyPr/>
          <a:lstStyle>
            <a:lvl1pPr marL="0" indent="0" algn="ctr">
              <a:buNone/>
              <a:defRPr sz="1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Slide Number Placeholder 5"/>
          <p:cNvSpPr>
            <a:spLocks noGrp="1"/>
          </p:cNvSpPr>
          <p:nvPr>
            <p:ph type="sldNum" sz="quarter" idx="10"/>
          </p:nvPr>
        </p:nvSpPr>
        <p:spPr>
          <a:xfrm>
            <a:off x="6553200" y="6356350"/>
            <a:ext cx="2133600" cy="365125"/>
          </a:xfrm>
        </p:spPr>
        <p:txBody>
          <a:bodyPr/>
          <a:lstStyle>
            <a:lvl1pPr>
              <a:defRPr/>
            </a:lvl1pPr>
          </a:lstStyle>
          <a:p>
            <a:pPr>
              <a:defRPr/>
            </a:pPr>
            <a:fld id="{9747AF7B-25E8-41CB-8A47-EC4E8A443A15}" type="slidenum">
              <a:rPr lang="en-US" altLang="en-US"/>
              <a:pPr>
                <a:defRPr/>
              </a:pPr>
              <a:t>‹#›</a:t>
            </a:fld>
            <a:endParaRPr lang="en-US" altLang="en-US"/>
          </a:p>
        </p:txBody>
      </p:sp>
    </p:spTree>
    <p:extLst>
      <p:ext uri="{BB962C8B-B14F-4D97-AF65-F5344CB8AC3E}">
        <p14:creationId xmlns:p14="http://schemas.microsoft.com/office/powerpoint/2010/main" xmlns="" val="4170175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Text Placeholder 5"/>
          <p:cNvSpPr>
            <a:spLocks noGrp="1"/>
          </p:cNvSpPr>
          <p:nvPr>
            <p:ph type="body" sz="quarter" idx="11"/>
          </p:nvPr>
        </p:nvSpPr>
        <p:spPr>
          <a:xfrm>
            <a:off x="457200" y="1350963"/>
            <a:ext cx="8229600" cy="4322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6"/>
          <p:cNvSpPr>
            <a:spLocks noGrp="1"/>
          </p:cNvSpPr>
          <p:nvPr>
            <p:ph type="sldNum" sz="quarter" idx="12"/>
          </p:nvPr>
        </p:nvSpPr>
        <p:spPr/>
        <p:txBody>
          <a:bodyPr/>
          <a:lstStyle>
            <a:lvl1pPr>
              <a:defRPr/>
            </a:lvl1pPr>
          </a:lstStyle>
          <a:p>
            <a:pPr>
              <a:defRPr/>
            </a:pPr>
            <a:fld id="{504477D1-F399-4D08-A61E-001F868466BA}" type="slidenum">
              <a:rPr lang="en-GB" altLang="en-US"/>
              <a:pPr>
                <a:defRPr/>
              </a:pPr>
              <a:t>‹#›</a:t>
            </a:fld>
            <a:endParaRPr lang="en-GB" altLang="en-US"/>
          </a:p>
        </p:txBody>
      </p:sp>
    </p:spTree>
    <p:extLst>
      <p:ext uri="{BB962C8B-B14F-4D97-AF65-F5344CB8AC3E}">
        <p14:creationId xmlns:p14="http://schemas.microsoft.com/office/powerpoint/2010/main" xmlns="" val="155022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500"/>
            </a:lvl1pPr>
          </a:lstStyle>
          <a:p>
            <a:r>
              <a:rPr lang="en-GB" smtClean="0"/>
              <a:t>Click to edit Master title style</a:t>
            </a:r>
            <a:endParaRPr lang="en-US"/>
          </a:p>
        </p:txBody>
      </p:sp>
      <p:sp>
        <p:nvSpPr>
          <p:cNvPr id="3" name="Content Placeholder 2"/>
          <p:cNvSpPr>
            <a:spLocks noGrp="1"/>
          </p:cNvSpPr>
          <p:nvPr>
            <p:ph sz="half" idx="1"/>
          </p:nvPr>
        </p:nvSpPr>
        <p:spPr>
          <a:xfrm>
            <a:off x="457200" y="1402774"/>
            <a:ext cx="4038600" cy="4723390"/>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402774"/>
            <a:ext cx="4038600" cy="4723389"/>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Slide Number Placeholder 5"/>
          <p:cNvSpPr>
            <a:spLocks noGrp="1"/>
          </p:cNvSpPr>
          <p:nvPr>
            <p:ph type="sldNum" sz="quarter" idx="10"/>
          </p:nvPr>
        </p:nvSpPr>
        <p:spPr>
          <a:xfrm>
            <a:off x="6553200" y="6356350"/>
            <a:ext cx="2133600" cy="365125"/>
          </a:xfrm>
        </p:spPr>
        <p:txBody>
          <a:bodyPr/>
          <a:lstStyle>
            <a:lvl1pPr>
              <a:defRPr/>
            </a:lvl1pPr>
          </a:lstStyle>
          <a:p>
            <a:pPr>
              <a:defRPr/>
            </a:pPr>
            <a:fld id="{61BD024F-0C1A-4506-A8EF-4A026AACADF6}" type="slidenum">
              <a:rPr lang="en-US" altLang="en-US"/>
              <a:pPr>
                <a:defRPr/>
              </a:pPr>
              <a:t>‹#›</a:t>
            </a:fld>
            <a:endParaRPr lang="en-US" altLang="en-US"/>
          </a:p>
        </p:txBody>
      </p:sp>
    </p:spTree>
    <p:extLst>
      <p:ext uri="{BB962C8B-B14F-4D97-AF65-F5344CB8AC3E}">
        <p14:creationId xmlns:p14="http://schemas.microsoft.com/office/powerpoint/2010/main" xmlns="" val="1963696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6"/>
          <p:cNvSpPr>
            <a:spLocks noGrp="1"/>
          </p:cNvSpPr>
          <p:nvPr>
            <p:ph type="sldNum" sz="quarter" idx="10"/>
          </p:nvPr>
        </p:nvSpPr>
        <p:spPr/>
        <p:txBody>
          <a:bodyPr/>
          <a:lstStyle>
            <a:lvl1pPr>
              <a:defRPr/>
            </a:lvl1pPr>
          </a:lstStyle>
          <a:p>
            <a:pPr>
              <a:defRPr/>
            </a:pPr>
            <a:fld id="{022A6FDB-2E28-41D6-B0FF-D9547DDBF366}" type="slidenum">
              <a:rPr lang="en-GB" altLang="en-US"/>
              <a:pPr>
                <a:defRPr/>
              </a:pPr>
              <a:t>‹#›</a:t>
            </a:fld>
            <a:endParaRPr lang="en-GB" altLang="en-US"/>
          </a:p>
        </p:txBody>
      </p:sp>
    </p:spTree>
    <p:extLst>
      <p:ext uri="{BB962C8B-B14F-4D97-AF65-F5344CB8AC3E}">
        <p14:creationId xmlns:p14="http://schemas.microsoft.com/office/powerpoint/2010/main" xmlns="" val="159115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fld id="{21ABE397-8B7B-491A-AED4-8994420D42E2}" type="slidenum">
              <a:rPr lang="en-GB" altLang="en-US"/>
              <a:pPr>
                <a:defRPr/>
              </a:pPr>
              <a:t>‹#›</a:t>
            </a:fld>
            <a:endParaRPr lang="en-GB" altLang="en-US"/>
          </a:p>
        </p:txBody>
      </p:sp>
    </p:spTree>
    <p:extLst>
      <p:ext uri="{BB962C8B-B14F-4D97-AF65-F5344CB8AC3E}">
        <p14:creationId xmlns:p14="http://schemas.microsoft.com/office/powerpoint/2010/main" xmlns="" val="400259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QNJAC PP template.pdf"/>
          <p:cNvPicPr>
            <a:picLocks noChangeAspect="1"/>
          </p:cNvPicPr>
          <p:nvPr userDrawn="1"/>
        </p:nvPicPr>
        <p:blipFill>
          <a:blip r:embed="rId7">
            <a:extLst>
              <a:ext uri="{28A0092B-C50C-407E-A947-70E740481C1C}">
                <a14:useLocalDpi xmlns:a14="http://schemas.microsoft.com/office/drawing/2010/main" xmlns="" val="0"/>
              </a:ext>
            </a:extLst>
          </a:blip>
          <a:srcRect/>
          <a:stretch>
            <a:fillRect/>
          </a:stretch>
        </p:blipFill>
        <p:spPr bwMode="auto">
          <a:xfrm>
            <a:off x="0" y="-25400"/>
            <a:ext cx="9180513" cy="6953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457200" y="644525"/>
            <a:ext cx="8229600" cy="46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endParaRPr lang="en-US" altLang="en-US" smtClean="0"/>
          </a:p>
        </p:txBody>
      </p:sp>
      <p:sp>
        <p:nvSpPr>
          <p:cNvPr id="1028" name="Text Placeholder 2"/>
          <p:cNvSpPr>
            <a:spLocks noGrp="1"/>
          </p:cNvSpPr>
          <p:nvPr>
            <p:ph type="body" idx="1"/>
          </p:nvPr>
        </p:nvSpPr>
        <p:spPr bwMode="auto">
          <a:xfrm>
            <a:off x="457200" y="1371600"/>
            <a:ext cx="8229600" cy="4754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endParaRPr lang="en-US" altLang="en-US" smtClean="0"/>
          </a:p>
        </p:txBody>
      </p:sp>
      <p:sp>
        <p:nvSpPr>
          <p:cNvPr id="7" name="Slide Number Placeholder 6"/>
          <p:cNvSpPr>
            <a:spLocks noGrp="1"/>
          </p:cNvSpPr>
          <p:nvPr>
            <p:ph type="sldNum" sz="quarter" idx="4"/>
          </p:nvPr>
        </p:nvSpPr>
        <p:spPr>
          <a:xfrm>
            <a:off x="160338" y="6481763"/>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F2F2F2"/>
                </a:solidFill>
                <a:ea typeface="ＭＳ Ｐゴシック" pitchFamily="-1" charset="-128"/>
              </a:defRPr>
            </a:lvl1pPr>
          </a:lstStyle>
          <a:p>
            <a:pPr>
              <a:defRPr/>
            </a:pPr>
            <a:fld id="{95DCE54C-DFB8-4600-A9E2-DBEB78BF3EF7}" type="slidenum">
              <a:rPr lang="en-GB" altLang="en-US"/>
              <a:pPr>
                <a:defRPr/>
              </a:pPr>
              <a:t>‹#›</a:t>
            </a:fld>
            <a:endParaRPr lang="en-GB" altLang="en-US"/>
          </a:p>
        </p:txBody>
      </p:sp>
      <p:pic>
        <p:nvPicPr>
          <p:cNvPr id="1030" name="Picture 1"/>
          <p:cNvPicPr>
            <a:picLocks noChangeAspect="1"/>
          </p:cNvPicPr>
          <p:nvPr userDrawn="1"/>
        </p:nvPicPr>
        <p:blipFill>
          <a:blip r:embed="rId8">
            <a:extLst>
              <a:ext uri="{28A0092B-C50C-407E-A947-70E740481C1C}">
                <a14:useLocalDpi xmlns:a14="http://schemas.microsoft.com/office/drawing/2010/main" xmlns="" val="0"/>
              </a:ext>
            </a:extLst>
          </a:blip>
          <a:srcRect/>
          <a:stretch>
            <a:fillRect/>
          </a:stretch>
        </p:blipFill>
        <p:spPr bwMode="auto">
          <a:xfrm>
            <a:off x="-68263" y="4902200"/>
            <a:ext cx="2214563" cy="1565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8" r:id="rId1"/>
    <p:sldLayoutId id="2147483715" r:id="rId2"/>
    <p:sldLayoutId id="2147483719" r:id="rId3"/>
    <p:sldLayoutId id="2147483716" r:id="rId4"/>
    <p:sldLayoutId id="2147483717" r:id="rId5"/>
  </p:sldLayoutIdLst>
  <p:txStyles>
    <p:titleStyle>
      <a:lvl1pPr algn="l" defTabSz="457200" rtl="0" eaLnBrk="0" fontAlgn="base" hangingPunct="0">
        <a:spcBef>
          <a:spcPct val="0"/>
        </a:spcBef>
        <a:spcAft>
          <a:spcPct val="0"/>
        </a:spcAft>
        <a:defRPr sz="25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2500">
          <a:solidFill>
            <a:schemeClr val="tx1"/>
          </a:solidFill>
          <a:latin typeface="Calibri" pitchFamily="-1" charset="0"/>
          <a:ea typeface="MS PGothic" pitchFamily="34" charset="-128"/>
        </a:defRPr>
      </a:lvl2pPr>
      <a:lvl3pPr algn="l" defTabSz="457200" rtl="0" eaLnBrk="0" fontAlgn="base" hangingPunct="0">
        <a:spcBef>
          <a:spcPct val="0"/>
        </a:spcBef>
        <a:spcAft>
          <a:spcPct val="0"/>
        </a:spcAft>
        <a:defRPr sz="2500">
          <a:solidFill>
            <a:schemeClr val="tx1"/>
          </a:solidFill>
          <a:latin typeface="Calibri" pitchFamily="-1" charset="0"/>
          <a:ea typeface="MS PGothic" pitchFamily="34" charset="-128"/>
        </a:defRPr>
      </a:lvl3pPr>
      <a:lvl4pPr algn="l" defTabSz="457200" rtl="0" eaLnBrk="0" fontAlgn="base" hangingPunct="0">
        <a:spcBef>
          <a:spcPct val="0"/>
        </a:spcBef>
        <a:spcAft>
          <a:spcPct val="0"/>
        </a:spcAft>
        <a:defRPr sz="2500">
          <a:solidFill>
            <a:schemeClr val="tx1"/>
          </a:solidFill>
          <a:latin typeface="Calibri" pitchFamily="-1" charset="0"/>
          <a:ea typeface="MS PGothic" pitchFamily="34" charset="-128"/>
        </a:defRPr>
      </a:lvl4pPr>
      <a:lvl5pPr algn="l" defTabSz="457200" rtl="0" eaLnBrk="0" fontAlgn="base" hangingPunct="0">
        <a:spcBef>
          <a:spcPct val="0"/>
        </a:spcBef>
        <a:spcAft>
          <a:spcPct val="0"/>
        </a:spcAft>
        <a:defRPr sz="2500">
          <a:solidFill>
            <a:schemeClr val="tx1"/>
          </a:solidFill>
          <a:latin typeface="Calibri" pitchFamily="-1"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defRPr>
      </a:lvl9pPr>
    </p:titleStyle>
    <p:bodyStyle>
      <a:lvl1pPr marL="342900" indent="-342900" algn="l" defTabSz="457200" rtl="0" eaLnBrk="0" fontAlgn="base" hangingPunct="0">
        <a:spcBef>
          <a:spcPct val="20000"/>
        </a:spcBef>
        <a:spcAft>
          <a:spcPct val="0"/>
        </a:spcAft>
        <a:buFont typeface="Arial" charset="0"/>
        <a:buChar char="•"/>
        <a:defRPr sz="1400" kern="1200">
          <a:solidFill>
            <a:srgbClr val="7F7F7F"/>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charset="0"/>
        <a:buChar char="–"/>
        <a:defRPr sz="1400" kern="1200">
          <a:solidFill>
            <a:srgbClr val="7F7F7F"/>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8313"/>
            <a:ext cx="7772400" cy="1470025"/>
          </a:xfrm>
        </p:spPr>
        <p:txBody>
          <a:bodyPr/>
          <a:lstStyle/>
          <a:p>
            <a:pPr>
              <a:defRPr/>
            </a:pPr>
            <a:r>
              <a:rPr lang="en-GB" dirty="0" smtClean="0">
                <a:ea typeface="ＭＳ Ｐゴシック" pitchFamily="-1" charset="-128"/>
              </a:rPr>
              <a:t>QNJAC Contractors</a:t>
            </a:r>
            <a:br>
              <a:rPr lang="en-GB" dirty="0" smtClean="0">
                <a:ea typeface="ＭＳ Ｐゴシック" pitchFamily="-1" charset="-128"/>
              </a:rPr>
            </a:br>
            <a:r>
              <a:rPr lang="en-GB" dirty="0" smtClean="0">
                <a:ea typeface="ＭＳ Ｐゴシック" pitchFamily="-1" charset="-128"/>
              </a:rPr>
              <a:t>Sub-Committee</a:t>
            </a:r>
            <a:endParaRPr lang="en-GB" dirty="0">
              <a:ea typeface="ＭＳ Ｐゴシック" pitchFamily="-1" charset="-128"/>
            </a:endParaRPr>
          </a:p>
        </p:txBody>
      </p:sp>
      <p:sp>
        <p:nvSpPr>
          <p:cNvPr id="3" name="Subtitle 2"/>
          <p:cNvSpPr>
            <a:spLocks noGrp="1"/>
          </p:cNvSpPr>
          <p:nvPr>
            <p:ph type="subTitle" idx="1"/>
          </p:nvPr>
        </p:nvSpPr>
        <p:spPr>
          <a:xfrm>
            <a:off x="1371600" y="3303588"/>
            <a:ext cx="6400800" cy="1752600"/>
          </a:xfrm>
        </p:spPr>
        <p:txBody>
          <a:bodyPr/>
          <a:lstStyle/>
          <a:p>
            <a:pPr>
              <a:defRPr/>
            </a:pPr>
            <a:r>
              <a:rPr lang="en-GB" sz="3200" dirty="0" smtClean="0">
                <a:ea typeface="ＭＳ Ｐゴシック" pitchFamily="-1" charset="-128"/>
              </a:rPr>
              <a:t>Risk Management</a:t>
            </a:r>
          </a:p>
          <a:p>
            <a:pPr>
              <a:defRPr/>
            </a:pPr>
            <a:endParaRPr lang="en-GB" sz="3200" dirty="0">
              <a:ea typeface="ＭＳ Ｐゴシック" pitchFamily="-1"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sz="3600" b="1" smtClean="0">
                <a:solidFill>
                  <a:srgbClr val="FF0000"/>
                </a:solidFill>
              </a:rPr>
              <a:t>Specific Controls</a:t>
            </a:r>
          </a:p>
        </p:txBody>
      </p:sp>
      <p:sp>
        <p:nvSpPr>
          <p:cNvPr id="13315" name="Text Placeholder 2"/>
          <p:cNvSpPr>
            <a:spLocks noGrp="1"/>
          </p:cNvSpPr>
          <p:nvPr>
            <p:ph type="body" sz="quarter" idx="11"/>
          </p:nvPr>
        </p:nvSpPr>
        <p:spPr>
          <a:xfrm>
            <a:off x="304800" y="1350963"/>
            <a:ext cx="8229600" cy="4322762"/>
          </a:xfrm>
        </p:spPr>
        <p:txBody>
          <a:bodyPr/>
          <a:lstStyle/>
          <a:p>
            <a:r>
              <a:rPr lang="en-GB" altLang="en-US" sz="2800" dirty="0" smtClean="0"/>
              <a:t>Ensure that the controls in place are specific, clear and understood by all.</a:t>
            </a:r>
          </a:p>
          <a:p>
            <a:endParaRPr lang="en-GB" altLang="en-US" dirty="0" smtClean="0"/>
          </a:p>
        </p:txBody>
      </p:sp>
      <p:pic>
        <p:nvPicPr>
          <p:cNvPr id="13316" name="Picture 15" descr="specific"/>
          <p:cNvPicPr>
            <a:picLocks noChangeAspect="1" noChangeArrowheads="1"/>
          </p:cNvPicPr>
          <p:nvPr/>
        </p:nvPicPr>
        <p:blipFill>
          <a:blip r:embed="rId2">
            <a:extLst>
              <a:ext uri="{28A0092B-C50C-407E-A947-70E740481C1C}">
                <a14:useLocalDpi xmlns:a14="http://schemas.microsoft.com/office/drawing/2010/main" xmlns="" val="0"/>
              </a:ext>
            </a:extLst>
          </a:blip>
          <a:srcRect b="4749"/>
          <a:stretch>
            <a:fillRect/>
          </a:stretch>
        </p:blipFill>
        <p:spPr bwMode="auto">
          <a:xfrm>
            <a:off x="3830638" y="2522538"/>
            <a:ext cx="3608387" cy="3030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6" descr="STOP"/>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135313" y="3352800"/>
            <a:ext cx="2801937" cy="2800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339" name="Title 1"/>
          <p:cNvSpPr>
            <a:spLocks noGrp="1"/>
          </p:cNvSpPr>
          <p:nvPr>
            <p:ph type="title"/>
          </p:nvPr>
        </p:nvSpPr>
        <p:spPr/>
        <p:txBody>
          <a:bodyPr/>
          <a:lstStyle/>
          <a:p>
            <a:r>
              <a:rPr lang="en-GB" altLang="en-US" sz="3600" b="1" smtClean="0">
                <a:solidFill>
                  <a:srgbClr val="FF0000"/>
                </a:solidFill>
              </a:rPr>
              <a:t>Has anything changed</a:t>
            </a:r>
          </a:p>
        </p:txBody>
      </p:sp>
      <p:sp>
        <p:nvSpPr>
          <p:cNvPr id="14340" name="Text Placeholder 2"/>
          <p:cNvSpPr>
            <a:spLocks noGrp="1"/>
          </p:cNvSpPr>
          <p:nvPr>
            <p:ph type="body" sz="quarter" idx="11"/>
          </p:nvPr>
        </p:nvSpPr>
        <p:spPr>
          <a:xfrm>
            <a:off x="457200" y="1335088"/>
            <a:ext cx="8229600" cy="4322762"/>
          </a:xfrm>
        </p:spPr>
        <p:txBody>
          <a:bodyPr/>
          <a:lstStyle/>
          <a:p>
            <a:r>
              <a:rPr lang="en-GB" altLang="en-US" sz="2800" dirty="0" smtClean="0"/>
              <a:t>Remind all those involved to </a:t>
            </a:r>
            <a:r>
              <a:rPr lang="en-GB" altLang="en-US" sz="2800" b="1" i="1" dirty="0" smtClean="0">
                <a:solidFill>
                  <a:schemeClr val="tx1"/>
                </a:solidFill>
              </a:rPr>
              <a:t>STOP WORK </a:t>
            </a:r>
            <a:r>
              <a:rPr lang="en-GB" altLang="en-US" sz="2800" dirty="0" smtClean="0"/>
              <a:t>if anything changes.</a:t>
            </a:r>
          </a:p>
          <a:p>
            <a:r>
              <a:rPr lang="en-GB" altLang="en-US" sz="2800" dirty="0" smtClean="0"/>
              <a:t>Should anything change consult your supervisor or line manager before proceeding with any changes to the controls or method of work.</a:t>
            </a:r>
          </a:p>
          <a:p>
            <a:endParaRPr lang="en-GB"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Placeholder 2"/>
          <p:cNvSpPr>
            <a:spLocks noGrp="1"/>
          </p:cNvSpPr>
          <p:nvPr>
            <p:ph type="body" sz="quarter" idx="11"/>
          </p:nvPr>
        </p:nvSpPr>
        <p:spPr>
          <a:xfrm>
            <a:off x="457200" y="1335088"/>
            <a:ext cx="8229600" cy="4322762"/>
          </a:xfrm>
        </p:spPr>
        <p:txBody>
          <a:bodyPr/>
          <a:lstStyle/>
          <a:p>
            <a:r>
              <a:rPr lang="en-GB" altLang="en-US" sz="2800" dirty="0" smtClean="0"/>
              <a:t>The following situations can potentially increase the level of risk</a:t>
            </a:r>
          </a:p>
          <a:p>
            <a:pPr lvl="1"/>
            <a:r>
              <a:rPr lang="en-GB" altLang="en-US" sz="2800" dirty="0" smtClean="0"/>
              <a:t>Emergency work / breakdown</a:t>
            </a:r>
          </a:p>
          <a:p>
            <a:pPr lvl="1"/>
            <a:r>
              <a:rPr lang="en-GB" altLang="en-US" sz="2800" dirty="0" smtClean="0"/>
              <a:t> Work </a:t>
            </a:r>
            <a:r>
              <a:rPr lang="en-GB" altLang="en-US" sz="2800" smtClean="0"/>
              <a:t>required </a:t>
            </a:r>
            <a:r>
              <a:rPr lang="en-GB" altLang="en-US" sz="2800" smtClean="0"/>
              <a:t>outside </a:t>
            </a:r>
            <a:r>
              <a:rPr lang="en-GB" altLang="en-US" sz="2800" dirty="0" smtClean="0"/>
              <a:t>of normal hours</a:t>
            </a:r>
          </a:p>
          <a:p>
            <a:r>
              <a:rPr lang="en-GB" altLang="en-US" sz="2800" dirty="0" smtClean="0"/>
              <a:t>Remember the same level of competencies and appropriate time spent preparing the RA and SSW is still required.   </a:t>
            </a:r>
          </a:p>
          <a:p>
            <a:endParaRPr lang="en-GB" altLang="en-US" dirty="0" smtClean="0"/>
          </a:p>
        </p:txBody>
      </p:sp>
      <p:pic>
        <p:nvPicPr>
          <p:cNvPr id="14338" name="Picture 16" descr="STOP"/>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669704" y="4168238"/>
            <a:ext cx="1986036" cy="19849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339" name="Title 1"/>
          <p:cNvSpPr>
            <a:spLocks noGrp="1"/>
          </p:cNvSpPr>
          <p:nvPr>
            <p:ph type="title"/>
          </p:nvPr>
        </p:nvSpPr>
        <p:spPr/>
        <p:txBody>
          <a:bodyPr/>
          <a:lstStyle/>
          <a:p>
            <a:r>
              <a:rPr lang="en-GB" altLang="en-US" sz="3600" b="1" dirty="0" smtClean="0">
                <a:solidFill>
                  <a:srgbClr val="FF0000"/>
                </a:solidFill>
              </a:rPr>
              <a:t>Increased Risk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Murray Alston\AppData\Local\Microsoft\Windows\INetCache\IE\MWPJMBDN\fotolia_6135217_m[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8758" y="1004888"/>
            <a:ext cx="4200525" cy="4200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Box 3"/>
          <p:cNvSpPr txBox="1"/>
          <p:nvPr/>
        </p:nvSpPr>
        <p:spPr>
          <a:xfrm>
            <a:off x="3562597" y="1318161"/>
            <a:ext cx="5272645" cy="1754326"/>
          </a:xfrm>
          <a:prstGeom prst="rect">
            <a:avLst/>
          </a:prstGeom>
          <a:noFill/>
        </p:spPr>
        <p:txBody>
          <a:bodyPr wrap="square" rtlCol="0">
            <a:spAutoFit/>
          </a:bodyPr>
          <a:lstStyle/>
          <a:p>
            <a:r>
              <a:rPr lang="en-GB" sz="3600" dirty="0" smtClean="0"/>
              <a:t>“No job is so important that it cannot be done safely !!!”</a:t>
            </a:r>
            <a:endParaRPr lang="en-GB"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b="1" smtClean="0">
                <a:solidFill>
                  <a:srgbClr val="FF0000"/>
                </a:solidFill>
              </a:rPr>
              <a:t>Why do we complete a risk assessment</a:t>
            </a:r>
          </a:p>
        </p:txBody>
      </p:sp>
      <p:sp>
        <p:nvSpPr>
          <p:cNvPr id="5123" name="Text Placeholder 2"/>
          <p:cNvSpPr>
            <a:spLocks noGrp="1"/>
          </p:cNvSpPr>
          <p:nvPr>
            <p:ph type="body" sz="quarter" idx="11"/>
          </p:nvPr>
        </p:nvSpPr>
        <p:spPr/>
        <p:txBody>
          <a:bodyPr/>
          <a:lstStyle/>
          <a:p>
            <a:r>
              <a:rPr lang="en-GB" altLang="en-US" sz="2800" smtClean="0"/>
              <a:t>To avoid this......</a:t>
            </a:r>
          </a:p>
        </p:txBody>
      </p:sp>
      <p:pic>
        <p:nvPicPr>
          <p:cNvPr id="5124" name="Picture 5" descr="construction-accident-cran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38575" y="1350963"/>
            <a:ext cx="3160713" cy="4214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7" descr="707-ethics-compliance-in-mergers-acquisitions-major-corporate-events-scce-compliance-ethics-institute-2012-17-638"/>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95550" y="1192213"/>
            <a:ext cx="3951288" cy="4322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47" name="Title 1"/>
          <p:cNvSpPr>
            <a:spLocks noGrp="1"/>
          </p:cNvSpPr>
          <p:nvPr>
            <p:ph type="title"/>
          </p:nvPr>
        </p:nvSpPr>
        <p:spPr/>
        <p:txBody>
          <a:bodyPr/>
          <a:lstStyle/>
          <a:p>
            <a:r>
              <a:rPr lang="en-GB" altLang="en-US" b="1" smtClean="0">
                <a:solidFill>
                  <a:srgbClr val="FF0000"/>
                </a:solidFill>
              </a:rPr>
              <a:t>Why do we complete a risk assessment</a:t>
            </a:r>
            <a:endParaRPr lang="en-GB" altLang="en-US" smtClean="0"/>
          </a:p>
        </p:txBody>
      </p:sp>
      <p:sp>
        <p:nvSpPr>
          <p:cNvPr id="6148" name="Text Placeholder 2"/>
          <p:cNvSpPr>
            <a:spLocks noGrp="1"/>
          </p:cNvSpPr>
          <p:nvPr>
            <p:ph type="body" sz="quarter" idx="11"/>
          </p:nvPr>
        </p:nvSpPr>
        <p:spPr/>
        <p:txBody>
          <a:bodyPr/>
          <a:lstStyle/>
          <a:p>
            <a:r>
              <a:rPr lang="en-GB" altLang="en-US" sz="2800" smtClean="0"/>
              <a:t>And also to avoid this.....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b="1" smtClean="0"/>
              <a:t>The Risk Assessment Process</a:t>
            </a:r>
            <a:endParaRPr lang="en-GB" altLang="en-US" smtClean="0"/>
          </a:p>
        </p:txBody>
      </p:sp>
      <p:sp>
        <p:nvSpPr>
          <p:cNvPr id="7171" name="Text Placeholder 2"/>
          <p:cNvSpPr>
            <a:spLocks noGrp="1"/>
          </p:cNvSpPr>
          <p:nvPr>
            <p:ph type="body" sz="quarter" idx="11"/>
          </p:nvPr>
        </p:nvSpPr>
        <p:spPr/>
        <p:txBody>
          <a:bodyPr/>
          <a:lstStyle/>
          <a:p>
            <a:pPr>
              <a:buFont typeface="Arial" charset="0"/>
              <a:buNone/>
            </a:pPr>
            <a:endParaRPr lang="en-GB" altLang="en-US" smtClean="0"/>
          </a:p>
        </p:txBody>
      </p:sp>
      <p:pic>
        <p:nvPicPr>
          <p:cNvPr id="7172" name="Picture 11" descr="The team"/>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464175" y="2468563"/>
            <a:ext cx="1524000" cy="892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3" name="Picture 12" descr="Hazar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707063" y="3722688"/>
            <a:ext cx="1133475"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4" name="Picture 14" descr="hierarchycontrols"/>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744913" y="4865688"/>
            <a:ext cx="1719262" cy="1150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5" name="Picture 15" descr="specific"/>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1470025" y="3711575"/>
            <a:ext cx="1423988" cy="1255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6" name="Picture 16" descr="STOP"/>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1754188" y="1728788"/>
            <a:ext cx="1633537" cy="1631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Box 9"/>
          <p:cNvSpPr txBox="1"/>
          <p:nvPr/>
        </p:nvSpPr>
        <p:spPr>
          <a:xfrm>
            <a:off x="3621088" y="1533525"/>
            <a:ext cx="1703387" cy="369888"/>
          </a:xfrm>
          <a:prstGeom prst="rect">
            <a:avLst/>
          </a:prstGeom>
          <a:ln/>
        </p:spPr>
        <p:style>
          <a:lnRef idx="1">
            <a:schemeClr val="accent2"/>
          </a:lnRef>
          <a:fillRef idx="3">
            <a:schemeClr val="accent2"/>
          </a:fillRef>
          <a:effectRef idx="2">
            <a:schemeClr val="accent2"/>
          </a:effectRef>
          <a:fontRef idx="minor">
            <a:schemeClr val="lt1"/>
          </a:fontRef>
        </p:style>
        <p:txBody>
          <a:bodyPr>
            <a:spAutoFit/>
          </a:bodyPr>
          <a:lstStyle/>
          <a:p>
            <a:pPr algn="ctr">
              <a:defRPr/>
            </a:pPr>
            <a:r>
              <a:rPr lang="en-GB" dirty="0"/>
              <a:t>The Task</a:t>
            </a:r>
          </a:p>
        </p:txBody>
      </p:sp>
      <p:sp>
        <p:nvSpPr>
          <p:cNvPr id="11" name="Down Arrow 10"/>
          <p:cNvSpPr/>
          <p:nvPr/>
        </p:nvSpPr>
        <p:spPr>
          <a:xfrm rot="19121085">
            <a:off x="5575300" y="1858963"/>
            <a:ext cx="609600" cy="56673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4" name="Down Arrow 13"/>
          <p:cNvSpPr/>
          <p:nvPr/>
        </p:nvSpPr>
        <p:spPr>
          <a:xfrm rot="198506">
            <a:off x="6311900" y="3289300"/>
            <a:ext cx="485775" cy="601663"/>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6" name="Up Arrow 15"/>
          <p:cNvSpPr/>
          <p:nvPr/>
        </p:nvSpPr>
        <p:spPr>
          <a:xfrm rot="18868076">
            <a:off x="2995612" y="4965701"/>
            <a:ext cx="485775" cy="488950"/>
          </a:xfrm>
          <a:prstGeom prst="up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7" name="Up Arrow 16"/>
          <p:cNvSpPr/>
          <p:nvPr/>
        </p:nvSpPr>
        <p:spPr>
          <a:xfrm rot="1296884">
            <a:off x="1698625" y="3089275"/>
            <a:ext cx="484188" cy="542925"/>
          </a:xfrm>
          <a:prstGeom prst="up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8" name="Right Arrow 17"/>
          <p:cNvSpPr/>
          <p:nvPr/>
        </p:nvSpPr>
        <p:spPr>
          <a:xfrm rot="20432133">
            <a:off x="2960688" y="1598613"/>
            <a:ext cx="476250" cy="484187"/>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9" name="Down Arrow 18"/>
          <p:cNvSpPr/>
          <p:nvPr/>
        </p:nvSpPr>
        <p:spPr>
          <a:xfrm rot="2355654">
            <a:off x="5578475" y="4770438"/>
            <a:ext cx="484188" cy="533400"/>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Murray Alston\AppData\Local\Microsoft\Windows\INetCache\IE\MWPJMBDN\work-together[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30638" y="3494088"/>
            <a:ext cx="3897312" cy="2117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195" name="Title 1"/>
          <p:cNvSpPr>
            <a:spLocks noGrp="1"/>
          </p:cNvSpPr>
          <p:nvPr>
            <p:ph type="title"/>
          </p:nvPr>
        </p:nvSpPr>
        <p:spPr/>
        <p:txBody>
          <a:bodyPr/>
          <a:lstStyle/>
          <a:p>
            <a:r>
              <a:rPr lang="en-GB" altLang="en-US" sz="3600" b="1" smtClean="0">
                <a:solidFill>
                  <a:srgbClr val="FF0000"/>
                </a:solidFill>
              </a:rPr>
              <a:t>The Task</a:t>
            </a:r>
          </a:p>
        </p:txBody>
      </p:sp>
      <p:sp>
        <p:nvSpPr>
          <p:cNvPr id="8196" name="Text Placeholder 2"/>
          <p:cNvSpPr>
            <a:spLocks noGrp="1"/>
          </p:cNvSpPr>
          <p:nvPr>
            <p:ph type="body" sz="quarter" idx="11"/>
          </p:nvPr>
        </p:nvSpPr>
        <p:spPr/>
        <p:txBody>
          <a:bodyPr/>
          <a:lstStyle/>
          <a:p>
            <a:r>
              <a:rPr lang="en-GB" altLang="en-US" sz="2800" smtClean="0"/>
              <a:t>Be clear about the task to be undertaken </a:t>
            </a:r>
          </a:p>
          <a:p>
            <a:r>
              <a:rPr lang="en-GB" altLang="en-US" sz="2800" smtClean="0"/>
              <a:t>Consider your impact on anyone else working in the same area</a:t>
            </a:r>
          </a:p>
          <a:p>
            <a:r>
              <a:rPr lang="en-GB" altLang="en-US" sz="2800" smtClean="0"/>
              <a:t>Consider the impact other people working within the same area might have on you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sz="3600" b="1" dirty="0" smtClean="0">
                <a:solidFill>
                  <a:srgbClr val="FF0000"/>
                </a:solidFill>
              </a:rPr>
              <a:t>Involvement</a:t>
            </a:r>
            <a:endParaRPr lang="en-GB" altLang="en-US" sz="3600" dirty="0" smtClean="0">
              <a:solidFill>
                <a:srgbClr val="FF0000"/>
              </a:solidFill>
            </a:endParaRPr>
          </a:p>
        </p:txBody>
      </p:sp>
      <p:sp>
        <p:nvSpPr>
          <p:cNvPr id="9219" name="Text Placeholder 2"/>
          <p:cNvSpPr>
            <a:spLocks noGrp="1"/>
          </p:cNvSpPr>
          <p:nvPr>
            <p:ph type="body" sz="quarter" idx="11"/>
          </p:nvPr>
        </p:nvSpPr>
        <p:spPr>
          <a:xfrm>
            <a:off x="457200" y="1111250"/>
            <a:ext cx="8229600" cy="4322762"/>
          </a:xfrm>
        </p:spPr>
        <p:txBody>
          <a:bodyPr/>
          <a:lstStyle/>
          <a:p>
            <a:r>
              <a:rPr lang="en-GB" altLang="en-US" sz="2800" dirty="0" smtClean="0"/>
              <a:t>It is very important to ensure that all those in the team doing the task are actively involved in the preparation of the risk assessment</a:t>
            </a:r>
          </a:p>
          <a:p>
            <a:r>
              <a:rPr lang="en-GB" altLang="en-US" sz="2800" dirty="0" smtClean="0"/>
              <a:t>Also ensure that you include other parties that will be working in, or near, the area in which you are working.</a:t>
            </a:r>
          </a:p>
          <a:p>
            <a:r>
              <a:rPr lang="en-GB" altLang="en-US" sz="2800" dirty="0" smtClean="0"/>
              <a:t>Shift change over, ensure the RA &amp; </a:t>
            </a:r>
            <a:r>
              <a:rPr lang="en-GB" altLang="en-US" sz="2800" dirty="0" smtClean="0"/>
              <a:t>SSW* </a:t>
            </a:r>
            <a:r>
              <a:rPr lang="en-GB" altLang="en-US" sz="2800" dirty="0" smtClean="0"/>
              <a:t>is discussed with those taking over and that the are happy with what is required.</a:t>
            </a:r>
          </a:p>
          <a:p>
            <a:endParaRPr lang="en-GB" altLang="en-US" dirty="0" smtClean="0"/>
          </a:p>
        </p:txBody>
      </p:sp>
      <p:pic>
        <p:nvPicPr>
          <p:cNvPr id="9220" name="Picture 11" descr="The team"/>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02" y="4684959"/>
            <a:ext cx="2558219" cy="14981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4"/>
          <p:cNvSpPr txBox="1"/>
          <p:nvPr/>
        </p:nvSpPr>
        <p:spPr>
          <a:xfrm>
            <a:off x="2163046" y="5813732"/>
            <a:ext cx="4714504" cy="369332"/>
          </a:xfrm>
          <a:prstGeom prst="rect">
            <a:avLst/>
          </a:prstGeom>
          <a:noFill/>
        </p:spPr>
        <p:txBody>
          <a:bodyPr wrap="square" rtlCol="0">
            <a:spAutoFit/>
          </a:bodyPr>
          <a:lstStyle/>
          <a:p>
            <a:r>
              <a:rPr lang="en-GB" dirty="0" smtClean="0"/>
              <a:t>*</a:t>
            </a:r>
            <a:r>
              <a:rPr lang="en-GB" sz="1000" dirty="0" smtClean="0"/>
              <a:t> RA = Risk Assessment         SSW = Safe System of Work</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sz="3600" b="1" smtClean="0">
                <a:solidFill>
                  <a:srgbClr val="FF0000"/>
                </a:solidFill>
              </a:rPr>
              <a:t>The Hazards</a:t>
            </a:r>
            <a:endParaRPr lang="en-GB" altLang="en-US" sz="3600" smtClean="0">
              <a:solidFill>
                <a:srgbClr val="FF0000"/>
              </a:solidFill>
            </a:endParaRPr>
          </a:p>
        </p:txBody>
      </p:sp>
      <p:sp>
        <p:nvSpPr>
          <p:cNvPr id="10243" name="Text Placeholder 2"/>
          <p:cNvSpPr>
            <a:spLocks noGrp="1"/>
          </p:cNvSpPr>
          <p:nvPr>
            <p:ph type="body" sz="quarter" idx="11"/>
          </p:nvPr>
        </p:nvSpPr>
        <p:spPr/>
        <p:txBody>
          <a:bodyPr/>
          <a:lstStyle/>
          <a:p>
            <a:r>
              <a:rPr lang="en-GB" altLang="en-US" sz="2800" smtClean="0"/>
              <a:t>Ensure to be focused on the significant hazards</a:t>
            </a:r>
          </a:p>
          <a:p>
            <a:r>
              <a:rPr lang="en-GB" altLang="en-US" sz="2800" smtClean="0"/>
              <a:t>Those that could result in serious injury or long term health effects.</a:t>
            </a:r>
          </a:p>
          <a:p>
            <a:endParaRPr lang="en-GB" altLang="en-US" smtClean="0"/>
          </a:p>
        </p:txBody>
      </p:sp>
      <p:pic>
        <p:nvPicPr>
          <p:cNvPr id="10244" name="Picture 12" descr="Hazard"/>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819650" y="3254375"/>
            <a:ext cx="2106613" cy="2124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sz="3600" b="1" smtClean="0">
                <a:solidFill>
                  <a:srgbClr val="FF0000"/>
                </a:solidFill>
              </a:rPr>
              <a:t>Level of control</a:t>
            </a:r>
            <a:endParaRPr lang="en-GB" altLang="en-US" sz="3600" smtClean="0">
              <a:solidFill>
                <a:srgbClr val="FF0000"/>
              </a:solidFill>
            </a:endParaRPr>
          </a:p>
        </p:txBody>
      </p:sp>
      <p:sp>
        <p:nvSpPr>
          <p:cNvPr id="11267" name="Text Placeholder 2"/>
          <p:cNvSpPr>
            <a:spLocks noGrp="1"/>
          </p:cNvSpPr>
          <p:nvPr>
            <p:ph type="body" sz="quarter" idx="11"/>
          </p:nvPr>
        </p:nvSpPr>
        <p:spPr/>
        <p:txBody>
          <a:bodyPr/>
          <a:lstStyle/>
          <a:p>
            <a:pPr eaLnBrk="1" hangingPunct="1">
              <a:buFontTx/>
              <a:buChar char="•"/>
            </a:pPr>
            <a:r>
              <a:rPr lang="en-GB" altLang="en-US" sz="2800" smtClean="0"/>
              <a:t>Ensure that the hierarchy of controls is considered</a:t>
            </a:r>
          </a:p>
          <a:p>
            <a:pPr eaLnBrk="1" hangingPunct="1">
              <a:buFontTx/>
              <a:buChar char="•"/>
            </a:pPr>
            <a:r>
              <a:rPr lang="en-GB" altLang="en-US" sz="2800" smtClean="0"/>
              <a:t>Do not rely solely on PPE as the primary control of the hazard</a:t>
            </a:r>
          </a:p>
          <a:p>
            <a:endParaRPr lang="en-GB" altLang="en-US" smtClean="0"/>
          </a:p>
        </p:txBody>
      </p:sp>
      <p:pic>
        <p:nvPicPr>
          <p:cNvPr id="11268" name="Picture 14" descr="hierarchycontrol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98825" y="3095625"/>
            <a:ext cx="3514725" cy="2352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hierarchycontrol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27521" y="542426"/>
            <a:ext cx="6237062" cy="4174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TotalTime>
  <Words>490</Words>
  <Application>Microsoft Office PowerPoint</Application>
  <PresentationFormat>On-screen Show (4:3)</PresentationFormat>
  <Paragraphs>44</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QNJAC Contractors Sub-Committee</vt:lpstr>
      <vt:lpstr>Why do we complete a risk assessment</vt:lpstr>
      <vt:lpstr>Why do we complete a risk assessment</vt:lpstr>
      <vt:lpstr>The Risk Assessment Process</vt:lpstr>
      <vt:lpstr>The Task</vt:lpstr>
      <vt:lpstr>Involvement</vt:lpstr>
      <vt:lpstr>The Hazards</vt:lpstr>
      <vt:lpstr>Level of control</vt:lpstr>
      <vt:lpstr>Slide 9</vt:lpstr>
      <vt:lpstr>Specific Controls</vt:lpstr>
      <vt:lpstr>Has anything changed</vt:lpstr>
      <vt:lpstr>Increased Risk</vt:lpstr>
      <vt:lpstr>Slide 13</vt:lpstr>
    </vt:vector>
  </TitlesOfParts>
  <Company>Print Revolution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Health &amp; Safety Guidance for Quarries</dc:title>
  <dc:creator>Adrian Collier</dc:creator>
  <cp:lastModifiedBy>Mark.Underwood</cp:lastModifiedBy>
  <cp:revision>78</cp:revision>
  <dcterms:created xsi:type="dcterms:W3CDTF">2013-01-09T16:16:24Z</dcterms:created>
  <dcterms:modified xsi:type="dcterms:W3CDTF">2017-07-18T09:59:16Z</dcterms:modified>
</cp:coreProperties>
</file>